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78" r:id="rId5"/>
    <p:sldId id="290" r:id="rId6"/>
    <p:sldId id="291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6A6A6"/>
    <a:srgbClr val="595959"/>
    <a:srgbClr val="FFFF00"/>
    <a:srgbClr val="586EA6"/>
    <a:srgbClr val="81BCC7"/>
    <a:srgbClr val="80BBCA"/>
    <a:srgbClr val="92BECA"/>
    <a:srgbClr val="90BB23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3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F50F1F77-0FDD-4CEF-8CE3-6596D7ED62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F17D54E-8100-4872-8AF0-39F3727FB2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1BDF1-0C23-4D6E-BDB6-D83614E7CB3F}" type="datetimeFigureOut">
              <a:rPr lang="en-US" smtClean="0"/>
              <a:t>5/30/2022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89D969E-2A1B-455E-95FB-AB399A2DE6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A070D06-6511-4CAC-8503-A52685CE16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22E74-4A44-4A58-9D54-EB108DAEC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55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58F17-591D-4FAE-B71A-8A081249D769}" type="datetimeFigureOut">
              <a:rPr lang="en-US" smtClean="0"/>
              <a:t>5/30/2022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F6859-042C-4B80-873A-544528B0AD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2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bg1">
                <a:lumMod val="75000"/>
              </a:schemeClr>
            </a:gs>
            <a:gs pos="28000">
              <a:schemeClr val="tx1">
                <a:lumMod val="50000"/>
                <a:lumOff val="50000"/>
              </a:schemeClr>
            </a:gs>
            <a:gs pos="98000">
              <a:schemeClr val="tx1">
                <a:lumMod val="75000"/>
                <a:lumOff val="2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3EA8470-A4B0-4D85-98ED-0A822041BAB0}"/>
              </a:ext>
            </a:extLst>
          </p:cNvPr>
          <p:cNvSpPr/>
          <p:nvPr userDrawn="1"/>
        </p:nvSpPr>
        <p:spPr>
          <a:xfrm>
            <a:off x="3289874" y="4668819"/>
            <a:ext cx="8902126" cy="14271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EA180598-73E8-41A4-A29B-4E29C2791D7E}"/>
              </a:ext>
            </a:extLst>
          </p:cNvPr>
          <p:cNvSpPr/>
          <p:nvPr userDrawn="1"/>
        </p:nvSpPr>
        <p:spPr>
          <a:xfrm>
            <a:off x="3289874" y="761997"/>
            <a:ext cx="8902126" cy="38322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4C24467-2B73-4438-AD75-4AE0A86FA910}"/>
              </a:ext>
            </a:extLst>
          </p:cNvPr>
          <p:cNvSpPr/>
          <p:nvPr userDrawn="1"/>
        </p:nvSpPr>
        <p:spPr>
          <a:xfrm>
            <a:off x="0" y="761998"/>
            <a:ext cx="3200400" cy="5334001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22551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2622" y="4876090"/>
            <a:ext cx="7187529" cy="9144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7/14/2018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19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630838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C6428E5B-816F-4CA0-B9A7-CB6107D35533}"/>
              </a:ext>
            </a:extLst>
          </p:cNvPr>
          <p:cNvSpPr/>
          <p:nvPr userDrawn="1"/>
        </p:nvSpPr>
        <p:spPr>
          <a:xfrm>
            <a:off x="1630837" y="2526525"/>
            <a:ext cx="10574682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Date Placeholder 3">
            <a:extLst>
              <a:ext uri="{FF2B5EF4-FFF2-40B4-BE49-F238E27FC236}">
                <a16:creationId xmlns="" xmlns:a16="http://schemas.microsoft.com/office/drawing/2014/main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BD1906FD-7264-467E-8A95-6A1598BBAE1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83974" y="2684769"/>
            <a:ext cx="4213601" cy="521833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1D9479BE-4889-4C54-8C9E-50648BC0238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684769"/>
            <a:ext cx="4731990" cy="521833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="" xmlns:a16="http://schemas.microsoft.com/office/drawing/2014/main" id="{8CBEFBB2-2C32-4339-A0D7-FE21D732939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3225243"/>
            <a:ext cx="4731991" cy="27640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9D350AFD-FA04-40B5-BB0C-750B91312F9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783974" y="3225243"/>
            <a:ext cx="4213601" cy="27640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6811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630838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C6428E5B-816F-4CA0-B9A7-CB6107D35533}"/>
              </a:ext>
            </a:extLst>
          </p:cNvPr>
          <p:cNvSpPr/>
          <p:nvPr userDrawn="1"/>
        </p:nvSpPr>
        <p:spPr>
          <a:xfrm>
            <a:off x="1630837" y="2526525"/>
            <a:ext cx="10574682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Date Placeholder 3">
            <a:extLst>
              <a:ext uri="{FF2B5EF4-FFF2-40B4-BE49-F238E27FC236}">
                <a16:creationId xmlns="" xmlns:a16="http://schemas.microsoft.com/office/drawing/2014/main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378439C3-2539-4484-8848-B8140826D7D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783974" y="2684769"/>
            <a:ext cx="4235826" cy="33045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AC8FBFBF-CD25-4076-8A61-06DD30C0489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684768"/>
            <a:ext cx="4731991" cy="33045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2323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B40D05C-B196-4463-8AF0-FECF8B476CA5}"/>
              </a:ext>
            </a:extLst>
          </p:cNvPr>
          <p:cNvSpPr/>
          <p:nvPr userDrawn="1"/>
        </p:nvSpPr>
        <p:spPr>
          <a:xfrm>
            <a:off x="3705041" y="763792"/>
            <a:ext cx="7857285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6EBED2C-F3CC-43CD-9D5D-53C48DD4A17C}"/>
              </a:ext>
            </a:extLst>
          </p:cNvPr>
          <p:cNvSpPr/>
          <p:nvPr userDrawn="1"/>
        </p:nvSpPr>
        <p:spPr>
          <a:xfrm>
            <a:off x="11804486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2988879-231C-4C2A-8B72-7EC0AB5CA21B}"/>
              </a:ext>
            </a:extLst>
          </p:cNvPr>
          <p:cNvSpPr/>
          <p:nvPr userDrawn="1"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864110"/>
            <a:ext cx="2947482" cy="18225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F5601C1-348E-4149-A60A-012B14EBE9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3A6C3BCD-F202-467A-ABBA-F38FC298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7/14/2018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="" xmlns:a16="http://schemas.microsoft.com/office/drawing/2014/main" id="{E54FB1F0-6244-4B59-A42E-7B0515D37C8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52920" y="2686640"/>
            <a:ext cx="2947481" cy="324418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="" xmlns:a16="http://schemas.microsoft.com/office/drawing/2014/main" id="{52A72E56-7D9E-4CDE-9E60-7770E79CF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69268" y="864111"/>
            <a:ext cx="7486120" cy="506671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40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630838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C6428E5B-816F-4CA0-B9A7-CB6107D35533}"/>
              </a:ext>
            </a:extLst>
          </p:cNvPr>
          <p:cNvSpPr/>
          <p:nvPr userDrawn="1"/>
        </p:nvSpPr>
        <p:spPr>
          <a:xfrm>
            <a:off x="1630837" y="2526525"/>
            <a:ext cx="10574682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Date Placeholder 3">
            <a:extLst>
              <a:ext uri="{FF2B5EF4-FFF2-40B4-BE49-F238E27FC236}">
                <a16:creationId xmlns="" xmlns:a16="http://schemas.microsoft.com/office/drawing/2014/main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="" xmlns:a16="http://schemas.microsoft.com/office/drawing/2014/main" id="{465B3165-6F10-4D0F-9BC8-B4C451444D6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62466" y="2684770"/>
            <a:ext cx="1259814" cy="330454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C0EC084C-1181-4416-B55B-179995FCEE9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783974" y="2684770"/>
            <a:ext cx="9120217" cy="33045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609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170462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C6428E5B-816F-4CA0-B9A7-CB6107D35533}"/>
              </a:ext>
            </a:extLst>
          </p:cNvPr>
          <p:cNvSpPr/>
          <p:nvPr userDrawn="1"/>
        </p:nvSpPr>
        <p:spPr>
          <a:xfrm>
            <a:off x="1287810" y="2526525"/>
            <a:ext cx="1090597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Date Placeholder 3">
            <a:extLst>
              <a:ext uri="{FF2B5EF4-FFF2-40B4-BE49-F238E27FC236}">
                <a16:creationId xmlns="" xmlns:a16="http://schemas.microsoft.com/office/drawing/2014/main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</p:spTree>
    <p:extLst>
      <p:ext uri="{BB962C8B-B14F-4D97-AF65-F5344CB8AC3E}">
        <p14:creationId xmlns:p14="http://schemas.microsoft.com/office/powerpoint/2010/main" val="346007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Date Placeholder 3">
            <a:extLst>
              <a:ext uri="{FF2B5EF4-FFF2-40B4-BE49-F238E27FC236}">
                <a16:creationId xmlns="" xmlns:a16="http://schemas.microsoft.com/office/drawing/2014/main" id="{5AA5E670-4D55-43E7-A5BE-FE9C8096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</p:spTree>
    <p:extLst>
      <p:ext uri="{BB962C8B-B14F-4D97-AF65-F5344CB8AC3E}">
        <p14:creationId xmlns:p14="http://schemas.microsoft.com/office/powerpoint/2010/main" val="332163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tx1">
              <a:lumMod val="6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7/14/2018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624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B40D05C-B196-4463-8AF0-FECF8B476CA5}"/>
              </a:ext>
            </a:extLst>
          </p:cNvPr>
          <p:cNvSpPr/>
          <p:nvPr userDrawn="1"/>
        </p:nvSpPr>
        <p:spPr>
          <a:xfrm>
            <a:off x="3705041" y="763792"/>
            <a:ext cx="7857285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6EBED2C-F3CC-43CD-9D5D-53C48DD4A17C}"/>
              </a:ext>
            </a:extLst>
          </p:cNvPr>
          <p:cNvSpPr/>
          <p:nvPr userDrawn="1"/>
        </p:nvSpPr>
        <p:spPr>
          <a:xfrm>
            <a:off x="11815244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2988879-231C-4C2A-8B72-7EC0AB5CA21B}"/>
              </a:ext>
            </a:extLst>
          </p:cNvPr>
          <p:cNvSpPr/>
          <p:nvPr userDrawn="1"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2043953"/>
            <a:ext cx="2947482" cy="368106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F5601C1-348E-4149-A60A-012B14EBE9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3A6C3BCD-F202-467A-ABBA-F38FC298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7/14/2018</a:t>
            </a:r>
          </a:p>
        </p:txBody>
      </p:sp>
    </p:spTree>
    <p:extLst>
      <p:ext uri="{BB962C8B-B14F-4D97-AF65-F5344CB8AC3E}">
        <p14:creationId xmlns:p14="http://schemas.microsoft.com/office/powerpoint/2010/main" val="390160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op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170462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C6428E5B-816F-4CA0-B9A7-CB6107D35533}"/>
              </a:ext>
            </a:extLst>
          </p:cNvPr>
          <p:cNvSpPr/>
          <p:nvPr userDrawn="1"/>
        </p:nvSpPr>
        <p:spPr>
          <a:xfrm>
            <a:off x="1287810" y="2526525"/>
            <a:ext cx="1090597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F0772FB0-32ED-4DB8-9F56-587A5BEF3F2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83974" y="2684770"/>
            <a:ext cx="9120216" cy="3304549"/>
          </a:xfrm>
        </p:spPr>
        <p:txBody>
          <a:bodyPr anchor="ctr" anchorCtr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200" cap="none" spc="0" baseline="0">
                <a:solidFill>
                  <a:schemeClr val="bg2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="" xmlns:a16="http://schemas.microsoft.com/office/drawing/2014/main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</p:spTree>
    <p:extLst>
      <p:ext uri="{BB962C8B-B14F-4D97-AF65-F5344CB8AC3E}">
        <p14:creationId xmlns:p14="http://schemas.microsoft.com/office/powerpoint/2010/main" val="2316194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590D47E-B3B8-440E-9F42-8E8BF157EBFB}"/>
              </a:ext>
            </a:extLst>
          </p:cNvPr>
          <p:cNvSpPr/>
          <p:nvPr userDrawn="1"/>
        </p:nvSpPr>
        <p:spPr>
          <a:xfrm>
            <a:off x="8722615" y="761103"/>
            <a:ext cx="3469385" cy="53357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3566" y="2345167"/>
            <a:ext cx="2947482" cy="33763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1F71A73-3F86-47BC-8F23-CF55E86418C3}"/>
              </a:ext>
            </a:extLst>
          </p:cNvPr>
          <p:cNvSpPr/>
          <p:nvPr userDrawn="1"/>
        </p:nvSpPr>
        <p:spPr>
          <a:xfrm>
            <a:off x="573233" y="761103"/>
            <a:ext cx="8065158" cy="5335793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1134" y="860611"/>
            <a:ext cx="7315200" cy="512064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F5601C1-348E-4149-A60A-012B14EBE9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3A6C3BCD-F202-467A-ABBA-F38FC298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7/14/2018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5CA5BF5-DE7F-4460-817D-AE1BAC336C92}"/>
              </a:ext>
            </a:extLst>
          </p:cNvPr>
          <p:cNvSpPr/>
          <p:nvPr userDrawn="1"/>
        </p:nvSpPr>
        <p:spPr>
          <a:xfrm>
            <a:off x="1" y="753035"/>
            <a:ext cx="494852" cy="5335793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733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 and 4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B40D05C-B196-4463-8AF0-FECF8B476CA5}"/>
              </a:ext>
            </a:extLst>
          </p:cNvPr>
          <p:cNvSpPr/>
          <p:nvPr userDrawn="1"/>
        </p:nvSpPr>
        <p:spPr>
          <a:xfrm>
            <a:off x="3705041" y="763792"/>
            <a:ext cx="7857285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6EBED2C-F3CC-43CD-9D5D-53C48DD4A17C}"/>
              </a:ext>
            </a:extLst>
          </p:cNvPr>
          <p:cNvSpPr/>
          <p:nvPr userDrawn="1"/>
        </p:nvSpPr>
        <p:spPr>
          <a:xfrm>
            <a:off x="11804486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2988879-231C-4C2A-8B72-7EC0AB5CA21B}"/>
              </a:ext>
            </a:extLst>
          </p:cNvPr>
          <p:cNvSpPr/>
          <p:nvPr userDrawn="1"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2043953"/>
            <a:ext cx="2947482" cy="368106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9268" y="864108"/>
            <a:ext cx="3618054" cy="244924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F5601C1-348E-4149-A60A-012B14EBE9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3A6C3BCD-F202-467A-ABBA-F38FC298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7/14/2018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671F6AA6-44A2-4F03-9FFE-66D0E2F0C92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740240" y="864108"/>
            <a:ext cx="3618054" cy="244924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1AAA51A-AC54-4EAF-98E6-2A338021A4D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869268" y="3481577"/>
            <a:ext cx="3618054" cy="244924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7525DB2A-A40E-4DE5-8DA6-5FB847C0F0D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740240" y="3481577"/>
            <a:ext cx="3618054" cy="244924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038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_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5CCA687-AB7D-4035-849A-4D9F7C0401C1}"/>
              </a:ext>
            </a:extLst>
          </p:cNvPr>
          <p:cNvSpPr/>
          <p:nvPr userDrawn="1"/>
        </p:nvSpPr>
        <p:spPr>
          <a:xfrm>
            <a:off x="-1" y="2526525"/>
            <a:ext cx="3068514" cy="35633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5B57C12-8635-490F-AC5E-880EE5EFB9F2}"/>
              </a:ext>
            </a:extLst>
          </p:cNvPr>
          <p:cNvSpPr/>
          <p:nvPr userDrawn="1"/>
        </p:nvSpPr>
        <p:spPr>
          <a:xfrm>
            <a:off x="3200401" y="2526525"/>
            <a:ext cx="848164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BF4D011-4812-426A-AF72-052AC843FFB5}"/>
              </a:ext>
            </a:extLst>
          </p:cNvPr>
          <p:cNvSpPr/>
          <p:nvPr userDrawn="1"/>
        </p:nvSpPr>
        <p:spPr>
          <a:xfrm>
            <a:off x="0" y="758952"/>
            <a:ext cx="3068515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5933F083-BCA0-42F4-BB66-81AD5A4D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2637691"/>
            <a:ext cx="2431210" cy="33470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A40193E2-84B1-4994-8F97-4A2EBCE6D1A5}"/>
              </a:ext>
            </a:extLst>
          </p:cNvPr>
          <p:cNvSpPr/>
          <p:nvPr userDrawn="1"/>
        </p:nvSpPr>
        <p:spPr>
          <a:xfrm>
            <a:off x="11815866" y="2526524"/>
            <a:ext cx="376134" cy="356795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3569071-305C-4C40-87F4-0EE8553B66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7275" y="2638425"/>
            <a:ext cx="8091488" cy="33464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="" xmlns:a16="http://schemas.microsoft.com/office/drawing/2014/main" id="{C8501626-512F-4A26-9857-5FC55FC3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</p:spTree>
    <p:extLst>
      <p:ext uri="{BB962C8B-B14F-4D97-AF65-F5344CB8AC3E}">
        <p14:creationId xmlns:p14="http://schemas.microsoft.com/office/powerpoint/2010/main" val="390954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Titl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5B57C12-8635-490F-AC5E-880EE5EFB9F2}"/>
              </a:ext>
            </a:extLst>
          </p:cNvPr>
          <p:cNvSpPr/>
          <p:nvPr userDrawn="1"/>
        </p:nvSpPr>
        <p:spPr>
          <a:xfrm>
            <a:off x="527125" y="2524913"/>
            <a:ext cx="848164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5CCA687-AB7D-4035-849A-4D9F7C0401C1}"/>
              </a:ext>
            </a:extLst>
          </p:cNvPr>
          <p:cNvSpPr/>
          <p:nvPr userDrawn="1"/>
        </p:nvSpPr>
        <p:spPr>
          <a:xfrm>
            <a:off x="9118064" y="2524912"/>
            <a:ext cx="3068514" cy="35633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BF4D011-4812-426A-AF72-052AC843FFB5}"/>
              </a:ext>
            </a:extLst>
          </p:cNvPr>
          <p:cNvSpPr/>
          <p:nvPr userDrawn="1"/>
        </p:nvSpPr>
        <p:spPr>
          <a:xfrm>
            <a:off x="9118063" y="765851"/>
            <a:ext cx="3068515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5933F083-BCA0-42F4-BB66-81AD5A4D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5958" y="2641544"/>
            <a:ext cx="2431210" cy="33470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A40193E2-84B1-4994-8F97-4A2EBCE6D1A5}"/>
              </a:ext>
            </a:extLst>
          </p:cNvPr>
          <p:cNvSpPr/>
          <p:nvPr userDrawn="1"/>
        </p:nvSpPr>
        <p:spPr>
          <a:xfrm>
            <a:off x="15348" y="2531097"/>
            <a:ext cx="376134" cy="35679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3569071-305C-4C40-87F4-0EE8553B66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2203" y="2633375"/>
            <a:ext cx="8091488" cy="33464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="" xmlns:a16="http://schemas.microsoft.com/office/drawing/2014/main" id="{C8501626-512F-4A26-9857-5FC55FC3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</p:spTree>
    <p:extLst>
      <p:ext uri="{BB962C8B-B14F-4D97-AF65-F5344CB8AC3E}">
        <p14:creationId xmlns:p14="http://schemas.microsoft.com/office/powerpoint/2010/main" val="66022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_by_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4FEA5CF-263B-4BE3-8A0F-4F64C91A3E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noFill/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B9B4BDF-0731-43A1-9FA4-B813CCABFFBD}"/>
              </a:ext>
            </a:extLst>
          </p:cNvPr>
          <p:cNvSpPr/>
          <p:nvPr userDrawn="1"/>
        </p:nvSpPr>
        <p:spPr>
          <a:xfrm>
            <a:off x="0" y="2661238"/>
            <a:ext cx="4044464" cy="313131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4E936B2-F67D-47E2-B4EF-BFB09DFAE723}"/>
              </a:ext>
            </a:extLst>
          </p:cNvPr>
          <p:cNvSpPr/>
          <p:nvPr userDrawn="1"/>
        </p:nvSpPr>
        <p:spPr>
          <a:xfrm>
            <a:off x="7746025" y="1065452"/>
            <a:ext cx="4445977" cy="472709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9D99AE2-0582-4909-A290-DE0718ED189B}"/>
              </a:ext>
            </a:extLst>
          </p:cNvPr>
          <p:cNvSpPr/>
          <p:nvPr userDrawn="1"/>
        </p:nvSpPr>
        <p:spPr>
          <a:xfrm>
            <a:off x="2" y="1065451"/>
            <a:ext cx="4044465" cy="1478849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A0F68EA6-727E-4DCD-8AC2-A483CE5A6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76" y="2795380"/>
            <a:ext cx="3369512" cy="2880230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3000" noProof="0" smtClean="0"/>
              <a:t>Click to edit Master title style</a:t>
            </a:r>
            <a:endParaRPr lang="en-US" sz="3000" noProof="0"/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FC504EF3-1237-4467-9FD5-E0E43C1BABF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29197" y="1206481"/>
            <a:ext cx="4079631" cy="446912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Date Placeholder 3">
            <a:extLst>
              <a:ext uri="{FF2B5EF4-FFF2-40B4-BE49-F238E27FC236}">
                <a16:creationId xmlns="" xmlns:a16="http://schemas.microsoft.com/office/drawing/2014/main" id="{668056DE-DA3F-41EF-A93F-C50A4A78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</p:spTree>
    <p:extLst>
      <p:ext uri="{BB962C8B-B14F-4D97-AF65-F5344CB8AC3E}">
        <p14:creationId xmlns:p14="http://schemas.microsoft.com/office/powerpoint/2010/main" val="101814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7/14/2018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2"/>
                </a:solidFill>
              </a:defRPr>
            </a:lvl1pPr>
          </a:lstStyle>
          <a:p>
            <a:fld id="{2F5601C1-348E-4149-A60A-012B14EBE97F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410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62" r:id="rId3"/>
    <p:sldLayoutId id="2147483672" r:id="rId4"/>
    <p:sldLayoutId id="2147483676" r:id="rId5"/>
    <p:sldLayoutId id="2147483677" r:id="rId6"/>
    <p:sldLayoutId id="2147483673" r:id="rId7"/>
    <p:sldLayoutId id="2147483678" r:id="rId8"/>
    <p:sldLayoutId id="2147483674" r:id="rId9"/>
    <p:sldLayoutId id="2147483682" r:id="rId10"/>
    <p:sldLayoutId id="2147483684" r:id="rId11"/>
    <p:sldLayoutId id="2147483680" r:id="rId12"/>
    <p:sldLayoutId id="2147483683" r:id="rId13"/>
    <p:sldLayoutId id="2147483679" r:id="rId14"/>
    <p:sldLayoutId id="214748366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gp/help/customer/display.html?nodeId=525376" TargetMode="External"/><Relationship Id="rId2" Type="http://schemas.openxmlformats.org/officeDocument/2006/relationships/hyperlink" Target="http://en.wikipedia.org/wiki/Amazon_Standard_Identification_Number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blackGray">
      <p:bgPr>
        <a:gradFill flip="none" rotWithShape="1">
          <a:gsLst>
            <a:gs pos="0">
              <a:schemeClr val="tx1">
                <a:lumMod val="50000"/>
              </a:schemeClr>
            </a:gs>
            <a:gs pos="49000">
              <a:schemeClr val="tx1">
                <a:lumMod val="50000"/>
              </a:schemeClr>
            </a:gs>
            <a:gs pos="97000">
              <a:schemeClr val="bg2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B9AC2C2-8572-458B-92E0-FCFC56DAF5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61998"/>
            <a:ext cx="3200400" cy="53340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Graphic 4" descr="Group">
            <a:extLst>
              <a:ext uri="{FF2B5EF4-FFF2-40B4-BE49-F238E27FC236}">
                <a16:creationId xmlns="" xmlns:a16="http://schemas.microsoft.com/office/drawing/2014/main" id="{AEE3CC4A-1C1A-47EE-A13F-126EC5A99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808200" y="2636998"/>
            <a:ext cx="1584000" cy="1584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02B5859-9D6F-46C0-ABF0-023C6B7412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289874" y="761997"/>
            <a:ext cx="8902126" cy="38322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21E24A-B45F-4E84-817F-A0D105887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693332"/>
            <a:ext cx="7187529" cy="287724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Recommendation System for Amazon </a:t>
            </a:r>
            <a:r>
              <a:rPr lang="en-US" b="1" dirty="0"/>
              <a:t>product </a:t>
            </a:r>
            <a:r>
              <a:rPr lang="en-US" b="1" dirty="0" smtClean="0"/>
              <a:t>co –purchasing network</a:t>
            </a:r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C9E9A52-DC4D-4073-B101-9B4108DAAD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289874" y="4668819"/>
            <a:ext cx="8902126" cy="14271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1DCF22D-34B9-4165-8498-9B48279F6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4876090"/>
            <a:ext cx="7623665" cy="914400"/>
          </a:xfrm>
        </p:spPr>
        <p:txBody>
          <a:bodyPr/>
          <a:lstStyle/>
          <a:p>
            <a:r>
              <a:rPr lang="en-US" dirty="0" smtClean="0"/>
              <a:t>SNA Project</a:t>
            </a:r>
          </a:p>
          <a:p>
            <a:r>
              <a:rPr lang="en-US" dirty="0" smtClean="0"/>
              <a:t>Rabel Safina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990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3239" y="2345167"/>
            <a:ext cx="3237809" cy="3376355"/>
          </a:xfrm>
        </p:spPr>
        <p:txBody>
          <a:bodyPr/>
          <a:lstStyle/>
          <a:p>
            <a:r>
              <a:rPr lang="en-US" dirty="0" smtClean="0"/>
              <a:t>Implementation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</a:t>
            </a:r>
          </a:p>
          <a:p>
            <a:pPr lvl="1"/>
            <a:r>
              <a:rPr lang="en-US" sz="2000" dirty="0" smtClean="0"/>
              <a:t>I will use Python for coding and will do it in jupyter notebook</a:t>
            </a:r>
          </a:p>
          <a:p>
            <a:pPr lvl="1"/>
            <a:r>
              <a:rPr lang="en-US" sz="2000" dirty="0" smtClean="0"/>
              <a:t>Libraries in Python I will use:</a:t>
            </a:r>
          </a:p>
          <a:p>
            <a:pPr lvl="2"/>
            <a:r>
              <a:rPr lang="en-US" sz="2000" dirty="0" smtClean="0"/>
              <a:t>Networkx for constructing graphs of similar users</a:t>
            </a:r>
          </a:p>
          <a:p>
            <a:pPr lvl="2"/>
            <a:r>
              <a:rPr lang="en-US" sz="2000" dirty="0" smtClean="0"/>
              <a:t>Pandas for data analysis </a:t>
            </a:r>
          </a:p>
          <a:p>
            <a:pPr lvl="2"/>
            <a:r>
              <a:rPr lang="en-US" sz="2000" dirty="0" smtClean="0"/>
              <a:t>Matplotlib for visualizing the data.</a:t>
            </a:r>
          </a:p>
        </p:txBody>
      </p:sp>
    </p:spTree>
    <p:extLst>
      <p:ext uri="{BB962C8B-B14F-4D97-AF65-F5344CB8AC3E}">
        <p14:creationId xmlns:p14="http://schemas.microsoft.com/office/powerpoint/2010/main" val="1496559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project, I will built a product co purchasing recommendation system that makes recommendations given the product name as input.</a:t>
            </a:r>
          </a:p>
          <a:p>
            <a:r>
              <a:rPr lang="en-US" dirty="0" smtClean="0"/>
              <a:t>The recommendation based on similar users who bought x and also y.</a:t>
            </a:r>
          </a:p>
          <a:p>
            <a:r>
              <a:rPr lang="en-US" dirty="0" smtClean="0"/>
              <a:t>The products the one person has bought that other person have not bought yet can be recommended to him/her</a:t>
            </a:r>
          </a:p>
          <a:p>
            <a:r>
              <a:rPr lang="en-US" dirty="0" smtClean="0"/>
              <a:t>My product co purchasing project work by suggesting products to the person based on metadata. </a:t>
            </a:r>
          </a:p>
          <a:p>
            <a:r>
              <a:rPr lang="en-US" dirty="0" smtClean="0"/>
              <a:t>The similarity between the buyers are calculated in last and is used for recommendations.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94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8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64110"/>
            <a:ext cx="3992451" cy="2767732"/>
          </a:xfrm>
        </p:spPr>
        <p:txBody>
          <a:bodyPr>
            <a:normAutofit/>
          </a:bodyPr>
          <a:lstStyle/>
          <a:p>
            <a:r>
              <a:rPr lang="en-US" dirty="0" smtClean="0"/>
              <a:t>Recommend-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err="1" smtClean="0"/>
              <a:t>ations</a:t>
            </a:r>
            <a:r>
              <a:rPr lang="en-US" dirty="0" smtClean="0"/>
              <a:t> </a:t>
            </a:r>
            <a:r>
              <a:rPr lang="en-US" dirty="0"/>
              <a:t>for item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" r="9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2792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Amazon’s </a:t>
            </a:r>
            <a:br>
              <a:rPr lang="en-US" dirty="0" smtClean="0"/>
            </a:br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7" b="48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8084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</a:t>
            </a:r>
            <a:br>
              <a:rPr lang="en-US" dirty="0" smtClean="0"/>
            </a:br>
            <a:r>
              <a:rPr lang="en-US" dirty="0" smtClean="0"/>
              <a:t>Viral Marketing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Viral marketing exploits existing social networks </a:t>
            </a:r>
            <a:r>
              <a:rPr lang="en-US" dirty="0" smtClean="0"/>
              <a:t>by encouraging </a:t>
            </a:r>
            <a:r>
              <a:rPr lang="en-US" dirty="0"/>
              <a:t>customers to share product information with their friends.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has been difficult to </a:t>
            </a:r>
            <a:r>
              <a:rPr lang="en-US" dirty="0" smtClean="0"/>
              <a:t>measure </a:t>
            </a:r>
            <a:r>
              <a:rPr lang="en-US" dirty="0"/>
              <a:t>how influential person-to-person recommendations actually are over </a:t>
            </a:r>
            <a:r>
              <a:rPr lang="en-US" dirty="0" smtClean="0"/>
              <a:t>a wide </a:t>
            </a:r>
            <a:r>
              <a:rPr lang="en-US" dirty="0"/>
              <a:t>range of products</a:t>
            </a:r>
            <a:r>
              <a:rPr lang="en-US" dirty="0" smtClean="0"/>
              <a:t>.</a:t>
            </a:r>
          </a:p>
          <a:p>
            <a:r>
              <a:rPr lang="en-US" dirty="0"/>
              <a:t>Although word-of-mouth can be a powerful factor influencing </a:t>
            </a:r>
            <a:r>
              <a:rPr lang="en-US" dirty="0" smtClean="0"/>
              <a:t>purchasing decisions</a:t>
            </a:r>
            <a:r>
              <a:rPr lang="en-US" dirty="0"/>
              <a:t>, it can be tricky for advertisers to tap into</a:t>
            </a:r>
            <a:r>
              <a:rPr lang="en-US" dirty="0" smtClean="0"/>
              <a:t>.</a:t>
            </a:r>
          </a:p>
          <a:p>
            <a:r>
              <a:rPr lang="en-US" dirty="0"/>
              <a:t>It is human nature to be more interested </a:t>
            </a:r>
            <a:r>
              <a:rPr lang="en-US" dirty="0" smtClean="0"/>
              <a:t>in what </a:t>
            </a:r>
            <a:r>
              <a:rPr lang="en-US" dirty="0"/>
              <a:t>a friend buys than what an anonymous person buys and to be more </a:t>
            </a:r>
            <a:r>
              <a:rPr lang="en-US" dirty="0" smtClean="0"/>
              <a:t>likely to </a:t>
            </a:r>
            <a:r>
              <a:rPr lang="en-US" dirty="0"/>
              <a:t>trust their opinion and be more influenced by their actions. As one would </a:t>
            </a:r>
            <a:r>
              <a:rPr lang="en-US" dirty="0" smtClean="0"/>
              <a:t>expect</a:t>
            </a:r>
            <a:r>
              <a:rPr lang="en-US" dirty="0"/>
              <a:t>, our friends are also acquainted with our needs and tastes and can </a:t>
            </a:r>
            <a:r>
              <a:rPr lang="en-US" dirty="0" smtClean="0"/>
              <a:t>make appropriate </a:t>
            </a:r>
            <a:r>
              <a:rPr lang="en-US" dirty="0"/>
              <a:t>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403378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603" y="2345167"/>
            <a:ext cx="3721993" cy="3376355"/>
          </a:xfrm>
        </p:spPr>
        <p:txBody>
          <a:bodyPr/>
          <a:lstStyle/>
          <a:p>
            <a:r>
              <a:rPr lang="en-US" dirty="0"/>
              <a:t>Recommendation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recommendation dataset consists of 15,646,121 recommendations </a:t>
            </a:r>
            <a:r>
              <a:rPr lang="en-US" dirty="0" smtClean="0"/>
              <a:t>made among </a:t>
            </a:r>
            <a:r>
              <a:rPr lang="en-US" dirty="0"/>
              <a:t>3,943,084 distinct users. The data was collected from June 5, 2001, </a:t>
            </a:r>
            <a:r>
              <a:rPr lang="en-US" dirty="0" smtClean="0"/>
              <a:t>to May </a:t>
            </a:r>
            <a:r>
              <a:rPr lang="en-US" dirty="0"/>
              <a:t>16, 2003. In total, 548,523 products were recommended, 99% of them be-longing to 4 main product groups: books, DVDs, music and videos. In addition </a:t>
            </a:r>
            <a:r>
              <a:rPr lang="en-US" dirty="0" smtClean="0"/>
              <a:t>to recommendation </a:t>
            </a:r>
            <a:r>
              <a:rPr lang="en-US" dirty="0"/>
              <a:t>data, we also crawled the retailer’s Web site to obtain </a:t>
            </a:r>
            <a:r>
              <a:rPr lang="en-US" dirty="0" smtClean="0"/>
              <a:t>product categories</a:t>
            </a:r>
            <a:r>
              <a:rPr lang="en-US" dirty="0"/>
              <a:t>, reviews, and ratings for all products. </a:t>
            </a:r>
          </a:p>
        </p:txBody>
      </p:sp>
    </p:spTree>
    <p:extLst>
      <p:ext uri="{BB962C8B-B14F-4D97-AF65-F5344CB8AC3E}">
        <p14:creationId xmlns:p14="http://schemas.microsoft.com/office/powerpoint/2010/main" val="350354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Metadata</a:t>
            </a:r>
          </a:p>
          <a:p>
            <a:pPr lvl="1"/>
            <a:r>
              <a:rPr lang="en-US" dirty="0"/>
              <a:t>The data was collected by crawling Amazon website and contains product metadata and review information about 548,552 different products (Books, music CDs, DVDs and VHS video tapes</a:t>
            </a:r>
            <a:r>
              <a:rPr lang="en-US" dirty="0" smtClean="0"/>
              <a:t>).</a:t>
            </a:r>
          </a:p>
          <a:p>
            <a:pPr lvl="1"/>
            <a:endParaRPr lang="en-US" b="1" dirty="0"/>
          </a:p>
          <a:p>
            <a:pPr lvl="1"/>
            <a:endParaRPr lang="en-US" b="1" dirty="0" smtClean="0"/>
          </a:p>
          <a:p>
            <a:pPr marL="502920" lvl="1" indent="0">
              <a:buNone/>
            </a:pPr>
            <a:r>
              <a:rPr lang="en-US" b="1" dirty="0" smtClean="0"/>
              <a:t>Amazon </a:t>
            </a:r>
            <a:r>
              <a:rPr lang="en-US" b="1" dirty="0"/>
              <a:t>product co-purchasing </a:t>
            </a:r>
            <a:r>
              <a:rPr lang="en-US" b="1" dirty="0" smtClean="0"/>
              <a:t>network</a:t>
            </a:r>
            <a:endParaRPr lang="en-US" dirty="0"/>
          </a:p>
          <a:p>
            <a:pPr lvl="1"/>
            <a:r>
              <a:rPr lang="en-US" dirty="0"/>
              <a:t>Network was collected by crawling Amazon website. It is based on </a:t>
            </a:r>
            <a:r>
              <a:rPr lang="en-US" i="1" dirty="0"/>
              <a:t>Customers Who Bought This Item Also Bought</a:t>
            </a:r>
            <a:r>
              <a:rPr lang="en-US" dirty="0"/>
              <a:t> feature of the Amazon website. If a product </a:t>
            </a:r>
            <a:r>
              <a:rPr lang="en-US" i="1" dirty="0" err="1"/>
              <a:t>i</a:t>
            </a:r>
            <a:r>
              <a:rPr lang="en-US" dirty="0"/>
              <a:t> is frequently co-purchased with product </a:t>
            </a:r>
            <a:r>
              <a:rPr lang="en-US" i="1" dirty="0"/>
              <a:t>j</a:t>
            </a:r>
            <a:r>
              <a:rPr lang="en-US" dirty="0"/>
              <a:t>, the graph contains a directed edge from </a:t>
            </a:r>
            <a:r>
              <a:rPr lang="en-US" i="1" dirty="0" err="1"/>
              <a:t>i</a:t>
            </a:r>
            <a:r>
              <a:rPr lang="en-US" dirty="0"/>
              <a:t> to </a:t>
            </a:r>
            <a:r>
              <a:rPr lang="en-US" i="1" dirty="0"/>
              <a:t>j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8982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Id</a:t>
            </a:r>
            <a:r>
              <a:rPr lang="en-US" b="1" dirty="0"/>
              <a:t>:</a:t>
            </a:r>
            <a:r>
              <a:rPr lang="en-US" dirty="0"/>
              <a:t> Product id (number 0, ..., 548551)</a:t>
            </a:r>
          </a:p>
          <a:p>
            <a:r>
              <a:rPr lang="en-US" b="1" dirty="0"/>
              <a:t>ASIN: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Amazon Standard Identification Number</a:t>
            </a:r>
            <a:endParaRPr lang="en-US" dirty="0"/>
          </a:p>
          <a:p>
            <a:r>
              <a:rPr lang="en-US" b="1" dirty="0"/>
              <a:t>title:</a:t>
            </a:r>
            <a:r>
              <a:rPr lang="en-US" dirty="0"/>
              <a:t> Name/title of the product</a:t>
            </a:r>
          </a:p>
          <a:p>
            <a:r>
              <a:rPr lang="en-US" b="1" dirty="0"/>
              <a:t>group:</a:t>
            </a:r>
            <a:r>
              <a:rPr lang="en-US" dirty="0"/>
              <a:t> Product group (Book, DVD, Video or Music)</a:t>
            </a:r>
          </a:p>
          <a:p>
            <a:r>
              <a:rPr lang="en-US" b="1" dirty="0" smtClean="0"/>
              <a:t>Sales rank</a:t>
            </a:r>
            <a:r>
              <a:rPr lang="en-US" b="1" dirty="0"/>
              <a:t>:</a:t>
            </a:r>
            <a:r>
              <a:rPr lang="en-US" dirty="0"/>
              <a:t> Amazon </a:t>
            </a:r>
            <a:r>
              <a:rPr lang="en-US" dirty="0" err="1">
                <a:hlinkClick r:id="rId3"/>
              </a:rPr>
              <a:t>Salesrank</a:t>
            </a:r>
            <a:endParaRPr lang="en-US" dirty="0"/>
          </a:p>
          <a:p>
            <a:r>
              <a:rPr lang="en-US" b="1" dirty="0"/>
              <a:t>similar:</a:t>
            </a:r>
            <a:r>
              <a:rPr lang="en-US" dirty="0"/>
              <a:t> ASINs of co-purchased products (people who buy X also buy Y)</a:t>
            </a:r>
          </a:p>
          <a:p>
            <a:r>
              <a:rPr lang="en-US" b="1" dirty="0"/>
              <a:t>categories:</a:t>
            </a:r>
            <a:r>
              <a:rPr lang="en-US" dirty="0"/>
              <a:t> Location in product category hierarchy to which the product belongs (separated by |, category id in [])</a:t>
            </a:r>
          </a:p>
          <a:p>
            <a:r>
              <a:rPr lang="en-US" b="1" dirty="0"/>
              <a:t>reviews:</a:t>
            </a:r>
            <a:r>
              <a:rPr lang="en-US" dirty="0"/>
              <a:t> Product review information: time, user id, rating, total number of votes on the review, total number of helpfulness votes (how many people found the review to be helpful)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312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Co-Purchasing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Edges show co-purchasing links between products. Actually it is better to use arrow rather than straight line as co-purchasing network is directed. Customers who bought x also bought </a:t>
            </a:r>
            <a:r>
              <a:rPr lang="en-US" dirty="0" smtClean="0"/>
              <a:t>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741" y="3721994"/>
            <a:ext cx="3380303" cy="171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7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of </a:t>
            </a:r>
            <a:r>
              <a:rPr lang="en-US" dirty="0"/>
              <a:t>M</a:t>
            </a:r>
            <a:r>
              <a:rPr lang="en-US" dirty="0" smtClean="0"/>
              <a:t>y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find </a:t>
            </a:r>
            <a:r>
              <a:rPr lang="en-US" dirty="0"/>
              <a:t>Customers who bought x also bought 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recommend a customer to buy a particular product with another product.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9071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18">
      <a:dk1>
        <a:srgbClr val="FFFFFF"/>
      </a:dk1>
      <a:lt1>
        <a:sysClr val="window" lastClr="FFFFFF"/>
      </a:lt1>
      <a:dk2>
        <a:srgbClr val="454545"/>
      </a:dk2>
      <a:lt2>
        <a:srgbClr val="595959"/>
      </a:lt2>
      <a:accent1>
        <a:srgbClr val="586EA6"/>
      </a:accent1>
      <a:accent2>
        <a:srgbClr val="B71E42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00915908_Getting to know your classmate_RVA_v3.potx" id="{3AB90CC0-EE9A-4719-A10E-2B9C37D95451}" vid="{F0D04700-138B-4F65-8F40-43A8301C62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225736-1374-4CAC-8B19-47C9871FFC7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1A50BC3-FC9F-491A-A65B-E638982E34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3F4922-B139-402E-9C20-CC7FB72E5B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classmate</Template>
  <TotalTime>0</TotalTime>
  <Words>459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 2</vt:lpstr>
      <vt:lpstr>Frame</vt:lpstr>
      <vt:lpstr>Recommendation System for Amazon product co –purchasing network</vt:lpstr>
      <vt:lpstr>Recommend- -ations for item </vt:lpstr>
      <vt:lpstr>Amazon’s  Network</vt:lpstr>
      <vt:lpstr>Background: Viral Marketing</vt:lpstr>
      <vt:lpstr>Recommendation Program</vt:lpstr>
      <vt:lpstr>Dataset</vt:lpstr>
      <vt:lpstr>Metadata Dataset</vt:lpstr>
      <vt:lpstr>Co-Purchasing Dataset</vt:lpstr>
      <vt:lpstr>Aims of My Project</vt:lpstr>
      <vt:lpstr>Implementation Of Project</vt:lpstr>
      <vt:lpstr>Summary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2022-05-30T06:40:35Z</dcterms:created>
  <dcterms:modified xsi:type="dcterms:W3CDTF">2022-05-30T10:41:15Z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