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8D48A8-62C9-45CF-814E-B7A3CB03463B}"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4D052-82DC-43FA-852B-9F66924FFD68}" type="slidenum">
              <a:rPr lang="en-US" smtClean="0"/>
              <a:t>‹#›</a:t>
            </a:fld>
            <a:endParaRPr lang="en-US"/>
          </a:p>
        </p:txBody>
      </p:sp>
    </p:spTree>
    <p:extLst>
      <p:ext uri="{BB962C8B-B14F-4D97-AF65-F5344CB8AC3E}">
        <p14:creationId xmlns:p14="http://schemas.microsoft.com/office/powerpoint/2010/main" val="3436578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8D48A8-62C9-45CF-814E-B7A3CB03463B}"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4D052-82DC-43FA-852B-9F66924FFD68}" type="slidenum">
              <a:rPr lang="en-US" smtClean="0"/>
              <a:t>‹#›</a:t>
            </a:fld>
            <a:endParaRPr lang="en-US"/>
          </a:p>
        </p:txBody>
      </p:sp>
    </p:spTree>
    <p:extLst>
      <p:ext uri="{BB962C8B-B14F-4D97-AF65-F5344CB8AC3E}">
        <p14:creationId xmlns:p14="http://schemas.microsoft.com/office/powerpoint/2010/main" val="2647076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8D48A8-62C9-45CF-814E-B7A3CB03463B}"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4D052-82DC-43FA-852B-9F66924FFD68}" type="slidenum">
              <a:rPr lang="en-US" smtClean="0"/>
              <a:t>‹#›</a:t>
            </a:fld>
            <a:endParaRPr lang="en-US"/>
          </a:p>
        </p:txBody>
      </p:sp>
    </p:spTree>
    <p:extLst>
      <p:ext uri="{BB962C8B-B14F-4D97-AF65-F5344CB8AC3E}">
        <p14:creationId xmlns:p14="http://schemas.microsoft.com/office/powerpoint/2010/main" val="2291858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8D48A8-62C9-45CF-814E-B7A3CB03463B}"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4D052-82DC-43FA-852B-9F66924FFD68}" type="slidenum">
              <a:rPr lang="en-US" smtClean="0"/>
              <a:t>‹#›</a:t>
            </a:fld>
            <a:endParaRPr lang="en-US"/>
          </a:p>
        </p:txBody>
      </p:sp>
    </p:spTree>
    <p:extLst>
      <p:ext uri="{BB962C8B-B14F-4D97-AF65-F5344CB8AC3E}">
        <p14:creationId xmlns:p14="http://schemas.microsoft.com/office/powerpoint/2010/main" val="142467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8D48A8-62C9-45CF-814E-B7A3CB03463B}"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4D052-82DC-43FA-852B-9F66924FFD68}" type="slidenum">
              <a:rPr lang="en-US" smtClean="0"/>
              <a:t>‹#›</a:t>
            </a:fld>
            <a:endParaRPr lang="en-US"/>
          </a:p>
        </p:txBody>
      </p:sp>
    </p:spTree>
    <p:extLst>
      <p:ext uri="{BB962C8B-B14F-4D97-AF65-F5344CB8AC3E}">
        <p14:creationId xmlns:p14="http://schemas.microsoft.com/office/powerpoint/2010/main" val="57388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8D48A8-62C9-45CF-814E-B7A3CB03463B}" type="datetimeFigureOut">
              <a:rPr lang="en-US" smtClean="0"/>
              <a:t>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4D052-82DC-43FA-852B-9F66924FFD68}" type="slidenum">
              <a:rPr lang="en-US" smtClean="0"/>
              <a:t>‹#›</a:t>
            </a:fld>
            <a:endParaRPr lang="en-US"/>
          </a:p>
        </p:txBody>
      </p:sp>
    </p:spTree>
    <p:extLst>
      <p:ext uri="{BB962C8B-B14F-4D97-AF65-F5344CB8AC3E}">
        <p14:creationId xmlns:p14="http://schemas.microsoft.com/office/powerpoint/2010/main" val="348653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8D48A8-62C9-45CF-814E-B7A3CB03463B}" type="datetimeFigureOut">
              <a:rPr lang="en-US" smtClean="0"/>
              <a:t>2/26/2022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24D052-82DC-43FA-852B-9F66924FFD68}" type="slidenum">
              <a:rPr lang="en-US" smtClean="0"/>
              <a:t>‹#›</a:t>
            </a:fld>
            <a:endParaRPr lang="en-US"/>
          </a:p>
        </p:txBody>
      </p:sp>
    </p:spTree>
    <p:extLst>
      <p:ext uri="{BB962C8B-B14F-4D97-AF65-F5344CB8AC3E}">
        <p14:creationId xmlns:p14="http://schemas.microsoft.com/office/powerpoint/2010/main" val="39858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8D48A8-62C9-45CF-814E-B7A3CB03463B}" type="datetimeFigureOut">
              <a:rPr lang="en-US" smtClean="0"/>
              <a:t>2/26/2022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24D052-82DC-43FA-852B-9F66924FFD68}" type="slidenum">
              <a:rPr lang="en-US" smtClean="0"/>
              <a:t>‹#›</a:t>
            </a:fld>
            <a:endParaRPr lang="en-US"/>
          </a:p>
        </p:txBody>
      </p:sp>
    </p:spTree>
    <p:extLst>
      <p:ext uri="{BB962C8B-B14F-4D97-AF65-F5344CB8AC3E}">
        <p14:creationId xmlns:p14="http://schemas.microsoft.com/office/powerpoint/2010/main" val="627260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D48A8-62C9-45CF-814E-B7A3CB03463B}" type="datetimeFigureOut">
              <a:rPr lang="en-US" smtClean="0"/>
              <a:t>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24D052-82DC-43FA-852B-9F66924FFD68}" type="slidenum">
              <a:rPr lang="en-US" smtClean="0"/>
              <a:t>‹#›</a:t>
            </a:fld>
            <a:endParaRPr lang="en-US"/>
          </a:p>
        </p:txBody>
      </p:sp>
    </p:spTree>
    <p:extLst>
      <p:ext uri="{BB962C8B-B14F-4D97-AF65-F5344CB8AC3E}">
        <p14:creationId xmlns:p14="http://schemas.microsoft.com/office/powerpoint/2010/main" val="379222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8D48A8-62C9-45CF-814E-B7A3CB03463B}" type="datetimeFigureOut">
              <a:rPr lang="en-US" smtClean="0"/>
              <a:t>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4D052-82DC-43FA-852B-9F66924FFD68}" type="slidenum">
              <a:rPr lang="en-US" smtClean="0"/>
              <a:t>‹#›</a:t>
            </a:fld>
            <a:endParaRPr lang="en-US"/>
          </a:p>
        </p:txBody>
      </p:sp>
    </p:spTree>
    <p:extLst>
      <p:ext uri="{BB962C8B-B14F-4D97-AF65-F5344CB8AC3E}">
        <p14:creationId xmlns:p14="http://schemas.microsoft.com/office/powerpoint/2010/main" val="99451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8D48A8-62C9-45CF-814E-B7A3CB03463B}" type="datetimeFigureOut">
              <a:rPr lang="en-US" smtClean="0"/>
              <a:t>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4D052-82DC-43FA-852B-9F66924FFD68}" type="slidenum">
              <a:rPr lang="en-US" smtClean="0"/>
              <a:t>‹#›</a:t>
            </a:fld>
            <a:endParaRPr lang="en-US"/>
          </a:p>
        </p:txBody>
      </p:sp>
    </p:spTree>
    <p:extLst>
      <p:ext uri="{BB962C8B-B14F-4D97-AF65-F5344CB8AC3E}">
        <p14:creationId xmlns:p14="http://schemas.microsoft.com/office/powerpoint/2010/main" val="140297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D48A8-62C9-45CF-814E-B7A3CB03463B}" type="datetimeFigureOut">
              <a:rPr lang="en-US" smtClean="0"/>
              <a:t>2/26/2022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4D052-82DC-43FA-852B-9F66924FFD68}" type="slidenum">
              <a:rPr lang="en-US" smtClean="0"/>
              <a:t>‹#›</a:t>
            </a:fld>
            <a:endParaRPr lang="en-US"/>
          </a:p>
        </p:txBody>
      </p:sp>
    </p:spTree>
    <p:extLst>
      <p:ext uri="{BB962C8B-B14F-4D97-AF65-F5344CB8AC3E}">
        <p14:creationId xmlns:p14="http://schemas.microsoft.com/office/powerpoint/2010/main" val="42057244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oreascience.or.kr/article/JAKO202121055546977.pdf" TargetMode="External"/><Relationship Id="rId2" Type="http://schemas.openxmlformats.org/officeDocument/2006/relationships/hyperlink" Target="https://www.kaggle.com/adnanzaidi/ml-urdu-hindi-news-headline-classification" TargetMode="External"/><Relationship Id="rId1" Type="http://schemas.openxmlformats.org/officeDocument/2006/relationships/slideLayout" Target="../slideLayouts/slideLayout2.xml"/><Relationship Id="rId5" Type="http://schemas.openxmlformats.org/officeDocument/2006/relationships/hyperlink" Target="https://medium.com/analytics-vidhya/bbc-news-text-classification-a1b2a61af903" TargetMode="External"/><Relationship Id="rId4" Type="http://schemas.openxmlformats.org/officeDocument/2006/relationships/hyperlink" Target="https://www.researchgate.net/publication/339029343_UrduHindi_News_Headline_Text_Classification_by_Using_Different_Machine_Learning_Algorithm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Urdu Headlines Text </a:t>
            </a:r>
            <a:r>
              <a:rPr lang="en-US" dirty="0"/>
              <a:t>C</a:t>
            </a:r>
            <a:r>
              <a:rPr lang="en-US" dirty="0" smtClean="0"/>
              <a:t>lassification </a:t>
            </a:r>
            <a:r>
              <a:rPr lang="en-US" dirty="0"/>
              <a:t>U</a:t>
            </a:r>
            <a:r>
              <a:rPr lang="en-US" dirty="0" smtClean="0"/>
              <a:t>sing </a:t>
            </a:r>
            <a:r>
              <a:rPr lang="en-US" dirty="0"/>
              <a:t>L</a:t>
            </a:r>
            <a:r>
              <a:rPr lang="en-US" dirty="0" smtClean="0"/>
              <a:t>ogistic Regression</a:t>
            </a:r>
            <a:endParaRPr lang="en-US" dirty="0"/>
          </a:p>
        </p:txBody>
      </p:sp>
      <p:sp>
        <p:nvSpPr>
          <p:cNvPr id="3" name="Subtitle 2"/>
          <p:cNvSpPr>
            <a:spLocks noGrp="1"/>
          </p:cNvSpPr>
          <p:nvPr>
            <p:ph type="subTitle" idx="1"/>
          </p:nvPr>
        </p:nvSpPr>
        <p:spPr/>
        <p:txBody>
          <a:bodyPr/>
          <a:lstStyle/>
          <a:p>
            <a:r>
              <a:rPr lang="en-US" dirty="0" smtClean="0"/>
              <a:t>Rabel Safina </a:t>
            </a:r>
          </a:p>
          <a:p>
            <a:r>
              <a:rPr lang="en-US" dirty="0" smtClean="0"/>
              <a:t>Aatiqa Batool</a:t>
            </a:r>
            <a:endParaRPr lang="en-US" dirty="0"/>
          </a:p>
        </p:txBody>
      </p:sp>
    </p:spTree>
    <p:extLst>
      <p:ext uri="{BB962C8B-B14F-4D97-AF65-F5344CB8AC3E}">
        <p14:creationId xmlns:p14="http://schemas.microsoft.com/office/powerpoint/2010/main" val="185751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38200" y="1825625"/>
            <a:ext cx="10515600" cy="4703964"/>
          </a:xfrm>
        </p:spPr>
        <p:txBody>
          <a:bodyPr>
            <a:normAutofit/>
          </a:bodyPr>
          <a:lstStyle/>
          <a:p>
            <a:r>
              <a:rPr lang="en-US" dirty="0"/>
              <a:t>Nowadays on the Internet there are a lot of sources that generate immense amounts of daily Urdu news. In addition, the demand for information by users has been growing continuously, so it is crucial that the news is classified to allow users to access the information of interest quickly and effectively. </a:t>
            </a:r>
            <a:endParaRPr lang="en-US" dirty="0" smtClean="0"/>
          </a:p>
          <a:p>
            <a:r>
              <a:rPr lang="en-US" dirty="0" smtClean="0"/>
              <a:t>This </a:t>
            </a:r>
            <a:r>
              <a:rPr lang="en-US" dirty="0"/>
              <a:t>way, the machine learning model for automated news classification could be used to identify topics of untracked Urdu news and/or make individual suggestions based on the user’s prior interests. </a:t>
            </a:r>
            <a:endParaRPr lang="en-US" dirty="0" smtClean="0"/>
          </a:p>
          <a:p>
            <a:r>
              <a:rPr lang="en-US" dirty="0" smtClean="0"/>
              <a:t>Thus</a:t>
            </a:r>
            <a:r>
              <a:rPr lang="en-US" dirty="0"/>
              <a:t>, our aim is to build models that take as input Urdu news headline and short description and output Urdu news </a:t>
            </a:r>
            <a:r>
              <a:rPr lang="en-US" dirty="0" smtClean="0"/>
              <a:t>category.</a:t>
            </a:r>
            <a:endParaRPr lang="en-US" dirty="0"/>
          </a:p>
        </p:txBody>
      </p:sp>
    </p:spTree>
    <p:extLst>
      <p:ext uri="{BB962C8B-B14F-4D97-AF65-F5344CB8AC3E}">
        <p14:creationId xmlns:p14="http://schemas.microsoft.com/office/powerpoint/2010/main" val="177557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Dataset</a:t>
            </a:r>
            <a:endParaRPr lang="en-US" dirty="0"/>
          </a:p>
        </p:txBody>
      </p:sp>
      <p:sp>
        <p:nvSpPr>
          <p:cNvPr id="3" name="Content Placeholder 2"/>
          <p:cNvSpPr>
            <a:spLocks noGrp="1"/>
          </p:cNvSpPr>
          <p:nvPr>
            <p:ph idx="1"/>
          </p:nvPr>
        </p:nvSpPr>
        <p:spPr/>
        <p:txBody>
          <a:bodyPr/>
          <a:lstStyle/>
          <a:p>
            <a:r>
              <a:rPr lang="en-US" dirty="0"/>
              <a:t>Our corpus contains 111860 new words of 4 categories with (Business &amp; Economics, sports, Entertainment, Science &amp; Technology) </a:t>
            </a:r>
          </a:p>
          <a:p>
            <a:r>
              <a:rPr lang="en-US" dirty="0"/>
              <a:t> We downloaded our dataset from Mendeley website on Urdu news heading. After collecting our dataset, we pass it on preprocessing techniques to filter our data. Then finally we apply different machine learning algorithm to train our Urdu dataset.</a:t>
            </a:r>
          </a:p>
        </p:txBody>
      </p:sp>
    </p:spTree>
    <p:extLst>
      <p:ext uri="{BB962C8B-B14F-4D97-AF65-F5344CB8AC3E}">
        <p14:creationId xmlns:p14="http://schemas.microsoft.com/office/powerpoint/2010/main" val="2316938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a:t>Our methodology contains a step-wise procedure; we started from the Urdu language corpus collection and then used some preprocessing techniques for features selection to apply </a:t>
            </a:r>
            <a:r>
              <a:rPr lang="en-US" dirty="0" smtClean="0"/>
              <a:t>actual classification </a:t>
            </a:r>
            <a:r>
              <a:rPr lang="en-US" dirty="0"/>
              <a:t>algorithms. </a:t>
            </a:r>
            <a:endParaRPr lang="en-US" dirty="0" smtClean="0"/>
          </a:p>
          <a:p>
            <a:r>
              <a:rPr lang="en-US" dirty="0"/>
              <a:t>W</a:t>
            </a:r>
            <a:r>
              <a:rPr lang="en-US" dirty="0" smtClean="0"/>
              <a:t>e </a:t>
            </a:r>
            <a:r>
              <a:rPr lang="en-US" dirty="0"/>
              <a:t>write multiple crawlers to collect data from different news websites, e.g., bbcurdu.com, arynews and urdupoint.com</a:t>
            </a:r>
            <a:r>
              <a:rPr lang="en-US" dirty="0" smtClean="0"/>
              <a:t>.</a:t>
            </a:r>
          </a:p>
          <a:p>
            <a:r>
              <a:rPr lang="en-US" dirty="0" smtClean="0"/>
              <a:t> </a:t>
            </a:r>
            <a:r>
              <a:rPr lang="en-US" dirty="0"/>
              <a:t>In total, we collected 141289 words, categories are as follow: Business &amp; Economics, Entertainment, sports, Science &amp; Technology.</a:t>
            </a:r>
          </a:p>
          <a:p>
            <a:endParaRPr lang="en-US" dirty="0"/>
          </a:p>
        </p:txBody>
      </p:sp>
    </p:spTree>
    <p:extLst>
      <p:ext uri="{BB962C8B-B14F-4D97-AF65-F5344CB8AC3E}">
        <p14:creationId xmlns:p14="http://schemas.microsoft.com/office/powerpoint/2010/main" val="1418988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Content Placeholder 2"/>
          <p:cNvSpPr>
            <a:spLocks noGrp="1"/>
          </p:cNvSpPr>
          <p:nvPr>
            <p:ph idx="1"/>
          </p:nvPr>
        </p:nvSpPr>
        <p:spPr/>
        <p:txBody>
          <a:bodyPr/>
          <a:lstStyle/>
          <a:p>
            <a:pPr marL="228600" lvl="1">
              <a:spcBef>
                <a:spcPts val="1000"/>
              </a:spcBef>
            </a:pPr>
            <a:r>
              <a:rPr lang="en-US" b="1" dirty="0"/>
              <a:t>Stop Words </a:t>
            </a:r>
            <a:r>
              <a:rPr lang="en-US" b="1" dirty="0" smtClean="0"/>
              <a:t>Removal:</a:t>
            </a:r>
          </a:p>
          <a:p>
            <a:pPr marL="685800" lvl="2">
              <a:spcBef>
                <a:spcPts val="1000"/>
              </a:spcBef>
            </a:pPr>
            <a:r>
              <a:rPr lang="en-US" sz="1800" dirty="0"/>
              <a:t>The words which are either not useful for the proposed classification models or used as prepositions are included in the stop words list. In our case, we maintained a list of stop words to omit from our text to extract meaningful data for the classifiers. </a:t>
            </a:r>
            <a:endParaRPr lang="en-US" sz="1800" dirty="0" smtClean="0"/>
          </a:p>
          <a:p>
            <a:pPr marL="685800" lvl="2">
              <a:spcBef>
                <a:spcPts val="1000"/>
              </a:spcBef>
            </a:pPr>
            <a:endParaRPr lang="en-US" sz="1800" dirty="0"/>
          </a:p>
          <a:p>
            <a:pPr marL="457200" lvl="2" indent="0">
              <a:spcBef>
                <a:spcPts val="1000"/>
              </a:spcBef>
              <a:buNone/>
            </a:pPr>
            <a:endParaRPr lang="en-US" sz="1600" dirty="0"/>
          </a:p>
          <a:p>
            <a:pPr lvl="1"/>
            <a:endParaRPr lang="en-US" dirty="0"/>
          </a:p>
        </p:txBody>
      </p:sp>
      <p:pic>
        <p:nvPicPr>
          <p:cNvPr id="4" name="Picture 3" descr="D:\MS(II)\ML\DataPreprocessing.PNG"/>
          <p:cNvPicPr/>
          <p:nvPr/>
        </p:nvPicPr>
        <p:blipFill>
          <a:blip r:embed="rId2">
            <a:extLst>
              <a:ext uri="{28A0092B-C50C-407E-A947-70E740481C1C}">
                <a14:useLocalDpi xmlns:a14="http://schemas.microsoft.com/office/drawing/2010/main" val="0"/>
              </a:ext>
            </a:extLst>
          </a:blip>
          <a:srcRect/>
          <a:stretch>
            <a:fillRect/>
          </a:stretch>
        </p:blipFill>
        <p:spPr bwMode="auto">
          <a:xfrm>
            <a:off x="5988676" y="2910625"/>
            <a:ext cx="5537916" cy="3734874"/>
          </a:xfrm>
          <a:prstGeom prst="rect">
            <a:avLst/>
          </a:prstGeom>
          <a:noFill/>
          <a:ln>
            <a:noFill/>
          </a:ln>
        </p:spPr>
      </p:pic>
    </p:spTree>
    <p:extLst>
      <p:ext uri="{BB962C8B-B14F-4D97-AF65-F5344CB8AC3E}">
        <p14:creationId xmlns:p14="http://schemas.microsoft.com/office/powerpoint/2010/main" val="436991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Content Placeholder 2"/>
          <p:cNvSpPr>
            <a:spLocks noGrp="1"/>
          </p:cNvSpPr>
          <p:nvPr>
            <p:ph idx="1"/>
          </p:nvPr>
        </p:nvSpPr>
        <p:spPr/>
        <p:txBody>
          <a:bodyPr/>
          <a:lstStyle/>
          <a:p>
            <a:pPr marL="228600" lvl="1">
              <a:spcBef>
                <a:spcPts val="1000"/>
              </a:spcBef>
            </a:pPr>
            <a:r>
              <a:rPr lang="en-US" b="1" dirty="0" smtClean="0"/>
              <a:t>Feature Selection:</a:t>
            </a:r>
          </a:p>
          <a:p>
            <a:pPr lvl="1"/>
            <a:r>
              <a:rPr lang="en-US" dirty="0"/>
              <a:t>Feature selection is an important part of building machine learning models. We will be using the chi square test of independence to identify the important features. </a:t>
            </a:r>
          </a:p>
          <a:p>
            <a:pPr marL="457200" lvl="1" indent="0">
              <a:buNone/>
            </a:pPr>
            <a:endParaRPr lang="en-US" dirty="0" smtClean="0"/>
          </a:p>
          <a:p>
            <a:pPr marL="457200" lvl="1" indent="0">
              <a:buNone/>
            </a:pPr>
            <a:r>
              <a:rPr lang="en-US" sz="2800" dirty="0"/>
              <a:t>After all preprocessing techniques, we then implement our dataset on machine learning algorithm. We divide our dataset into training 80% and testing 20%.</a:t>
            </a:r>
          </a:p>
          <a:p>
            <a:pPr marL="457200" lvl="1" indent="0">
              <a:buNone/>
            </a:pPr>
            <a:endParaRPr lang="en-US" sz="2800" dirty="0"/>
          </a:p>
          <a:p>
            <a:pPr marL="457200" lvl="2" indent="0">
              <a:spcBef>
                <a:spcPts val="1000"/>
              </a:spcBef>
              <a:buNone/>
            </a:pPr>
            <a:endParaRPr lang="en-US" sz="1600" dirty="0"/>
          </a:p>
          <a:p>
            <a:pPr lvl="1"/>
            <a:endParaRPr lang="en-US" dirty="0"/>
          </a:p>
        </p:txBody>
      </p:sp>
    </p:spTree>
    <p:extLst>
      <p:ext uri="{BB962C8B-B14F-4D97-AF65-F5344CB8AC3E}">
        <p14:creationId xmlns:p14="http://schemas.microsoft.com/office/powerpoint/2010/main" val="263263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Logistic regression was predicted as the best solution for this type of classification the output given by the model is stated below (Accuracy, precision, Recall, F1 score).</a:t>
            </a:r>
          </a:p>
          <a:p>
            <a:endParaRPr lang="en-US" dirty="0" smtClean="0"/>
          </a:p>
          <a:p>
            <a:endParaRPr lang="en-US" dirty="0"/>
          </a:p>
          <a:p>
            <a:endParaRPr lang="en-US" dirty="0" smtClean="0"/>
          </a:p>
          <a:p>
            <a:endParaRPr lang="en-US" dirty="0" smtClean="0"/>
          </a:p>
          <a:p>
            <a:r>
              <a:rPr lang="en-US" dirty="0" smtClean="0"/>
              <a:t>We </a:t>
            </a:r>
            <a:r>
              <a:rPr lang="en-US" dirty="0"/>
              <a:t>found Logistic Regression is best algorithm for text classification that gives almost 93% accuracy to predict our class. </a:t>
            </a:r>
            <a:endParaRPr lang="en-US" dirty="0" smtClean="0"/>
          </a:p>
          <a:p>
            <a:endParaRPr lang="en-US" dirty="0"/>
          </a:p>
        </p:txBody>
      </p:sp>
      <p:pic>
        <p:nvPicPr>
          <p:cNvPr id="4" name="Picture 3" descr="D:\MS(II)\ML\RegressionOutput.PNG"/>
          <p:cNvPicPr/>
          <p:nvPr/>
        </p:nvPicPr>
        <p:blipFill rotWithShape="1">
          <a:blip r:embed="rId2">
            <a:extLst>
              <a:ext uri="{28A0092B-C50C-407E-A947-70E740481C1C}">
                <a14:useLocalDpi xmlns:a14="http://schemas.microsoft.com/office/drawing/2010/main" val="0"/>
              </a:ext>
            </a:extLst>
          </a:blip>
          <a:srcRect l="1006" t="9427"/>
          <a:stretch/>
        </p:blipFill>
        <p:spPr bwMode="auto">
          <a:xfrm>
            <a:off x="3003259" y="3338456"/>
            <a:ext cx="5000625" cy="16605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26687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r>
              <a:rPr lang="en-US" b="1" u="sng" dirty="0">
                <a:hlinkClick r:id="rId2"/>
              </a:rPr>
              <a:t>https://www.kaggle.com/adnanzaidi/ml-urdu-hindi-news-headline-classification</a:t>
            </a:r>
            <a:endParaRPr lang="en-US" dirty="0"/>
          </a:p>
          <a:p>
            <a:pPr lvl="0"/>
            <a:r>
              <a:rPr lang="en-US" b="1" u="sng" dirty="0">
                <a:hlinkClick r:id="rId3"/>
              </a:rPr>
              <a:t>https://www.koreascience.or.kr/article/JAKO202121055546977.pdf</a:t>
            </a:r>
            <a:endParaRPr lang="en-US" dirty="0"/>
          </a:p>
          <a:p>
            <a:r>
              <a:rPr lang="en-US" b="1" u="sng" dirty="0">
                <a:hlinkClick r:id="rId4"/>
              </a:rPr>
              <a:t>https://</a:t>
            </a:r>
            <a:r>
              <a:rPr lang="en-US" b="1" u="sng" dirty="0" smtClean="0">
                <a:hlinkClick r:id="rId4"/>
              </a:rPr>
              <a:t>www.researchgate.net/publication/339029343_UrduHindi_News_Headline_Text_Classification_by_Using_Different_Machine_Learning_Algorithms</a:t>
            </a:r>
            <a:endParaRPr lang="en-US" b="1" u="sng" dirty="0" smtClean="0"/>
          </a:p>
          <a:p>
            <a:r>
              <a:rPr lang="en-US" b="1" u="sng" dirty="0" smtClean="0">
                <a:hlinkClick r:id="rId5"/>
              </a:rPr>
              <a:t>https://medium.com/analytics-vidhya/bbc-news-text-classification-a1b2a61af903</a:t>
            </a:r>
            <a:endParaRPr lang="en-US" b="1" u="sng" dirty="0" smtClean="0"/>
          </a:p>
        </p:txBody>
      </p:sp>
    </p:spTree>
    <p:extLst>
      <p:ext uri="{BB962C8B-B14F-4D97-AF65-F5344CB8AC3E}">
        <p14:creationId xmlns:p14="http://schemas.microsoft.com/office/powerpoint/2010/main" val="3512982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TotalTime>
  <Words>447</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Urdu Headlines Text Classification Using Logistic Regression</vt:lpstr>
      <vt:lpstr>Introduction</vt:lpstr>
      <vt:lpstr>Our Dataset</vt:lpstr>
      <vt:lpstr>Methodology</vt:lpstr>
      <vt:lpstr>Preprocessing</vt:lpstr>
      <vt:lpstr>Preprocessing</vt:lpstr>
      <vt:lpstr>Results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Urdu Headlines classification using text classification</dc:title>
  <dc:creator>Microsoft account</dc:creator>
  <cp:lastModifiedBy>Microsoft account</cp:lastModifiedBy>
  <cp:revision>12</cp:revision>
  <dcterms:created xsi:type="dcterms:W3CDTF">2022-02-26T16:29:49Z</dcterms:created>
  <dcterms:modified xsi:type="dcterms:W3CDTF">2022-02-26T17:18:42Z</dcterms:modified>
</cp:coreProperties>
</file>