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00"/>
    <a:srgbClr val="043182"/>
    <a:srgbClr val="FFD54F"/>
    <a:srgbClr val="FCE4EA"/>
    <a:srgbClr val="FFF3E7"/>
    <a:srgbClr val="FFF9F3"/>
    <a:srgbClr val="FFE8D1"/>
    <a:srgbClr val="F6BB00"/>
    <a:srgbClr val="96B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C293B-94E7-42B3-8A7B-2191FFCF0A01}" type="doc">
      <dgm:prSet loTypeId="urn:microsoft.com/office/officeart/2005/8/layout/funnel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A035875-08CC-4B49-8B74-527E9CB28D32}">
      <dgm:prSet phldrT="[Texte]" custT="1"/>
      <dgm:spPr>
        <a:solidFill>
          <a:srgbClr val="F6BB00"/>
        </a:solidFill>
      </dgm:spPr>
      <dgm:t>
        <a:bodyPr/>
        <a:lstStyle/>
        <a:p>
          <a:r>
            <a:rPr lang="fr-FR" sz="1200" b="1" dirty="0"/>
            <a:t>Économie PIB</a:t>
          </a:r>
          <a:endParaRPr lang="fr-FR" sz="1100" b="1" dirty="0"/>
        </a:p>
      </dgm:t>
    </dgm:pt>
    <dgm:pt modelId="{AF89656B-992E-4640-9A69-8765B0189EDE}" type="parTrans" cxnId="{20119ECB-A93B-4D4B-BFC5-F15E2AE88EAE}">
      <dgm:prSet/>
      <dgm:spPr/>
      <dgm:t>
        <a:bodyPr/>
        <a:lstStyle/>
        <a:p>
          <a:endParaRPr lang="fr-FR"/>
        </a:p>
      </dgm:t>
    </dgm:pt>
    <dgm:pt modelId="{C3DD78E3-8E5F-467A-9E21-B4A95254CDC1}" type="sibTrans" cxnId="{20119ECB-A93B-4D4B-BFC5-F15E2AE88EAE}">
      <dgm:prSet/>
      <dgm:spPr/>
      <dgm:t>
        <a:bodyPr/>
        <a:lstStyle/>
        <a:p>
          <a:endParaRPr lang="fr-FR"/>
        </a:p>
      </dgm:t>
    </dgm:pt>
    <dgm:pt modelId="{A960A3FF-B778-40A1-8062-DCB8AAB7D501}">
      <dgm:prSet phldrT="[Texte]" custT="1"/>
      <dgm:spPr>
        <a:solidFill>
          <a:srgbClr val="063EA2"/>
        </a:solidFill>
        <a:ln>
          <a:solidFill>
            <a:srgbClr val="043182"/>
          </a:solidFill>
        </a:ln>
      </dgm:spPr>
      <dgm:t>
        <a:bodyPr/>
        <a:lstStyle/>
        <a:p>
          <a:r>
            <a:rPr lang="fr-FR" sz="1100" b="1" dirty="0"/>
            <a:t>Internet </a:t>
          </a:r>
        </a:p>
        <a:p>
          <a:r>
            <a:rPr lang="fr-FR" sz="1100" b="1" dirty="0"/>
            <a:t> Éducation</a:t>
          </a:r>
        </a:p>
      </dgm:t>
    </dgm:pt>
    <dgm:pt modelId="{9F03642D-1F2E-404D-82F1-BB534B6BB981}" type="parTrans" cxnId="{87C7053F-9696-4081-AD97-CA5E9AF2F033}">
      <dgm:prSet/>
      <dgm:spPr/>
      <dgm:t>
        <a:bodyPr/>
        <a:lstStyle/>
        <a:p>
          <a:endParaRPr lang="fr-FR"/>
        </a:p>
      </dgm:t>
    </dgm:pt>
    <dgm:pt modelId="{D59B5B26-495D-4E7F-A60F-4192CE65376A}" type="sibTrans" cxnId="{87C7053F-9696-4081-AD97-CA5E9AF2F033}">
      <dgm:prSet/>
      <dgm:spPr/>
      <dgm:t>
        <a:bodyPr/>
        <a:lstStyle/>
        <a:p>
          <a:endParaRPr lang="fr-FR"/>
        </a:p>
      </dgm:t>
    </dgm:pt>
    <dgm:pt modelId="{DE10F802-2215-4CAC-A278-8FA03C812189}">
      <dgm:prSet phldrT="[Texte]"/>
      <dgm:spPr/>
      <dgm:t>
        <a:bodyPr/>
        <a:lstStyle/>
        <a:p>
          <a:endParaRPr lang="fr-FR" dirty="0"/>
        </a:p>
      </dgm:t>
    </dgm:pt>
    <dgm:pt modelId="{0CF9D1D3-2728-446E-8568-A4D5035D9574}" type="parTrans" cxnId="{97B55DAA-13FF-4632-AC54-C64DE19FCDCD}">
      <dgm:prSet/>
      <dgm:spPr/>
      <dgm:t>
        <a:bodyPr/>
        <a:lstStyle/>
        <a:p>
          <a:endParaRPr lang="fr-FR"/>
        </a:p>
      </dgm:t>
    </dgm:pt>
    <dgm:pt modelId="{2DB5AAE6-29B0-4E6C-BDE9-D633AEB7E408}" type="sibTrans" cxnId="{97B55DAA-13FF-4632-AC54-C64DE19FCDCD}">
      <dgm:prSet/>
      <dgm:spPr/>
      <dgm:t>
        <a:bodyPr/>
        <a:lstStyle/>
        <a:p>
          <a:endParaRPr lang="fr-FR"/>
        </a:p>
      </dgm:t>
    </dgm:pt>
    <dgm:pt modelId="{24917A2B-9524-4B28-932C-AD594C65CE25}">
      <dgm:prSet phldrT="[Texte]"/>
      <dgm:spPr/>
      <dgm:t>
        <a:bodyPr/>
        <a:lstStyle/>
        <a:p>
          <a:endParaRPr lang="fr-FR"/>
        </a:p>
      </dgm:t>
    </dgm:pt>
    <dgm:pt modelId="{45FF3B5E-CE49-4D5B-9529-56188FB904BF}" type="parTrans" cxnId="{33096468-D45E-4062-9C48-3C979B4062F6}">
      <dgm:prSet/>
      <dgm:spPr/>
      <dgm:t>
        <a:bodyPr/>
        <a:lstStyle/>
        <a:p>
          <a:endParaRPr lang="fr-FR"/>
        </a:p>
      </dgm:t>
    </dgm:pt>
    <dgm:pt modelId="{D9E57081-343A-4552-839D-7DC6803CB2DF}" type="sibTrans" cxnId="{33096468-D45E-4062-9C48-3C979B4062F6}">
      <dgm:prSet/>
      <dgm:spPr/>
      <dgm:t>
        <a:bodyPr/>
        <a:lstStyle/>
        <a:p>
          <a:endParaRPr lang="fr-FR"/>
        </a:p>
      </dgm:t>
    </dgm:pt>
    <dgm:pt modelId="{BAB5C0E3-3394-4AB9-B5A0-54A4B4A3F8D4}">
      <dgm:prSet phldrT="[Texte]" custT="1"/>
      <dgm:spPr/>
      <dgm:t>
        <a:bodyPr/>
        <a:lstStyle/>
        <a:p>
          <a:r>
            <a:rPr lang="fr-FR" sz="900" b="1" dirty="0"/>
            <a:t>Démographie</a:t>
          </a:r>
        </a:p>
      </dgm:t>
    </dgm:pt>
    <dgm:pt modelId="{C640A0C2-7EFF-4608-BCC1-A9B9AE7B45C2}" type="parTrans" cxnId="{389C7C02-C4A3-4871-A7AB-CFF8210A9024}">
      <dgm:prSet/>
      <dgm:spPr/>
      <dgm:t>
        <a:bodyPr/>
        <a:lstStyle/>
        <a:p>
          <a:endParaRPr lang="fr-FR"/>
        </a:p>
      </dgm:t>
    </dgm:pt>
    <dgm:pt modelId="{45AE459A-D9B5-47AC-83C5-39FE7FBD4FDD}" type="sibTrans" cxnId="{389C7C02-C4A3-4871-A7AB-CFF8210A9024}">
      <dgm:prSet/>
      <dgm:spPr/>
      <dgm:t>
        <a:bodyPr/>
        <a:lstStyle/>
        <a:p>
          <a:endParaRPr lang="fr-FR"/>
        </a:p>
      </dgm:t>
    </dgm:pt>
    <dgm:pt modelId="{B13F6C7D-A28A-42B9-AAF2-4BFFDF163FCC}" type="pres">
      <dgm:prSet presAssocID="{0FFC293B-94E7-42B3-8A7B-2191FFCF0A01}" presName="Name0" presStyleCnt="0">
        <dgm:presLayoutVars>
          <dgm:chMax val="4"/>
          <dgm:resizeHandles val="exact"/>
        </dgm:presLayoutVars>
      </dgm:prSet>
      <dgm:spPr/>
    </dgm:pt>
    <dgm:pt modelId="{8C716BF1-A086-4CC4-A412-1CB2DAF92014}" type="pres">
      <dgm:prSet presAssocID="{0FFC293B-94E7-42B3-8A7B-2191FFCF0A01}" presName="ellipse" presStyleLbl="trBgShp" presStyleIdx="0" presStyleCnt="1" custScaleX="85770" custLinFactNeighborX="2500"/>
      <dgm:spPr/>
    </dgm:pt>
    <dgm:pt modelId="{4BA84E6D-3804-4557-ABFC-D24FEFCC53CE}" type="pres">
      <dgm:prSet presAssocID="{0FFC293B-94E7-42B3-8A7B-2191FFCF0A01}" presName="arrow1" presStyleLbl="fgShp" presStyleIdx="0" presStyleCnt="1" custLinFactNeighborX="14166" custLinFactNeighborY="-6036"/>
      <dgm:spPr/>
    </dgm:pt>
    <dgm:pt modelId="{54C4B274-8DC4-4E41-9030-020DC43F013B}" type="pres">
      <dgm:prSet presAssocID="{0FFC293B-94E7-42B3-8A7B-2191FFCF0A01}" presName="rectangle" presStyleLbl="revTx" presStyleIdx="0" presStyleCnt="1">
        <dgm:presLayoutVars>
          <dgm:bulletEnabled val="1"/>
        </dgm:presLayoutVars>
      </dgm:prSet>
      <dgm:spPr/>
    </dgm:pt>
    <dgm:pt modelId="{D56B8107-06C4-4274-9F7D-C9C210E25998}" type="pres">
      <dgm:prSet presAssocID="{A960A3FF-B778-40A1-8062-DCB8AAB7D501}" presName="item1" presStyleLbl="node1" presStyleIdx="0" presStyleCnt="3">
        <dgm:presLayoutVars>
          <dgm:bulletEnabled val="1"/>
        </dgm:presLayoutVars>
      </dgm:prSet>
      <dgm:spPr/>
    </dgm:pt>
    <dgm:pt modelId="{C8761224-8452-4428-B465-C0F9AA128F14}" type="pres">
      <dgm:prSet presAssocID="{BAB5C0E3-3394-4AB9-B5A0-54A4B4A3F8D4}" presName="item2" presStyleLbl="node1" presStyleIdx="1" presStyleCnt="3" custLinFactNeighborX="23609" custLinFactNeighborY="-15287">
        <dgm:presLayoutVars>
          <dgm:bulletEnabled val="1"/>
        </dgm:presLayoutVars>
      </dgm:prSet>
      <dgm:spPr/>
    </dgm:pt>
    <dgm:pt modelId="{CEF31B23-E8DF-4486-8C52-D5881247233D}" type="pres">
      <dgm:prSet presAssocID="{DE10F802-2215-4CAC-A278-8FA03C812189}" presName="item3" presStyleLbl="node1" presStyleIdx="2" presStyleCnt="3" custLinFactNeighborX="22178" custLinFactNeighborY="-1903">
        <dgm:presLayoutVars>
          <dgm:bulletEnabled val="1"/>
        </dgm:presLayoutVars>
      </dgm:prSet>
      <dgm:spPr/>
    </dgm:pt>
    <dgm:pt modelId="{B26276B6-7588-49FB-A2B6-B6F4B0FCA12C}" type="pres">
      <dgm:prSet presAssocID="{0FFC293B-94E7-42B3-8A7B-2191FFCF0A01}" presName="funnel" presStyleLbl="trAlignAcc1" presStyleIdx="0" presStyleCnt="1" custScaleX="88626" custScaleY="100784" custLinFactNeighborX="2738" custLinFactNeighborY="-427"/>
      <dgm:spPr>
        <a:ln>
          <a:solidFill>
            <a:srgbClr val="043182"/>
          </a:solidFill>
        </a:ln>
      </dgm:spPr>
    </dgm:pt>
  </dgm:ptLst>
  <dgm:cxnLst>
    <dgm:cxn modelId="{389C7C02-C4A3-4871-A7AB-CFF8210A9024}" srcId="{0FFC293B-94E7-42B3-8A7B-2191FFCF0A01}" destId="{BAB5C0E3-3394-4AB9-B5A0-54A4B4A3F8D4}" srcOrd="2" destOrd="0" parTransId="{C640A0C2-7EFF-4608-BCC1-A9B9AE7B45C2}" sibTransId="{45AE459A-D9B5-47AC-83C5-39FE7FBD4FDD}"/>
    <dgm:cxn modelId="{87C7053F-9696-4081-AD97-CA5E9AF2F033}" srcId="{0FFC293B-94E7-42B3-8A7B-2191FFCF0A01}" destId="{A960A3FF-B778-40A1-8062-DCB8AAB7D501}" srcOrd="1" destOrd="0" parTransId="{9F03642D-1F2E-404D-82F1-BB534B6BB981}" sibTransId="{D59B5B26-495D-4E7F-A60F-4192CE65376A}"/>
    <dgm:cxn modelId="{0199245F-7879-421D-A9F3-D1CF9A5A11A2}" type="presOf" srcId="{DE10F802-2215-4CAC-A278-8FA03C812189}" destId="{54C4B274-8DC4-4E41-9030-020DC43F013B}" srcOrd="0" destOrd="0" presId="urn:microsoft.com/office/officeart/2005/8/layout/funnel1"/>
    <dgm:cxn modelId="{33096468-D45E-4062-9C48-3C979B4062F6}" srcId="{0FFC293B-94E7-42B3-8A7B-2191FFCF0A01}" destId="{24917A2B-9524-4B28-932C-AD594C65CE25}" srcOrd="4" destOrd="0" parTransId="{45FF3B5E-CE49-4D5B-9529-56188FB904BF}" sibTransId="{D9E57081-343A-4552-839D-7DC6803CB2DF}"/>
    <dgm:cxn modelId="{FAF2486A-2588-4E4A-9972-5C7F2AE3A631}" type="presOf" srcId="{BAB5C0E3-3394-4AB9-B5A0-54A4B4A3F8D4}" destId="{D56B8107-06C4-4274-9F7D-C9C210E25998}" srcOrd="0" destOrd="0" presId="urn:microsoft.com/office/officeart/2005/8/layout/funnel1"/>
    <dgm:cxn modelId="{6871186B-537E-47AC-B03A-CAAD16F1B3D8}" type="presOf" srcId="{A960A3FF-B778-40A1-8062-DCB8AAB7D501}" destId="{C8761224-8452-4428-B465-C0F9AA128F14}" srcOrd="0" destOrd="0" presId="urn:microsoft.com/office/officeart/2005/8/layout/funnel1"/>
    <dgm:cxn modelId="{A185204D-869B-4ED4-960B-8F6C1C49AED7}" type="presOf" srcId="{0FFC293B-94E7-42B3-8A7B-2191FFCF0A01}" destId="{B13F6C7D-A28A-42B9-AAF2-4BFFDF163FCC}" srcOrd="0" destOrd="0" presId="urn:microsoft.com/office/officeart/2005/8/layout/funnel1"/>
    <dgm:cxn modelId="{97B55DAA-13FF-4632-AC54-C64DE19FCDCD}" srcId="{0FFC293B-94E7-42B3-8A7B-2191FFCF0A01}" destId="{DE10F802-2215-4CAC-A278-8FA03C812189}" srcOrd="3" destOrd="0" parTransId="{0CF9D1D3-2728-446E-8568-A4D5035D9574}" sibTransId="{2DB5AAE6-29B0-4E6C-BDE9-D633AEB7E408}"/>
    <dgm:cxn modelId="{20119ECB-A93B-4D4B-BFC5-F15E2AE88EAE}" srcId="{0FFC293B-94E7-42B3-8A7B-2191FFCF0A01}" destId="{8A035875-08CC-4B49-8B74-527E9CB28D32}" srcOrd="0" destOrd="0" parTransId="{AF89656B-992E-4640-9A69-8765B0189EDE}" sibTransId="{C3DD78E3-8E5F-467A-9E21-B4A95254CDC1}"/>
    <dgm:cxn modelId="{C252BBCC-3714-4544-A94C-678CF4AB29FC}" type="presOf" srcId="{8A035875-08CC-4B49-8B74-527E9CB28D32}" destId="{CEF31B23-E8DF-4486-8C52-D5881247233D}" srcOrd="0" destOrd="0" presId="urn:microsoft.com/office/officeart/2005/8/layout/funnel1"/>
    <dgm:cxn modelId="{F561C041-1CFC-424F-B39C-4125DADF5D3E}" type="presParOf" srcId="{B13F6C7D-A28A-42B9-AAF2-4BFFDF163FCC}" destId="{8C716BF1-A086-4CC4-A412-1CB2DAF92014}" srcOrd="0" destOrd="0" presId="urn:microsoft.com/office/officeart/2005/8/layout/funnel1"/>
    <dgm:cxn modelId="{F1433F90-EF27-4DC3-A8B7-E9DDE1092387}" type="presParOf" srcId="{B13F6C7D-A28A-42B9-AAF2-4BFFDF163FCC}" destId="{4BA84E6D-3804-4557-ABFC-D24FEFCC53CE}" srcOrd="1" destOrd="0" presId="urn:microsoft.com/office/officeart/2005/8/layout/funnel1"/>
    <dgm:cxn modelId="{7D05AE13-489B-4C6C-A90C-F5971DACA837}" type="presParOf" srcId="{B13F6C7D-A28A-42B9-AAF2-4BFFDF163FCC}" destId="{54C4B274-8DC4-4E41-9030-020DC43F013B}" srcOrd="2" destOrd="0" presId="urn:microsoft.com/office/officeart/2005/8/layout/funnel1"/>
    <dgm:cxn modelId="{6EB57B56-6825-4AD4-978C-955B492A386B}" type="presParOf" srcId="{B13F6C7D-A28A-42B9-AAF2-4BFFDF163FCC}" destId="{D56B8107-06C4-4274-9F7D-C9C210E25998}" srcOrd="3" destOrd="0" presId="urn:microsoft.com/office/officeart/2005/8/layout/funnel1"/>
    <dgm:cxn modelId="{CB60B4CA-7A6E-4168-8D68-8682750B296D}" type="presParOf" srcId="{B13F6C7D-A28A-42B9-AAF2-4BFFDF163FCC}" destId="{C8761224-8452-4428-B465-C0F9AA128F14}" srcOrd="4" destOrd="0" presId="urn:microsoft.com/office/officeart/2005/8/layout/funnel1"/>
    <dgm:cxn modelId="{B4BDF8F5-E0A4-468A-8422-E7FC614E84BE}" type="presParOf" srcId="{B13F6C7D-A28A-42B9-AAF2-4BFFDF163FCC}" destId="{CEF31B23-E8DF-4486-8C52-D5881247233D}" srcOrd="5" destOrd="0" presId="urn:microsoft.com/office/officeart/2005/8/layout/funnel1"/>
    <dgm:cxn modelId="{5FE19D34-E2B9-456B-A6EF-B2360638A76B}" type="presParOf" srcId="{B13F6C7D-A28A-42B9-AAF2-4BFFDF163FCC}" destId="{B26276B6-7588-49FB-A2B6-B6F4B0FCA12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86759-861E-4DBB-8ACE-2DB704AD8E20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B4A411-C6B1-49D5-BFAD-B5F5D08F3FC0}">
      <dgm:prSet phldrT="[Texte]"/>
      <dgm:spPr>
        <a:solidFill>
          <a:srgbClr val="043182"/>
        </a:solidFill>
        <a:ln>
          <a:solidFill>
            <a:srgbClr val="043182"/>
          </a:solidFill>
        </a:ln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Éducatif</a:t>
          </a:r>
        </a:p>
      </dgm:t>
    </dgm:pt>
    <dgm:pt modelId="{662B701D-2B30-424E-A9C1-ACA78E640A49}" type="parTrans" cxnId="{3C411117-AB4A-4ABF-9D04-FED6543C66A3}">
      <dgm:prSet/>
      <dgm:spPr/>
      <dgm:t>
        <a:bodyPr/>
        <a:lstStyle/>
        <a:p>
          <a:endParaRPr lang="fr-FR"/>
        </a:p>
      </dgm:t>
    </dgm:pt>
    <dgm:pt modelId="{C91EA91E-462A-4ED5-8672-2FDAAE0882F6}" type="sibTrans" cxnId="{3C411117-AB4A-4ABF-9D04-FED6543C66A3}">
      <dgm:prSet/>
      <dgm:spPr/>
      <dgm:t>
        <a:bodyPr/>
        <a:lstStyle/>
        <a:p>
          <a:endParaRPr lang="fr-FR"/>
        </a:p>
      </dgm:t>
    </dgm:pt>
    <dgm:pt modelId="{8DD6AE27-ACC4-4C4D-802B-A11895999391}">
      <dgm:prSet phldrT="[Texte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fr-FR" sz="1800" b="1" dirty="0">
              <a:solidFill>
                <a:srgbClr val="043182"/>
              </a:solidFill>
              <a:effectLst/>
            </a:rPr>
            <a:t>Indicateurs</a:t>
          </a:r>
          <a:r>
            <a:rPr lang="fr-FR" sz="1800" b="1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éducatifs</a:t>
          </a:r>
        </a:p>
      </dgm:t>
    </dgm:pt>
    <dgm:pt modelId="{92C3E86D-2732-4181-B263-8B91CFB01ABD}" type="parTrans" cxnId="{33F958D1-42FD-43D7-91DC-1437E677DEBB}">
      <dgm:prSet/>
      <dgm:spPr/>
      <dgm:t>
        <a:bodyPr/>
        <a:lstStyle/>
        <a:p>
          <a:endParaRPr lang="fr-FR"/>
        </a:p>
      </dgm:t>
    </dgm:pt>
    <dgm:pt modelId="{500499EC-0B9E-4FAA-9C9A-856F2996362D}" type="sibTrans" cxnId="{33F958D1-42FD-43D7-91DC-1437E677DEBB}">
      <dgm:prSet/>
      <dgm:spPr/>
      <dgm:t>
        <a:bodyPr/>
        <a:lstStyle/>
        <a:p>
          <a:endParaRPr lang="fr-FR"/>
        </a:p>
      </dgm:t>
    </dgm:pt>
    <dgm:pt modelId="{989BA25D-89FD-4DE1-8E7E-4C47EB857A53}">
      <dgm:prSet phldrT="[Texte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fr-FR" sz="1400" dirty="0">
              <a:solidFill>
                <a:srgbClr val="043182"/>
              </a:solidFill>
            </a:rPr>
            <a:t>15/24 ans , secondaire, lycée, université</a:t>
          </a:r>
        </a:p>
      </dgm:t>
    </dgm:pt>
    <dgm:pt modelId="{622F7132-4969-4171-AA7C-2BE9D7914BE1}" type="parTrans" cxnId="{8D0777EF-C28D-48F3-A7B4-EE98D0929ABA}">
      <dgm:prSet/>
      <dgm:spPr/>
      <dgm:t>
        <a:bodyPr/>
        <a:lstStyle/>
        <a:p>
          <a:endParaRPr lang="fr-FR"/>
        </a:p>
      </dgm:t>
    </dgm:pt>
    <dgm:pt modelId="{470A6DCC-42DD-4280-B9F9-A02F2017116B}" type="sibTrans" cxnId="{8D0777EF-C28D-48F3-A7B4-EE98D0929ABA}">
      <dgm:prSet/>
      <dgm:spPr/>
      <dgm:t>
        <a:bodyPr/>
        <a:lstStyle/>
        <a:p>
          <a:endParaRPr lang="fr-FR"/>
        </a:p>
      </dgm:t>
    </dgm:pt>
    <dgm:pt modelId="{D73C1E7B-8FC9-458F-AA66-8D44BD02BF0C}">
      <dgm:prSet phldrT="[Texte]"/>
      <dgm:spPr>
        <a:solidFill>
          <a:srgbClr val="96BAFC"/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Population</a:t>
          </a:r>
        </a:p>
      </dgm:t>
    </dgm:pt>
    <dgm:pt modelId="{2B532BA7-198B-4948-9830-7B03BFE30967}" type="parTrans" cxnId="{9E45D6EC-0EA6-4B63-8D7C-255F01F0606B}">
      <dgm:prSet/>
      <dgm:spPr/>
      <dgm:t>
        <a:bodyPr/>
        <a:lstStyle/>
        <a:p>
          <a:endParaRPr lang="fr-FR"/>
        </a:p>
      </dgm:t>
    </dgm:pt>
    <dgm:pt modelId="{9F849E2B-801F-4269-B6E4-6C47035A1AF9}" type="sibTrans" cxnId="{9E45D6EC-0EA6-4B63-8D7C-255F01F0606B}">
      <dgm:prSet/>
      <dgm:spPr/>
      <dgm:t>
        <a:bodyPr/>
        <a:lstStyle/>
        <a:p>
          <a:endParaRPr lang="fr-FR"/>
        </a:p>
      </dgm:t>
    </dgm:pt>
    <dgm:pt modelId="{BDBB6513-152B-4A71-BBBE-A3B28A73FE52}">
      <dgm:prSet phldrT="[Texte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800" b="1" kern="1200" dirty="0">
              <a:solidFill>
                <a:srgbClr val="043182"/>
              </a:solidFill>
              <a:effectLst/>
            </a:rPr>
            <a:t>Indicateur</a:t>
          </a:r>
          <a:r>
            <a:rPr lang="fr-FR" sz="1800" b="1" kern="12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démographique</a:t>
          </a:r>
        </a:p>
      </dgm:t>
    </dgm:pt>
    <dgm:pt modelId="{2DC13BC2-4E58-4617-B2CE-0D280FD5350C}" type="parTrans" cxnId="{2935D02B-13CC-442A-B337-57E8D04516E1}">
      <dgm:prSet/>
      <dgm:spPr/>
      <dgm:t>
        <a:bodyPr/>
        <a:lstStyle/>
        <a:p>
          <a:endParaRPr lang="fr-FR"/>
        </a:p>
      </dgm:t>
    </dgm:pt>
    <dgm:pt modelId="{B67ABE53-6839-4CD7-A1C3-08FA40026A65}" type="sibTrans" cxnId="{2935D02B-13CC-442A-B337-57E8D04516E1}">
      <dgm:prSet/>
      <dgm:spPr/>
      <dgm:t>
        <a:bodyPr/>
        <a:lstStyle/>
        <a:p>
          <a:endParaRPr lang="fr-FR"/>
        </a:p>
      </dgm:t>
    </dgm:pt>
    <dgm:pt modelId="{C9CFA9FF-5A44-433B-B6F4-CD7861F50415}">
      <dgm:prSet phldrT="[Texte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400" kern="1200" dirty="0">
              <a:solidFill>
                <a:srgbClr val="043182"/>
              </a:solidFill>
              <a:latin typeface="Verdana Pro"/>
              <a:ea typeface="+mn-ea"/>
              <a:cs typeface="+mn-cs"/>
            </a:rPr>
            <a:t>Population cible 15-24 ans</a:t>
          </a:r>
        </a:p>
      </dgm:t>
    </dgm:pt>
    <dgm:pt modelId="{7BFA21D3-65DE-4FE2-8AB0-A1BCD38CE776}" type="parTrans" cxnId="{84E13893-AAF6-41A3-8054-55E309988B71}">
      <dgm:prSet/>
      <dgm:spPr/>
      <dgm:t>
        <a:bodyPr/>
        <a:lstStyle/>
        <a:p>
          <a:endParaRPr lang="fr-FR"/>
        </a:p>
      </dgm:t>
    </dgm:pt>
    <dgm:pt modelId="{E5BAE2DD-A215-4B32-88E5-B6D39D78FD09}" type="sibTrans" cxnId="{84E13893-AAF6-41A3-8054-55E309988B71}">
      <dgm:prSet/>
      <dgm:spPr/>
      <dgm:t>
        <a:bodyPr/>
        <a:lstStyle/>
        <a:p>
          <a:endParaRPr lang="fr-FR"/>
        </a:p>
      </dgm:t>
    </dgm:pt>
    <dgm:pt modelId="{0CFFE089-4D15-434D-A42E-41C130358D93}">
      <dgm:prSet phldrT="[Texte]"/>
      <dgm:spPr>
        <a:solidFill>
          <a:srgbClr val="F6BB00"/>
        </a:solidFill>
        <a:ln>
          <a:solidFill>
            <a:srgbClr val="FFFFCC"/>
          </a:solidFill>
        </a:ln>
      </dgm:spPr>
      <dgm:t>
        <a:bodyPr/>
        <a:lstStyle/>
        <a:p>
          <a:r>
            <a:rPr lang="fr-FR" dirty="0"/>
            <a:t>Économique</a:t>
          </a:r>
        </a:p>
      </dgm:t>
    </dgm:pt>
    <dgm:pt modelId="{FEC9628D-4EE2-454E-B998-80F4AF465F1F}" type="parTrans" cxnId="{234DE7CB-31F3-49E5-9882-4BD5D3819D40}">
      <dgm:prSet/>
      <dgm:spPr/>
      <dgm:t>
        <a:bodyPr/>
        <a:lstStyle/>
        <a:p>
          <a:endParaRPr lang="fr-FR"/>
        </a:p>
      </dgm:t>
    </dgm:pt>
    <dgm:pt modelId="{7A752E68-B997-4534-9BFC-F407600398E2}" type="sibTrans" cxnId="{234DE7CB-31F3-49E5-9882-4BD5D3819D40}">
      <dgm:prSet/>
      <dgm:spPr/>
      <dgm:t>
        <a:bodyPr/>
        <a:lstStyle/>
        <a:p>
          <a:endParaRPr lang="fr-FR"/>
        </a:p>
      </dgm:t>
    </dgm:pt>
    <dgm:pt modelId="{A02EEF67-BB30-402F-8065-E88404A9F714}">
      <dgm:prSet phldrT="[Texte]" custT="1"/>
      <dgm:spPr>
        <a:solidFill>
          <a:srgbClr val="FFFFCC">
            <a:alpha val="90000"/>
          </a:srgbClr>
        </a:solidFill>
        <a:ln>
          <a:solidFill>
            <a:srgbClr val="FFFFCC"/>
          </a:solidFill>
        </a:ln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solidFill>
                <a:srgbClr val="043182"/>
              </a:solidFill>
              <a:effectLst/>
              <a:latin typeface="Verdana Pro"/>
              <a:ea typeface="+mn-ea"/>
              <a:cs typeface="+mn-cs"/>
            </a:rPr>
            <a:t>Indicateur</a:t>
          </a:r>
          <a:r>
            <a:rPr lang="fr-FR" sz="1800" b="1" kern="12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/>
              <a:ea typeface="+mn-ea"/>
              <a:cs typeface="+mn-cs"/>
            </a:rPr>
            <a:t> économique</a:t>
          </a:r>
        </a:p>
      </dgm:t>
    </dgm:pt>
    <dgm:pt modelId="{854430C2-147A-4681-9EF7-77F4E4CF3E67}" type="parTrans" cxnId="{DF5F506C-69C4-44D6-A451-17E7BBBAE67F}">
      <dgm:prSet/>
      <dgm:spPr/>
      <dgm:t>
        <a:bodyPr/>
        <a:lstStyle/>
        <a:p>
          <a:endParaRPr lang="fr-FR"/>
        </a:p>
      </dgm:t>
    </dgm:pt>
    <dgm:pt modelId="{8C252662-DE85-454A-91BC-C90FF2C97C70}" type="sibTrans" cxnId="{DF5F506C-69C4-44D6-A451-17E7BBBAE67F}">
      <dgm:prSet/>
      <dgm:spPr/>
      <dgm:t>
        <a:bodyPr/>
        <a:lstStyle/>
        <a:p>
          <a:endParaRPr lang="fr-FR"/>
        </a:p>
      </dgm:t>
    </dgm:pt>
    <dgm:pt modelId="{6EF3B830-AE30-4404-ABE0-9770FA143DC0}">
      <dgm:prSet phldrT="[Texte]" custT="1"/>
      <dgm:spPr>
        <a:solidFill>
          <a:srgbClr val="FFFFCC">
            <a:alpha val="90000"/>
          </a:srgbClr>
        </a:solidFill>
        <a:ln>
          <a:solidFill>
            <a:srgbClr val="FFFFCC"/>
          </a:solidFill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043182"/>
              </a:solidFill>
              <a:latin typeface="Verdana Pro"/>
              <a:ea typeface="+mn-ea"/>
              <a:cs typeface="+mn-cs"/>
            </a:rPr>
            <a:t>PIB PPA, niveau de vie</a:t>
          </a:r>
        </a:p>
      </dgm:t>
    </dgm:pt>
    <dgm:pt modelId="{C2C99086-9446-4624-9818-D3B9E2C7B07A}" type="parTrans" cxnId="{ED18CE23-947E-4447-9EA2-E97619628147}">
      <dgm:prSet/>
      <dgm:spPr/>
      <dgm:t>
        <a:bodyPr/>
        <a:lstStyle/>
        <a:p>
          <a:endParaRPr lang="fr-FR"/>
        </a:p>
      </dgm:t>
    </dgm:pt>
    <dgm:pt modelId="{013A8F1D-A945-40B7-884F-35260AD16E84}" type="sibTrans" cxnId="{ED18CE23-947E-4447-9EA2-E97619628147}">
      <dgm:prSet/>
      <dgm:spPr/>
      <dgm:t>
        <a:bodyPr/>
        <a:lstStyle/>
        <a:p>
          <a:endParaRPr lang="fr-FR"/>
        </a:p>
      </dgm:t>
    </dgm:pt>
    <dgm:pt modelId="{D41F5002-5086-424F-8C74-7D50C36526D9}" type="pres">
      <dgm:prSet presAssocID="{8CE86759-861E-4DBB-8ACE-2DB704AD8E20}" presName="linearFlow" presStyleCnt="0">
        <dgm:presLayoutVars>
          <dgm:dir/>
          <dgm:animLvl val="lvl"/>
          <dgm:resizeHandles val="exact"/>
        </dgm:presLayoutVars>
      </dgm:prSet>
      <dgm:spPr/>
    </dgm:pt>
    <dgm:pt modelId="{6978266A-2CE3-41CF-BC57-1436DDF1FC2D}" type="pres">
      <dgm:prSet presAssocID="{26B4A411-C6B1-49D5-BFAD-B5F5D08F3FC0}" presName="composite" presStyleCnt="0"/>
      <dgm:spPr/>
    </dgm:pt>
    <dgm:pt modelId="{B254B481-2705-4264-9301-9712B7C0F97F}" type="pres">
      <dgm:prSet presAssocID="{26B4A411-C6B1-49D5-BFAD-B5F5D08F3FC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5ECBABE-774E-424D-BD9D-2ADD3CA8F2D5}" type="pres">
      <dgm:prSet presAssocID="{26B4A411-C6B1-49D5-BFAD-B5F5D08F3FC0}" presName="descendantText" presStyleLbl="alignAcc1" presStyleIdx="0" presStyleCnt="3">
        <dgm:presLayoutVars>
          <dgm:bulletEnabled val="1"/>
        </dgm:presLayoutVars>
      </dgm:prSet>
      <dgm:spPr/>
    </dgm:pt>
    <dgm:pt modelId="{D94F94B8-D3CB-4477-A022-E792EABDD18B}" type="pres">
      <dgm:prSet presAssocID="{C91EA91E-462A-4ED5-8672-2FDAAE0882F6}" presName="sp" presStyleCnt="0"/>
      <dgm:spPr/>
    </dgm:pt>
    <dgm:pt modelId="{A8326567-7045-4CB3-9F9F-3AD372CF796B}" type="pres">
      <dgm:prSet presAssocID="{D73C1E7B-8FC9-458F-AA66-8D44BD02BF0C}" presName="composite" presStyleCnt="0"/>
      <dgm:spPr/>
    </dgm:pt>
    <dgm:pt modelId="{4FD2C112-9F83-4951-BE03-F54FC47F393B}" type="pres">
      <dgm:prSet presAssocID="{D73C1E7B-8FC9-458F-AA66-8D44BD02BF0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6CB11E9-D537-4B32-9DBB-29F720516A57}" type="pres">
      <dgm:prSet presAssocID="{D73C1E7B-8FC9-458F-AA66-8D44BD02BF0C}" presName="descendantText" presStyleLbl="alignAcc1" presStyleIdx="1" presStyleCnt="3">
        <dgm:presLayoutVars>
          <dgm:bulletEnabled val="1"/>
        </dgm:presLayoutVars>
      </dgm:prSet>
      <dgm:spPr/>
    </dgm:pt>
    <dgm:pt modelId="{AFEB590B-004F-4E0F-93E2-86A77B6F5CDD}" type="pres">
      <dgm:prSet presAssocID="{9F849E2B-801F-4269-B6E4-6C47035A1AF9}" presName="sp" presStyleCnt="0"/>
      <dgm:spPr/>
    </dgm:pt>
    <dgm:pt modelId="{1A948D47-57EC-4AF6-8410-68F886704E18}" type="pres">
      <dgm:prSet presAssocID="{0CFFE089-4D15-434D-A42E-41C130358D93}" presName="composite" presStyleCnt="0"/>
      <dgm:spPr/>
    </dgm:pt>
    <dgm:pt modelId="{CD681EDE-DE94-4707-AD83-C25EAF1FD6B9}" type="pres">
      <dgm:prSet presAssocID="{0CFFE089-4D15-434D-A42E-41C130358D9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BE371C-3138-4AF1-89B5-C5DC05F85D88}" type="pres">
      <dgm:prSet presAssocID="{0CFFE089-4D15-434D-A42E-41C130358D9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F3DE0B-87A1-4C06-96EF-FBCF19E24165}" type="presOf" srcId="{989BA25D-89FD-4DE1-8E7E-4C47EB857A53}" destId="{45ECBABE-774E-424D-BD9D-2ADD3CA8F2D5}" srcOrd="0" destOrd="1" presId="urn:microsoft.com/office/officeart/2005/8/layout/chevron2"/>
    <dgm:cxn modelId="{3618A310-29D5-4422-9F91-5F227361D3AF}" type="presOf" srcId="{8DD6AE27-ACC4-4C4D-802B-A11895999391}" destId="{45ECBABE-774E-424D-BD9D-2ADD3CA8F2D5}" srcOrd="0" destOrd="0" presId="urn:microsoft.com/office/officeart/2005/8/layout/chevron2"/>
    <dgm:cxn modelId="{3C411117-AB4A-4ABF-9D04-FED6543C66A3}" srcId="{8CE86759-861E-4DBB-8ACE-2DB704AD8E20}" destId="{26B4A411-C6B1-49D5-BFAD-B5F5D08F3FC0}" srcOrd="0" destOrd="0" parTransId="{662B701D-2B30-424E-A9C1-ACA78E640A49}" sibTransId="{C91EA91E-462A-4ED5-8672-2FDAAE0882F6}"/>
    <dgm:cxn modelId="{ED18CE23-947E-4447-9EA2-E97619628147}" srcId="{0CFFE089-4D15-434D-A42E-41C130358D93}" destId="{6EF3B830-AE30-4404-ABE0-9770FA143DC0}" srcOrd="1" destOrd="0" parTransId="{C2C99086-9446-4624-9818-D3B9E2C7B07A}" sibTransId="{013A8F1D-A945-40B7-884F-35260AD16E84}"/>
    <dgm:cxn modelId="{EB055A25-D882-4533-ABD2-ADEC1E4139E4}" type="presOf" srcId="{0CFFE089-4D15-434D-A42E-41C130358D93}" destId="{CD681EDE-DE94-4707-AD83-C25EAF1FD6B9}" srcOrd="0" destOrd="0" presId="urn:microsoft.com/office/officeart/2005/8/layout/chevron2"/>
    <dgm:cxn modelId="{B714D029-7963-4595-9FC9-EC75BC6C8860}" type="presOf" srcId="{BDBB6513-152B-4A71-BBBE-A3B28A73FE52}" destId="{E6CB11E9-D537-4B32-9DBB-29F720516A57}" srcOrd="0" destOrd="0" presId="urn:microsoft.com/office/officeart/2005/8/layout/chevron2"/>
    <dgm:cxn modelId="{2935D02B-13CC-442A-B337-57E8D04516E1}" srcId="{D73C1E7B-8FC9-458F-AA66-8D44BD02BF0C}" destId="{BDBB6513-152B-4A71-BBBE-A3B28A73FE52}" srcOrd="0" destOrd="0" parTransId="{2DC13BC2-4E58-4617-B2CE-0D280FD5350C}" sibTransId="{B67ABE53-6839-4CD7-A1C3-08FA40026A65}"/>
    <dgm:cxn modelId="{B850442F-A591-4553-924D-8133C7042E23}" type="presOf" srcId="{A02EEF67-BB30-402F-8065-E88404A9F714}" destId="{6FBE371C-3138-4AF1-89B5-C5DC05F85D88}" srcOrd="0" destOrd="0" presId="urn:microsoft.com/office/officeart/2005/8/layout/chevron2"/>
    <dgm:cxn modelId="{56C56630-644C-4DEA-B8F8-0DA2CD54F88D}" type="presOf" srcId="{D73C1E7B-8FC9-458F-AA66-8D44BD02BF0C}" destId="{4FD2C112-9F83-4951-BE03-F54FC47F393B}" srcOrd="0" destOrd="0" presId="urn:microsoft.com/office/officeart/2005/8/layout/chevron2"/>
    <dgm:cxn modelId="{05B84A38-A82A-40D3-9243-43C07BB6A75E}" type="presOf" srcId="{8CE86759-861E-4DBB-8ACE-2DB704AD8E20}" destId="{D41F5002-5086-424F-8C74-7D50C36526D9}" srcOrd="0" destOrd="0" presId="urn:microsoft.com/office/officeart/2005/8/layout/chevron2"/>
    <dgm:cxn modelId="{A473423F-57BE-48C4-B069-7960F7C87924}" type="presOf" srcId="{6EF3B830-AE30-4404-ABE0-9770FA143DC0}" destId="{6FBE371C-3138-4AF1-89B5-C5DC05F85D88}" srcOrd="0" destOrd="1" presId="urn:microsoft.com/office/officeart/2005/8/layout/chevron2"/>
    <dgm:cxn modelId="{DF5F506C-69C4-44D6-A451-17E7BBBAE67F}" srcId="{0CFFE089-4D15-434D-A42E-41C130358D93}" destId="{A02EEF67-BB30-402F-8065-E88404A9F714}" srcOrd="0" destOrd="0" parTransId="{854430C2-147A-4681-9EF7-77F4E4CF3E67}" sibTransId="{8C252662-DE85-454A-91BC-C90FF2C97C70}"/>
    <dgm:cxn modelId="{4CD94574-23EE-4DDB-A793-DE12FFB62905}" type="presOf" srcId="{C9CFA9FF-5A44-433B-B6F4-CD7861F50415}" destId="{E6CB11E9-D537-4B32-9DBB-29F720516A57}" srcOrd="0" destOrd="1" presId="urn:microsoft.com/office/officeart/2005/8/layout/chevron2"/>
    <dgm:cxn modelId="{84E13893-AAF6-41A3-8054-55E309988B71}" srcId="{D73C1E7B-8FC9-458F-AA66-8D44BD02BF0C}" destId="{C9CFA9FF-5A44-433B-B6F4-CD7861F50415}" srcOrd="1" destOrd="0" parTransId="{7BFA21D3-65DE-4FE2-8AB0-A1BCD38CE776}" sibTransId="{E5BAE2DD-A215-4B32-88E5-B6D39D78FD09}"/>
    <dgm:cxn modelId="{7D7581C7-B467-4F57-AE21-1088E45B9303}" type="presOf" srcId="{26B4A411-C6B1-49D5-BFAD-B5F5D08F3FC0}" destId="{B254B481-2705-4264-9301-9712B7C0F97F}" srcOrd="0" destOrd="0" presId="urn:microsoft.com/office/officeart/2005/8/layout/chevron2"/>
    <dgm:cxn modelId="{234DE7CB-31F3-49E5-9882-4BD5D3819D40}" srcId="{8CE86759-861E-4DBB-8ACE-2DB704AD8E20}" destId="{0CFFE089-4D15-434D-A42E-41C130358D93}" srcOrd="2" destOrd="0" parTransId="{FEC9628D-4EE2-454E-B998-80F4AF465F1F}" sibTransId="{7A752E68-B997-4534-9BFC-F407600398E2}"/>
    <dgm:cxn modelId="{33F958D1-42FD-43D7-91DC-1437E677DEBB}" srcId="{26B4A411-C6B1-49D5-BFAD-B5F5D08F3FC0}" destId="{8DD6AE27-ACC4-4C4D-802B-A11895999391}" srcOrd="0" destOrd="0" parTransId="{92C3E86D-2732-4181-B263-8B91CFB01ABD}" sibTransId="{500499EC-0B9E-4FAA-9C9A-856F2996362D}"/>
    <dgm:cxn modelId="{9E45D6EC-0EA6-4B63-8D7C-255F01F0606B}" srcId="{8CE86759-861E-4DBB-8ACE-2DB704AD8E20}" destId="{D73C1E7B-8FC9-458F-AA66-8D44BD02BF0C}" srcOrd="1" destOrd="0" parTransId="{2B532BA7-198B-4948-9830-7B03BFE30967}" sibTransId="{9F849E2B-801F-4269-B6E4-6C47035A1AF9}"/>
    <dgm:cxn modelId="{8D0777EF-C28D-48F3-A7B4-EE98D0929ABA}" srcId="{26B4A411-C6B1-49D5-BFAD-B5F5D08F3FC0}" destId="{989BA25D-89FD-4DE1-8E7E-4C47EB857A53}" srcOrd="1" destOrd="0" parTransId="{622F7132-4969-4171-AA7C-2BE9D7914BE1}" sibTransId="{470A6DCC-42DD-4280-B9F9-A02F2017116B}"/>
    <dgm:cxn modelId="{76BDB912-CFB1-47E6-ACEE-60512D150C9D}" type="presParOf" srcId="{D41F5002-5086-424F-8C74-7D50C36526D9}" destId="{6978266A-2CE3-41CF-BC57-1436DDF1FC2D}" srcOrd="0" destOrd="0" presId="urn:microsoft.com/office/officeart/2005/8/layout/chevron2"/>
    <dgm:cxn modelId="{D68A4E53-C9B0-4F0A-A57B-D6EF14D9E912}" type="presParOf" srcId="{6978266A-2CE3-41CF-BC57-1436DDF1FC2D}" destId="{B254B481-2705-4264-9301-9712B7C0F97F}" srcOrd="0" destOrd="0" presId="urn:microsoft.com/office/officeart/2005/8/layout/chevron2"/>
    <dgm:cxn modelId="{C07F94D4-F1EC-4A44-88A5-030A0473E407}" type="presParOf" srcId="{6978266A-2CE3-41CF-BC57-1436DDF1FC2D}" destId="{45ECBABE-774E-424D-BD9D-2ADD3CA8F2D5}" srcOrd="1" destOrd="0" presId="urn:microsoft.com/office/officeart/2005/8/layout/chevron2"/>
    <dgm:cxn modelId="{637AEE38-7561-467D-9B32-A7B843C1AED9}" type="presParOf" srcId="{D41F5002-5086-424F-8C74-7D50C36526D9}" destId="{D94F94B8-D3CB-4477-A022-E792EABDD18B}" srcOrd="1" destOrd="0" presId="urn:microsoft.com/office/officeart/2005/8/layout/chevron2"/>
    <dgm:cxn modelId="{099FAE91-4B11-437A-9C0F-9BCB2D944622}" type="presParOf" srcId="{D41F5002-5086-424F-8C74-7D50C36526D9}" destId="{A8326567-7045-4CB3-9F9F-3AD372CF796B}" srcOrd="2" destOrd="0" presId="urn:microsoft.com/office/officeart/2005/8/layout/chevron2"/>
    <dgm:cxn modelId="{0784C4C2-21B9-4932-8ECE-6F1671361D6F}" type="presParOf" srcId="{A8326567-7045-4CB3-9F9F-3AD372CF796B}" destId="{4FD2C112-9F83-4951-BE03-F54FC47F393B}" srcOrd="0" destOrd="0" presId="urn:microsoft.com/office/officeart/2005/8/layout/chevron2"/>
    <dgm:cxn modelId="{4AD4E407-2D7E-4514-866F-62983C73B503}" type="presParOf" srcId="{A8326567-7045-4CB3-9F9F-3AD372CF796B}" destId="{E6CB11E9-D537-4B32-9DBB-29F720516A57}" srcOrd="1" destOrd="0" presId="urn:microsoft.com/office/officeart/2005/8/layout/chevron2"/>
    <dgm:cxn modelId="{CECD5E7D-D9B9-47CC-9C12-C54BA0C49C87}" type="presParOf" srcId="{D41F5002-5086-424F-8C74-7D50C36526D9}" destId="{AFEB590B-004F-4E0F-93E2-86A77B6F5CDD}" srcOrd="3" destOrd="0" presId="urn:microsoft.com/office/officeart/2005/8/layout/chevron2"/>
    <dgm:cxn modelId="{9DACA696-FE2D-44E5-8135-17F9AD047520}" type="presParOf" srcId="{D41F5002-5086-424F-8C74-7D50C36526D9}" destId="{1A948D47-57EC-4AF6-8410-68F886704E18}" srcOrd="4" destOrd="0" presId="urn:microsoft.com/office/officeart/2005/8/layout/chevron2"/>
    <dgm:cxn modelId="{5672EEE3-2502-46D6-AE5D-87D47F1AEEDE}" type="presParOf" srcId="{1A948D47-57EC-4AF6-8410-68F886704E18}" destId="{CD681EDE-DE94-4707-AD83-C25EAF1FD6B9}" srcOrd="0" destOrd="0" presId="urn:microsoft.com/office/officeart/2005/8/layout/chevron2"/>
    <dgm:cxn modelId="{F246253A-8F16-4FC3-8AC0-60C120EB2C32}" type="presParOf" srcId="{1A948D47-57EC-4AF6-8410-68F886704E18}" destId="{6FBE371C-3138-4AF1-89B5-C5DC05F85D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86759-861E-4DBB-8ACE-2DB704AD8E20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CFFE089-4D15-434D-A42E-41C130358D93}">
      <dgm:prSet phldrT="[Texte]"/>
      <dgm:spPr>
        <a:solidFill>
          <a:srgbClr val="043182"/>
        </a:solidFill>
        <a:ln>
          <a:solidFill>
            <a:srgbClr val="043182"/>
          </a:solidFill>
        </a:ln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Internet</a:t>
          </a:r>
        </a:p>
      </dgm:t>
    </dgm:pt>
    <dgm:pt modelId="{FEC9628D-4EE2-454E-B998-80F4AF465F1F}" type="parTrans" cxnId="{234DE7CB-31F3-49E5-9882-4BD5D3819D40}">
      <dgm:prSet/>
      <dgm:spPr/>
      <dgm:t>
        <a:bodyPr/>
        <a:lstStyle/>
        <a:p>
          <a:endParaRPr lang="fr-FR"/>
        </a:p>
      </dgm:t>
    </dgm:pt>
    <dgm:pt modelId="{7A752E68-B997-4534-9BFC-F407600398E2}" type="sibTrans" cxnId="{234DE7CB-31F3-49E5-9882-4BD5D3819D40}">
      <dgm:prSet/>
      <dgm:spPr/>
      <dgm:t>
        <a:bodyPr/>
        <a:lstStyle/>
        <a:p>
          <a:endParaRPr lang="fr-FR"/>
        </a:p>
      </dgm:t>
    </dgm:pt>
    <dgm:pt modelId="{A02EEF67-BB30-402F-8065-E88404A9F714}">
      <dgm:prSet phldrT="[Texte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solidFill>
                <a:srgbClr val="043182"/>
              </a:solidFill>
              <a:effectLst/>
              <a:latin typeface="Verdana Pro"/>
              <a:ea typeface="+mn-ea"/>
              <a:cs typeface="+mn-cs"/>
            </a:rPr>
            <a:t>Indicateur </a:t>
          </a:r>
          <a:r>
            <a:rPr lang="fr-FR" sz="1800" b="1" kern="12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/>
              <a:ea typeface="+mn-ea"/>
              <a:cs typeface="+mn-cs"/>
            </a:rPr>
            <a:t>numérique</a:t>
          </a:r>
        </a:p>
      </dgm:t>
    </dgm:pt>
    <dgm:pt modelId="{854430C2-147A-4681-9EF7-77F4E4CF3E67}" type="parTrans" cxnId="{DF5F506C-69C4-44D6-A451-17E7BBBAE67F}">
      <dgm:prSet/>
      <dgm:spPr/>
      <dgm:t>
        <a:bodyPr/>
        <a:lstStyle/>
        <a:p>
          <a:endParaRPr lang="fr-FR"/>
        </a:p>
      </dgm:t>
    </dgm:pt>
    <dgm:pt modelId="{8C252662-DE85-454A-91BC-C90FF2C97C70}" type="sibTrans" cxnId="{DF5F506C-69C4-44D6-A451-17E7BBBAE67F}">
      <dgm:prSet/>
      <dgm:spPr/>
      <dgm:t>
        <a:bodyPr/>
        <a:lstStyle/>
        <a:p>
          <a:endParaRPr lang="fr-FR"/>
        </a:p>
      </dgm:t>
    </dgm:pt>
    <dgm:pt modelId="{6EF3B830-AE30-4404-ABE0-9770FA143DC0}">
      <dgm:prSet phldrT="[Texte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043182"/>
              </a:solidFill>
              <a:latin typeface="Verdana Pro"/>
              <a:ea typeface="+mn-ea"/>
              <a:cs typeface="+mn-cs"/>
            </a:rPr>
            <a:t>Internet, formation en ligne</a:t>
          </a:r>
        </a:p>
      </dgm:t>
    </dgm:pt>
    <dgm:pt modelId="{C2C99086-9446-4624-9818-D3B9E2C7B07A}" type="parTrans" cxnId="{ED18CE23-947E-4447-9EA2-E97619628147}">
      <dgm:prSet/>
      <dgm:spPr/>
      <dgm:t>
        <a:bodyPr/>
        <a:lstStyle/>
        <a:p>
          <a:endParaRPr lang="fr-FR"/>
        </a:p>
      </dgm:t>
    </dgm:pt>
    <dgm:pt modelId="{013A8F1D-A945-40B7-884F-35260AD16E84}" type="sibTrans" cxnId="{ED18CE23-947E-4447-9EA2-E97619628147}">
      <dgm:prSet/>
      <dgm:spPr/>
      <dgm:t>
        <a:bodyPr/>
        <a:lstStyle/>
        <a:p>
          <a:endParaRPr lang="fr-FR"/>
        </a:p>
      </dgm:t>
    </dgm:pt>
    <dgm:pt modelId="{D41F5002-5086-424F-8C74-7D50C36526D9}" type="pres">
      <dgm:prSet presAssocID="{8CE86759-861E-4DBB-8ACE-2DB704AD8E20}" presName="linearFlow" presStyleCnt="0">
        <dgm:presLayoutVars>
          <dgm:dir/>
          <dgm:animLvl val="lvl"/>
          <dgm:resizeHandles val="exact"/>
        </dgm:presLayoutVars>
      </dgm:prSet>
      <dgm:spPr/>
    </dgm:pt>
    <dgm:pt modelId="{1A948D47-57EC-4AF6-8410-68F886704E18}" type="pres">
      <dgm:prSet presAssocID="{0CFFE089-4D15-434D-A42E-41C130358D93}" presName="composite" presStyleCnt="0"/>
      <dgm:spPr/>
    </dgm:pt>
    <dgm:pt modelId="{CD681EDE-DE94-4707-AD83-C25EAF1FD6B9}" type="pres">
      <dgm:prSet presAssocID="{0CFFE089-4D15-434D-A42E-41C130358D9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FBE371C-3138-4AF1-89B5-C5DC05F85D88}" type="pres">
      <dgm:prSet presAssocID="{0CFFE089-4D15-434D-A42E-41C130358D93}" presName="descendantText" presStyleLbl="alignAcc1" presStyleIdx="0" presStyleCnt="1" custLinFactNeighborX="213">
        <dgm:presLayoutVars>
          <dgm:bulletEnabled val="1"/>
        </dgm:presLayoutVars>
      </dgm:prSet>
      <dgm:spPr/>
    </dgm:pt>
  </dgm:ptLst>
  <dgm:cxnLst>
    <dgm:cxn modelId="{ED18CE23-947E-4447-9EA2-E97619628147}" srcId="{0CFFE089-4D15-434D-A42E-41C130358D93}" destId="{6EF3B830-AE30-4404-ABE0-9770FA143DC0}" srcOrd="1" destOrd="0" parTransId="{C2C99086-9446-4624-9818-D3B9E2C7B07A}" sibTransId="{013A8F1D-A945-40B7-884F-35260AD16E84}"/>
    <dgm:cxn modelId="{EB055A25-D882-4533-ABD2-ADEC1E4139E4}" type="presOf" srcId="{0CFFE089-4D15-434D-A42E-41C130358D93}" destId="{CD681EDE-DE94-4707-AD83-C25EAF1FD6B9}" srcOrd="0" destOrd="0" presId="urn:microsoft.com/office/officeart/2005/8/layout/chevron2"/>
    <dgm:cxn modelId="{B850442F-A591-4553-924D-8133C7042E23}" type="presOf" srcId="{A02EEF67-BB30-402F-8065-E88404A9F714}" destId="{6FBE371C-3138-4AF1-89B5-C5DC05F85D88}" srcOrd="0" destOrd="0" presId="urn:microsoft.com/office/officeart/2005/8/layout/chevron2"/>
    <dgm:cxn modelId="{05B84A38-A82A-40D3-9243-43C07BB6A75E}" type="presOf" srcId="{8CE86759-861E-4DBB-8ACE-2DB704AD8E20}" destId="{D41F5002-5086-424F-8C74-7D50C36526D9}" srcOrd="0" destOrd="0" presId="urn:microsoft.com/office/officeart/2005/8/layout/chevron2"/>
    <dgm:cxn modelId="{A473423F-57BE-48C4-B069-7960F7C87924}" type="presOf" srcId="{6EF3B830-AE30-4404-ABE0-9770FA143DC0}" destId="{6FBE371C-3138-4AF1-89B5-C5DC05F85D88}" srcOrd="0" destOrd="1" presId="urn:microsoft.com/office/officeart/2005/8/layout/chevron2"/>
    <dgm:cxn modelId="{DF5F506C-69C4-44D6-A451-17E7BBBAE67F}" srcId="{0CFFE089-4D15-434D-A42E-41C130358D93}" destId="{A02EEF67-BB30-402F-8065-E88404A9F714}" srcOrd="0" destOrd="0" parTransId="{854430C2-147A-4681-9EF7-77F4E4CF3E67}" sibTransId="{8C252662-DE85-454A-91BC-C90FF2C97C70}"/>
    <dgm:cxn modelId="{234DE7CB-31F3-49E5-9882-4BD5D3819D40}" srcId="{8CE86759-861E-4DBB-8ACE-2DB704AD8E20}" destId="{0CFFE089-4D15-434D-A42E-41C130358D93}" srcOrd="0" destOrd="0" parTransId="{FEC9628D-4EE2-454E-B998-80F4AF465F1F}" sibTransId="{7A752E68-B997-4534-9BFC-F407600398E2}"/>
    <dgm:cxn modelId="{9DACA696-FE2D-44E5-8135-17F9AD047520}" type="presParOf" srcId="{D41F5002-5086-424F-8C74-7D50C36526D9}" destId="{1A948D47-57EC-4AF6-8410-68F886704E18}" srcOrd="0" destOrd="0" presId="urn:microsoft.com/office/officeart/2005/8/layout/chevron2"/>
    <dgm:cxn modelId="{5672EEE3-2502-46D6-AE5D-87D47F1AEEDE}" type="presParOf" srcId="{1A948D47-57EC-4AF6-8410-68F886704E18}" destId="{CD681EDE-DE94-4707-AD83-C25EAF1FD6B9}" srcOrd="0" destOrd="0" presId="urn:microsoft.com/office/officeart/2005/8/layout/chevron2"/>
    <dgm:cxn modelId="{F246253A-8F16-4FC3-8AC0-60C120EB2C32}" type="presParOf" srcId="{1A948D47-57EC-4AF6-8410-68F886704E18}" destId="{6FBE371C-3138-4AF1-89B5-C5DC05F85D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16BF1-A086-4CC4-A412-1CB2DAF92014}">
      <dsp:nvSpPr>
        <dsp:cNvPr id="0" name=""/>
        <dsp:cNvSpPr/>
      </dsp:nvSpPr>
      <dsp:spPr>
        <a:xfrm>
          <a:off x="1373510" y="192728"/>
          <a:ext cx="3173450" cy="1284945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84E6D-3804-4557-ABFC-D24FEFCC53CE}">
      <dsp:nvSpPr>
        <dsp:cNvPr id="0" name=""/>
        <dsp:cNvSpPr/>
      </dsp:nvSpPr>
      <dsp:spPr>
        <a:xfrm>
          <a:off x="2616526" y="3311423"/>
          <a:ext cx="717045" cy="458909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B274-8DC4-4E41-9030-020DC43F013B}">
      <dsp:nvSpPr>
        <dsp:cNvPr id="0" name=""/>
        <dsp:cNvSpPr/>
      </dsp:nvSpPr>
      <dsp:spPr>
        <a:xfrm>
          <a:off x="1152564" y="3706250"/>
          <a:ext cx="3441817" cy="86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000" kern="1200" dirty="0"/>
        </a:p>
      </dsp:txBody>
      <dsp:txXfrm>
        <a:off x="1152564" y="3706250"/>
        <a:ext cx="3441817" cy="860454"/>
      </dsp:txXfrm>
    </dsp:sp>
    <dsp:sp modelId="{D56B8107-06C4-4274-9F7D-C9C210E25998}">
      <dsp:nvSpPr>
        <dsp:cNvPr id="0" name=""/>
        <dsp:cNvSpPr/>
      </dsp:nvSpPr>
      <dsp:spPr>
        <a:xfrm>
          <a:off x="2362936" y="1576912"/>
          <a:ext cx="1290681" cy="12906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Démographie</a:t>
          </a:r>
        </a:p>
      </dsp:txBody>
      <dsp:txXfrm>
        <a:off x="2551952" y="1765928"/>
        <a:ext cx="912649" cy="912649"/>
      </dsp:txXfrm>
    </dsp:sp>
    <dsp:sp modelId="{C8761224-8452-4428-B465-C0F9AA128F14}">
      <dsp:nvSpPr>
        <dsp:cNvPr id="0" name=""/>
        <dsp:cNvSpPr/>
      </dsp:nvSpPr>
      <dsp:spPr>
        <a:xfrm>
          <a:off x="1744099" y="411307"/>
          <a:ext cx="1290681" cy="1290681"/>
        </a:xfrm>
        <a:prstGeom prst="ellipse">
          <a:avLst/>
        </a:prstGeom>
        <a:solidFill>
          <a:srgbClr val="063EA2"/>
        </a:solidFill>
        <a:ln w="12700" cap="flat" cmpd="sng" algn="ctr">
          <a:solidFill>
            <a:srgbClr val="0431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Internet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 Éducation</a:t>
          </a:r>
        </a:p>
      </dsp:txBody>
      <dsp:txXfrm>
        <a:off x="1933115" y="600323"/>
        <a:ext cx="912649" cy="912649"/>
      </dsp:txXfrm>
    </dsp:sp>
    <dsp:sp modelId="{CEF31B23-E8DF-4486-8C52-D5881247233D}">
      <dsp:nvSpPr>
        <dsp:cNvPr id="0" name=""/>
        <dsp:cNvSpPr/>
      </dsp:nvSpPr>
      <dsp:spPr>
        <a:xfrm>
          <a:off x="3044993" y="271994"/>
          <a:ext cx="1290681" cy="1290681"/>
        </a:xfrm>
        <a:prstGeom prst="ellipse">
          <a:avLst/>
        </a:prstGeom>
        <a:solidFill>
          <a:srgbClr val="F6BB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Économie PIB</a:t>
          </a:r>
          <a:endParaRPr lang="fr-FR" sz="1100" b="1" kern="1200" dirty="0"/>
        </a:p>
      </dsp:txBody>
      <dsp:txXfrm>
        <a:off x="3234009" y="461010"/>
        <a:ext cx="912649" cy="912649"/>
      </dsp:txXfrm>
    </dsp:sp>
    <dsp:sp modelId="{B26276B6-7588-49FB-A2B6-B6F4B0FCA12C}">
      <dsp:nvSpPr>
        <dsp:cNvPr id="0" name=""/>
        <dsp:cNvSpPr/>
      </dsp:nvSpPr>
      <dsp:spPr>
        <a:xfrm>
          <a:off x="1204048" y="8668"/>
          <a:ext cx="3558736" cy="323754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4318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4B481-2705-4264-9301-9712B7C0F97F}">
      <dsp:nvSpPr>
        <dsp:cNvPr id="0" name=""/>
        <dsp:cNvSpPr/>
      </dsp:nvSpPr>
      <dsp:spPr>
        <a:xfrm rot="5400000">
          <a:off x="-161439" y="162456"/>
          <a:ext cx="1076262" cy="753383"/>
        </a:xfrm>
        <a:prstGeom prst="chevron">
          <a:avLst/>
        </a:prstGeom>
        <a:solidFill>
          <a:srgbClr val="043182"/>
        </a:solidFill>
        <a:ln w="6350" cap="flat" cmpd="sng" algn="ctr">
          <a:solidFill>
            <a:srgbClr val="04318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>
              <a:solidFill>
                <a:schemeClr val="tx1"/>
              </a:solidFill>
            </a:rPr>
            <a:t>Éducatif</a:t>
          </a:r>
        </a:p>
      </dsp:txBody>
      <dsp:txXfrm rot="-5400000">
        <a:off x="1" y="377709"/>
        <a:ext cx="753383" cy="322879"/>
      </dsp:txXfrm>
    </dsp:sp>
    <dsp:sp modelId="{45ECBABE-774E-424D-BD9D-2ADD3CA8F2D5}">
      <dsp:nvSpPr>
        <dsp:cNvPr id="0" name=""/>
        <dsp:cNvSpPr/>
      </dsp:nvSpPr>
      <dsp:spPr>
        <a:xfrm rot="5400000">
          <a:off x="2425052" y="-1670651"/>
          <a:ext cx="699570" cy="4042908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635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solidFill>
                <a:srgbClr val="043182"/>
              </a:solidFill>
              <a:effectLst/>
            </a:rPr>
            <a:t>Indicateurs</a:t>
          </a:r>
          <a:r>
            <a:rPr lang="fr-FR" sz="1800" b="1" kern="12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éducatifs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043182"/>
              </a:solidFill>
            </a:rPr>
            <a:t>15/24 ans , secondaire, lycée, université</a:t>
          </a:r>
        </a:p>
      </dsp:txBody>
      <dsp:txXfrm rot="-5400000">
        <a:off x="753383" y="35168"/>
        <a:ext cx="4008758" cy="631270"/>
      </dsp:txXfrm>
    </dsp:sp>
    <dsp:sp modelId="{4FD2C112-9F83-4951-BE03-F54FC47F393B}">
      <dsp:nvSpPr>
        <dsp:cNvPr id="0" name=""/>
        <dsp:cNvSpPr/>
      </dsp:nvSpPr>
      <dsp:spPr>
        <a:xfrm rot="5400000">
          <a:off x="-161439" y="1034438"/>
          <a:ext cx="1076262" cy="753383"/>
        </a:xfrm>
        <a:prstGeom prst="chevron">
          <a:avLst/>
        </a:prstGeom>
        <a:solidFill>
          <a:srgbClr val="96BAFC"/>
        </a:solidFill>
        <a:ln w="635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>
              <a:solidFill>
                <a:schemeClr val="tx1"/>
              </a:solidFill>
            </a:rPr>
            <a:t>Population</a:t>
          </a:r>
        </a:p>
      </dsp:txBody>
      <dsp:txXfrm rot="-5400000">
        <a:off x="1" y="1249691"/>
        <a:ext cx="753383" cy="322879"/>
      </dsp:txXfrm>
    </dsp:sp>
    <dsp:sp modelId="{E6CB11E9-D537-4B32-9DBB-29F720516A57}">
      <dsp:nvSpPr>
        <dsp:cNvPr id="0" name=""/>
        <dsp:cNvSpPr/>
      </dsp:nvSpPr>
      <dsp:spPr>
        <a:xfrm rot="5400000">
          <a:off x="2425052" y="-798669"/>
          <a:ext cx="699570" cy="4042908"/>
        </a:xfrm>
        <a:prstGeom prst="round2SameRect">
          <a:avLst/>
        </a:prstGeom>
        <a:solidFill>
          <a:schemeClr val="tx1"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solidFill>
                <a:srgbClr val="043182"/>
              </a:solidFill>
              <a:effectLst/>
            </a:rPr>
            <a:t>Indicateur</a:t>
          </a:r>
          <a:r>
            <a:rPr lang="fr-FR" sz="1800" b="1" kern="12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démographique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043182"/>
              </a:solidFill>
              <a:latin typeface="Verdana Pro"/>
              <a:ea typeface="+mn-ea"/>
              <a:cs typeface="+mn-cs"/>
            </a:rPr>
            <a:t>Population cible 15-24 ans</a:t>
          </a:r>
        </a:p>
      </dsp:txBody>
      <dsp:txXfrm rot="-5400000">
        <a:off x="753383" y="907150"/>
        <a:ext cx="4008758" cy="631270"/>
      </dsp:txXfrm>
    </dsp:sp>
    <dsp:sp modelId="{CD681EDE-DE94-4707-AD83-C25EAF1FD6B9}">
      <dsp:nvSpPr>
        <dsp:cNvPr id="0" name=""/>
        <dsp:cNvSpPr/>
      </dsp:nvSpPr>
      <dsp:spPr>
        <a:xfrm rot="5400000">
          <a:off x="-161439" y="1906420"/>
          <a:ext cx="1076262" cy="753383"/>
        </a:xfrm>
        <a:prstGeom prst="chevron">
          <a:avLst/>
        </a:prstGeom>
        <a:solidFill>
          <a:srgbClr val="F6BB00"/>
        </a:solidFill>
        <a:ln w="6350" cap="flat" cmpd="sng" algn="ctr">
          <a:solidFill>
            <a:srgbClr val="FFFFCC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Économique</a:t>
          </a:r>
        </a:p>
      </dsp:txBody>
      <dsp:txXfrm rot="-5400000">
        <a:off x="1" y="2121673"/>
        <a:ext cx="753383" cy="322879"/>
      </dsp:txXfrm>
    </dsp:sp>
    <dsp:sp modelId="{6FBE371C-3138-4AF1-89B5-C5DC05F85D88}">
      <dsp:nvSpPr>
        <dsp:cNvPr id="0" name=""/>
        <dsp:cNvSpPr/>
      </dsp:nvSpPr>
      <dsp:spPr>
        <a:xfrm rot="5400000">
          <a:off x="2425052" y="73312"/>
          <a:ext cx="699570" cy="4042908"/>
        </a:xfrm>
        <a:prstGeom prst="round2SameRect">
          <a:avLst/>
        </a:prstGeom>
        <a:solidFill>
          <a:srgbClr val="FFFFCC">
            <a:alpha val="90000"/>
          </a:srgbClr>
        </a:solidFill>
        <a:ln w="6350" cap="flat" cmpd="sng" algn="ctr">
          <a:solidFill>
            <a:srgbClr val="FFFFCC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solidFill>
                <a:srgbClr val="043182"/>
              </a:solidFill>
              <a:effectLst/>
              <a:latin typeface="Verdana Pro"/>
              <a:ea typeface="+mn-ea"/>
              <a:cs typeface="+mn-cs"/>
            </a:rPr>
            <a:t>Indicateur</a:t>
          </a:r>
          <a:r>
            <a:rPr lang="fr-FR" sz="1800" b="1" kern="12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/>
              <a:ea typeface="+mn-ea"/>
              <a:cs typeface="+mn-cs"/>
            </a:rPr>
            <a:t> économique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043182"/>
              </a:solidFill>
              <a:latin typeface="Verdana Pro"/>
              <a:ea typeface="+mn-ea"/>
              <a:cs typeface="+mn-cs"/>
            </a:rPr>
            <a:t>PIB PPA, niveau de vie</a:t>
          </a:r>
        </a:p>
      </dsp:txBody>
      <dsp:txXfrm rot="-5400000">
        <a:off x="753383" y="1779131"/>
        <a:ext cx="4008758" cy="631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81EDE-DE94-4707-AD83-C25EAF1FD6B9}">
      <dsp:nvSpPr>
        <dsp:cNvPr id="0" name=""/>
        <dsp:cNvSpPr/>
      </dsp:nvSpPr>
      <dsp:spPr>
        <a:xfrm rot="5400000">
          <a:off x="-159932" y="159932"/>
          <a:ext cx="1066219" cy="746353"/>
        </a:xfrm>
        <a:prstGeom prst="chevron">
          <a:avLst/>
        </a:prstGeom>
        <a:solidFill>
          <a:srgbClr val="043182"/>
        </a:solidFill>
        <a:ln w="6350" cap="flat" cmpd="sng" algn="ctr">
          <a:solidFill>
            <a:srgbClr val="04318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tx1"/>
              </a:solidFill>
            </a:rPr>
            <a:t>Internet</a:t>
          </a:r>
        </a:p>
      </dsp:txBody>
      <dsp:txXfrm rot="-5400000">
        <a:off x="2" y="373176"/>
        <a:ext cx="746353" cy="319866"/>
      </dsp:txXfrm>
    </dsp:sp>
    <dsp:sp modelId="{6FBE371C-3138-4AF1-89B5-C5DC05F85D88}">
      <dsp:nvSpPr>
        <dsp:cNvPr id="0" name=""/>
        <dsp:cNvSpPr/>
      </dsp:nvSpPr>
      <dsp:spPr>
        <a:xfrm rot="5400000">
          <a:off x="2424801" y="-1678448"/>
          <a:ext cx="693042" cy="4049938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635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>
              <a:solidFill>
                <a:srgbClr val="043182"/>
              </a:solidFill>
              <a:effectLst/>
              <a:latin typeface="Verdana Pro"/>
              <a:ea typeface="+mn-ea"/>
              <a:cs typeface="+mn-cs"/>
            </a:rPr>
            <a:t>Indicateur </a:t>
          </a:r>
          <a:r>
            <a:rPr lang="fr-FR" sz="1800" b="1" kern="12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"/>
              <a:ea typeface="+mn-ea"/>
              <a:cs typeface="+mn-cs"/>
            </a:rPr>
            <a:t>numérique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043182"/>
              </a:solidFill>
              <a:latin typeface="Verdana Pro"/>
              <a:ea typeface="+mn-ea"/>
              <a:cs typeface="+mn-cs"/>
            </a:rPr>
            <a:t>Internet, formation en ligne</a:t>
          </a:r>
        </a:p>
      </dsp:txBody>
      <dsp:txXfrm rot="-5400000">
        <a:off x="746353" y="33832"/>
        <a:ext cx="4016106" cy="62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3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04" r:id="rId6"/>
    <p:sldLayoutId id="2147483909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479">
              <a:srgbClr val="043182"/>
            </a:gs>
            <a:gs pos="41000">
              <a:srgbClr val="FFFF99"/>
            </a:gs>
            <a:gs pos="46000">
              <a:srgbClr val="04318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9A505EF-1503-444D-8A8F-4D7132EA2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45" r="1" b="20503"/>
          <a:stretch/>
        </p:blipFill>
        <p:spPr>
          <a:xfrm>
            <a:off x="-7493" y="-33775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5A1DD0-7262-4A0F-B897-08EF448662D5}"/>
              </a:ext>
            </a:extLst>
          </p:cNvPr>
          <p:cNvSpPr txBox="1"/>
          <p:nvPr/>
        </p:nvSpPr>
        <p:spPr>
          <a:xfrm>
            <a:off x="608591" y="4151782"/>
            <a:ext cx="635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63EA2"/>
                </a:solidFill>
                <a:highlight>
                  <a:srgbClr val="C0C0C0"/>
                </a:highlight>
              </a:rPr>
              <a:t>P</a:t>
            </a:r>
            <a:r>
              <a:rPr lang="fr-FR" sz="3200" b="1" dirty="0"/>
              <a:t>ré </a:t>
            </a:r>
            <a:r>
              <a:rPr lang="fr-FR" sz="3200" b="1" dirty="0">
                <a:solidFill>
                  <a:srgbClr val="063EA2"/>
                </a:solidFill>
                <a:highlight>
                  <a:srgbClr val="FFFF00"/>
                </a:highlight>
              </a:rPr>
              <a:t>A</a:t>
            </a:r>
            <a:r>
              <a:rPr lang="fr-FR" sz="3200" b="1" dirty="0"/>
              <a:t>nalyse </a:t>
            </a:r>
            <a:r>
              <a:rPr lang="fr-FR" sz="3200" b="1" dirty="0">
                <a:solidFill>
                  <a:srgbClr val="063EA2"/>
                </a:solidFill>
                <a:highlight>
                  <a:srgbClr val="FF9900"/>
                </a:highlight>
              </a:rPr>
              <a:t>E</a:t>
            </a:r>
            <a:r>
              <a:rPr lang="fr-FR" sz="3200" b="1" dirty="0"/>
              <a:t>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A11864-21B7-4F82-A238-36226D41DC51}"/>
              </a:ext>
            </a:extLst>
          </p:cNvPr>
          <p:cNvSpPr txBox="1"/>
          <p:nvPr/>
        </p:nvSpPr>
        <p:spPr>
          <a:xfrm>
            <a:off x="503441" y="5279030"/>
            <a:ext cx="645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tx1">
                    <a:lumMod val="85000"/>
                  </a:schemeClr>
                </a:solidFill>
              </a:rPr>
              <a:t>Pro</a:t>
            </a:r>
            <a:r>
              <a:rPr lang="fr-FR" sz="2000" b="1" i="1" dirty="0"/>
              <a:t>jet d’</a:t>
            </a:r>
            <a:r>
              <a:rPr lang="fr-FR" sz="2000" b="1" i="1" dirty="0">
                <a:solidFill>
                  <a:srgbClr val="FFFF00"/>
                </a:solidFill>
              </a:rPr>
              <a:t>exp</a:t>
            </a:r>
            <a:r>
              <a:rPr lang="fr-FR" sz="2000" b="1" i="1" dirty="0"/>
              <a:t>ansion à l’</a:t>
            </a:r>
            <a:r>
              <a:rPr lang="fr-FR" sz="2000" b="1" i="1" dirty="0">
                <a:solidFill>
                  <a:srgbClr val="FFC000"/>
                </a:solidFill>
              </a:rPr>
              <a:t>int</a:t>
            </a:r>
            <a:r>
              <a:rPr lang="fr-FR" sz="2000" b="1" i="1" dirty="0"/>
              <a:t>ernational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640F23A-C956-4AA1-9D0D-0B24C400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438" y="5166914"/>
            <a:ext cx="3095461" cy="725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727EAB90-E96F-4640-A2BE-888A97FB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81" y="4982638"/>
            <a:ext cx="2004476" cy="112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565432-F4D5-4106-A5B1-CD2E37C69CBF}"/>
              </a:ext>
            </a:extLst>
          </p:cNvPr>
          <p:cNvSpPr txBox="1"/>
          <p:nvPr/>
        </p:nvSpPr>
        <p:spPr>
          <a:xfrm>
            <a:off x="275124" y="6419896"/>
            <a:ext cx="402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Christelle Troussard        septembre 2020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E136223-297D-4FA3-959F-E1FFF4AD11D4}"/>
              </a:ext>
            </a:extLst>
          </p:cNvPr>
          <p:cNvSpPr txBox="1"/>
          <p:nvPr/>
        </p:nvSpPr>
        <p:spPr>
          <a:xfrm>
            <a:off x="10187344" y="4683033"/>
            <a:ext cx="88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Source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0D0A16-CE64-47CF-AB6B-E47ABECFC0BE}"/>
              </a:ext>
            </a:extLst>
          </p:cNvPr>
          <p:cNvSpPr txBox="1"/>
          <p:nvPr/>
        </p:nvSpPr>
        <p:spPr>
          <a:xfrm>
            <a:off x="8942989" y="6216030"/>
            <a:ext cx="3076121" cy="20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https://datacatalog.worldbank.org/dataset/education-statistics</a:t>
            </a:r>
          </a:p>
        </p:txBody>
      </p:sp>
    </p:spTree>
    <p:extLst>
      <p:ext uri="{BB962C8B-B14F-4D97-AF65-F5344CB8AC3E}">
        <p14:creationId xmlns:p14="http://schemas.microsoft.com/office/powerpoint/2010/main" val="231893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868F968-32A8-4FF5-B3CF-EA6E4462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2"/>
            <a:ext cx="9806057" cy="4089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1EC747C-AE64-4F29-AF88-5E76852C41CE}"/>
              </a:ext>
            </a:extLst>
          </p:cNvPr>
          <p:cNvSpPr txBox="1">
            <a:spLocks/>
          </p:cNvSpPr>
          <p:nvPr/>
        </p:nvSpPr>
        <p:spPr>
          <a:xfrm>
            <a:off x="6690323" y="6134239"/>
            <a:ext cx="5249334" cy="87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solidFill>
                  <a:srgbClr val="043182"/>
                </a:solidFill>
              </a:rPr>
              <a:t>.</a:t>
            </a:r>
            <a:r>
              <a:rPr lang="fr-FR" sz="2900" dirty="0">
                <a:solidFill>
                  <a:srgbClr val="FF9900"/>
                </a:solidFill>
              </a:rPr>
              <a:t>.</a:t>
            </a:r>
            <a:r>
              <a:rPr lang="fr-FR" sz="2900" dirty="0">
                <a:solidFill>
                  <a:srgbClr val="FFFF99"/>
                </a:solidFill>
              </a:rPr>
              <a:t>. </a:t>
            </a:r>
            <a:r>
              <a:rPr lang="fr-FR" sz="2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Évolution? Analyse prédictive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153958"/>
            <a:ext cx="2436814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Score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E3F88F-A61A-451E-B2EF-F6A4F9C6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7" y="2149130"/>
            <a:ext cx="3033873" cy="4226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Organigramme : Connecteur page suivante 8">
            <a:extLst>
              <a:ext uri="{FF2B5EF4-FFF2-40B4-BE49-F238E27FC236}">
                <a16:creationId xmlns:a16="http://schemas.microsoft.com/office/drawing/2014/main" id="{5A7F792B-D350-4D3F-B624-D39A945834E9}"/>
              </a:ext>
            </a:extLst>
          </p:cNvPr>
          <p:cNvSpPr/>
          <p:nvPr/>
        </p:nvSpPr>
        <p:spPr>
          <a:xfrm>
            <a:off x="9926922" y="1930174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Connecteur page suivante 10">
            <a:extLst>
              <a:ext uri="{FF2B5EF4-FFF2-40B4-BE49-F238E27FC236}">
                <a16:creationId xmlns:a16="http://schemas.microsoft.com/office/drawing/2014/main" id="{451B6D23-227A-4D29-8D58-B2A2E88AB979}"/>
              </a:ext>
            </a:extLst>
          </p:cNvPr>
          <p:cNvSpPr/>
          <p:nvPr/>
        </p:nvSpPr>
        <p:spPr>
          <a:xfrm>
            <a:off x="9327883" y="2310405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Connecteur page suivante 12">
            <a:extLst>
              <a:ext uri="{FF2B5EF4-FFF2-40B4-BE49-F238E27FC236}">
                <a16:creationId xmlns:a16="http://schemas.microsoft.com/office/drawing/2014/main" id="{2E571FB9-AC74-42EF-BC88-46C3947FAF43}"/>
              </a:ext>
            </a:extLst>
          </p:cNvPr>
          <p:cNvSpPr/>
          <p:nvPr/>
        </p:nvSpPr>
        <p:spPr>
          <a:xfrm>
            <a:off x="8963669" y="2654968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5E0DBB3A-D518-4BAA-9995-17C53D15FAA4}"/>
              </a:ext>
            </a:extLst>
          </p:cNvPr>
          <p:cNvSpPr/>
          <p:nvPr/>
        </p:nvSpPr>
        <p:spPr>
          <a:xfrm>
            <a:off x="9113395" y="2783900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Connecteur page suivante 16">
            <a:extLst>
              <a:ext uri="{FF2B5EF4-FFF2-40B4-BE49-F238E27FC236}">
                <a16:creationId xmlns:a16="http://schemas.microsoft.com/office/drawing/2014/main" id="{76EBBA0E-69ED-46B9-9D22-92D3C2524746}"/>
              </a:ext>
            </a:extLst>
          </p:cNvPr>
          <p:cNvSpPr/>
          <p:nvPr/>
        </p:nvSpPr>
        <p:spPr>
          <a:xfrm>
            <a:off x="9178157" y="2405225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Connecteur page suivante 18">
            <a:extLst>
              <a:ext uri="{FF2B5EF4-FFF2-40B4-BE49-F238E27FC236}">
                <a16:creationId xmlns:a16="http://schemas.microsoft.com/office/drawing/2014/main" id="{7429787E-8D75-4BE7-A405-A17E31EC623A}"/>
              </a:ext>
            </a:extLst>
          </p:cNvPr>
          <p:cNvSpPr/>
          <p:nvPr/>
        </p:nvSpPr>
        <p:spPr>
          <a:xfrm>
            <a:off x="6680980" y="1416530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Organigramme : Connecteur page suivante 20">
            <a:extLst>
              <a:ext uri="{FF2B5EF4-FFF2-40B4-BE49-F238E27FC236}">
                <a16:creationId xmlns:a16="http://schemas.microsoft.com/office/drawing/2014/main" id="{B50CFAE8-F20E-4B44-9AA6-3789F2E3BC27}"/>
              </a:ext>
            </a:extLst>
          </p:cNvPr>
          <p:cNvSpPr/>
          <p:nvPr/>
        </p:nvSpPr>
        <p:spPr>
          <a:xfrm>
            <a:off x="6297544" y="1222028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rganigramme : Connecteur page suivante 22">
            <a:extLst>
              <a:ext uri="{FF2B5EF4-FFF2-40B4-BE49-F238E27FC236}">
                <a16:creationId xmlns:a16="http://schemas.microsoft.com/office/drawing/2014/main" id="{67F0F6A8-9AFA-4A58-8934-ED50E18AD653}"/>
              </a:ext>
            </a:extLst>
          </p:cNvPr>
          <p:cNvSpPr/>
          <p:nvPr/>
        </p:nvSpPr>
        <p:spPr>
          <a:xfrm>
            <a:off x="6895468" y="1542360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Organigramme : Connecteur page suivante 24">
            <a:extLst>
              <a:ext uri="{FF2B5EF4-FFF2-40B4-BE49-F238E27FC236}">
                <a16:creationId xmlns:a16="http://schemas.microsoft.com/office/drawing/2014/main" id="{2216F083-5759-445B-BDA2-C255851B0F6A}"/>
              </a:ext>
            </a:extLst>
          </p:cNvPr>
          <p:cNvSpPr/>
          <p:nvPr/>
        </p:nvSpPr>
        <p:spPr>
          <a:xfrm>
            <a:off x="4279414" y="1408295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Connecteur page suivante 26">
            <a:extLst>
              <a:ext uri="{FF2B5EF4-FFF2-40B4-BE49-F238E27FC236}">
                <a16:creationId xmlns:a16="http://schemas.microsoft.com/office/drawing/2014/main" id="{85178664-6412-4062-929E-085CE30A4523}"/>
              </a:ext>
            </a:extLst>
          </p:cNvPr>
          <p:cNvSpPr/>
          <p:nvPr/>
        </p:nvSpPr>
        <p:spPr>
          <a:xfrm>
            <a:off x="7137426" y="1230262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Connecteur page suivante 28">
            <a:extLst>
              <a:ext uri="{FF2B5EF4-FFF2-40B4-BE49-F238E27FC236}">
                <a16:creationId xmlns:a16="http://schemas.microsoft.com/office/drawing/2014/main" id="{A11D16D9-19AC-4A5C-914F-CC5C1C4923E3}"/>
              </a:ext>
            </a:extLst>
          </p:cNvPr>
          <p:cNvSpPr/>
          <p:nvPr/>
        </p:nvSpPr>
        <p:spPr>
          <a:xfrm>
            <a:off x="4660655" y="1914895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Connecteur page suivante 30">
            <a:extLst>
              <a:ext uri="{FF2B5EF4-FFF2-40B4-BE49-F238E27FC236}">
                <a16:creationId xmlns:a16="http://schemas.microsoft.com/office/drawing/2014/main" id="{65EA2E1A-E973-4C4F-9B35-AFE1D9E27D6C}"/>
              </a:ext>
            </a:extLst>
          </p:cNvPr>
          <p:cNvSpPr/>
          <p:nvPr/>
        </p:nvSpPr>
        <p:spPr>
          <a:xfrm>
            <a:off x="10722788" y="3889661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 de texte 19">
            <a:extLst>
              <a:ext uri="{FF2B5EF4-FFF2-40B4-BE49-F238E27FC236}">
                <a16:creationId xmlns:a16="http://schemas.microsoft.com/office/drawing/2014/main" id="{487DF94F-422A-47AB-8B76-061F9B95F352}"/>
              </a:ext>
            </a:extLst>
          </p:cNvPr>
          <p:cNvSpPr txBox="1"/>
          <p:nvPr/>
        </p:nvSpPr>
        <p:spPr>
          <a:xfrm>
            <a:off x="8903669" y="262889"/>
            <a:ext cx="2475481" cy="360535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143</a:t>
            </a: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pays candidats</a:t>
            </a:r>
            <a:endParaRPr lang="fr-FR" sz="1400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Zone de texte 19">
            <a:extLst>
              <a:ext uri="{FF2B5EF4-FFF2-40B4-BE49-F238E27FC236}">
                <a16:creationId xmlns:a16="http://schemas.microsoft.com/office/drawing/2014/main" id="{44F136A6-83C0-4CCD-A89E-F79E91038CB5}"/>
              </a:ext>
            </a:extLst>
          </p:cNvPr>
          <p:cNvSpPr txBox="1"/>
          <p:nvPr/>
        </p:nvSpPr>
        <p:spPr>
          <a:xfrm>
            <a:off x="273849" y="1465410"/>
            <a:ext cx="2387987" cy="323655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pays </a:t>
            </a: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sélectionnés</a:t>
            </a:r>
            <a:endParaRPr lang="fr-FR" sz="1400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263C2F-7B54-4CBB-AC41-B15FD6BDD398}"/>
              </a:ext>
            </a:extLst>
          </p:cNvPr>
          <p:cNvSpPr/>
          <p:nvPr/>
        </p:nvSpPr>
        <p:spPr>
          <a:xfrm>
            <a:off x="3848244" y="1150092"/>
            <a:ext cx="1372978" cy="1372978"/>
          </a:xfrm>
          <a:prstGeom prst="ellipse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2DFF5B-C0C3-4203-A39F-894E46D2DE1A}"/>
              </a:ext>
            </a:extLst>
          </p:cNvPr>
          <p:cNvSpPr/>
          <p:nvPr/>
        </p:nvSpPr>
        <p:spPr>
          <a:xfrm>
            <a:off x="6178733" y="988356"/>
            <a:ext cx="1372978" cy="1160774"/>
          </a:xfrm>
          <a:prstGeom prst="ellipse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F66AA9C-E5A2-4633-ACF0-B653B446D1DC}"/>
              </a:ext>
            </a:extLst>
          </p:cNvPr>
          <p:cNvSpPr/>
          <p:nvPr/>
        </p:nvSpPr>
        <p:spPr>
          <a:xfrm>
            <a:off x="8768430" y="1780830"/>
            <a:ext cx="1661445" cy="1537651"/>
          </a:xfrm>
          <a:prstGeom prst="ellipse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 de texte 19">
            <a:extLst>
              <a:ext uri="{FF2B5EF4-FFF2-40B4-BE49-F238E27FC236}">
                <a16:creationId xmlns:a16="http://schemas.microsoft.com/office/drawing/2014/main" id="{BAB43DA9-AA4B-4BEC-B440-73A4D01945F0}"/>
              </a:ext>
            </a:extLst>
          </p:cNvPr>
          <p:cNvSpPr txBox="1"/>
          <p:nvPr/>
        </p:nvSpPr>
        <p:spPr>
          <a:xfrm>
            <a:off x="5671228" y="5232035"/>
            <a:ext cx="4115029" cy="326322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zones géographiques </a:t>
            </a: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distinguent</a:t>
            </a:r>
            <a:endParaRPr lang="fr-FR" sz="1400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1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350827" y="188569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7" y="129923"/>
            <a:ext cx="3554414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Prédictions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8A4828E-16F3-43BB-98EB-DED15EA60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4" y="912803"/>
            <a:ext cx="268589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52C05F1-77E4-4FBF-A0A8-107064AE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25" y="929550"/>
            <a:ext cx="271297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194D8B74-468D-4556-8BBF-1FDED7B5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95" y="929550"/>
            <a:ext cx="27852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8FAA0C8-FA26-4CC4-A93A-550C2B74C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389" y="929550"/>
            <a:ext cx="268589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A955F8D8-ADCA-429F-9743-EB0CFE641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3" y="2744230"/>
            <a:ext cx="2835073" cy="146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1011DD19-0D02-4341-93DB-F74724DA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673" y="2756475"/>
            <a:ext cx="2836806" cy="14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E815AEDF-A8F0-4889-BAD4-AB0298D7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80" y="2815288"/>
            <a:ext cx="2867691" cy="14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7FBBB580-7E93-4779-8ECA-0A7040CF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146" y="2799558"/>
            <a:ext cx="2790378" cy="14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>
            <a:extLst>
              <a:ext uri="{FF2B5EF4-FFF2-40B4-BE49-F238E27FC236}">
                <a16:creationId xmlns:a16="http://schemas.microsoft.com/office/drawing/2014/main" id="{101E7CAB-88BC-4853-872B-49A4C0E7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25" y="4560831"/>
            <a:ext cx="2761554" cy="146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F8340C90-91E7-4C9E-B3CB-9A270498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80" y="4551289"/>
            <a:ext cx="2836806" cy="150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4D14A323-E792-4AC2-8A28-F7FDE11F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950" y="4575933"/>
            <a:ext cx="2762518" cy="14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>
            <a:extLst>
              <a:ext uri="{FF2B5EF4-FFF2-40B4-BE49-F238E27FC236}">
                <a16:creationId xmlns:a16="http://schemas.microsoft.com/office/drawing/2014/main" id="{5C0DDF25-6246-46EA-9277-52B6A4A6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3" y="4516103"/>
            <a:ext cx="2762518" cy="14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40E43DE-CBBB-4984-B4A1-C4415D81EA43}"/>
              </a:ext>
            </a:extLst>
          </p:cNvPr>
          <p:cNvSpPr txBox="1"/>
          <p:nvPr/>
        </p:nvSpPr>
        <p:spPr>
          <a:xfrm>
            <a:off x="453142" y="1825174"/>
            <a:ext cx="1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386F0B-8813-4ED7-8741-AE286DE88EE5}"/>
              </a:ext>
            </a:extLst>
          </p:cNvPr>
          <p:cNvSpPr txBox="1"/>
          <p:nvPr/>
        </p:nvSpPr>
        <p:spPr>
          <a:xfrm>
            <a:off x="3416475" y="1848075"/>
            <a:ext cx="1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6A98C5-8E3C-464F-BBDF-009954D3A6FF}"/>
              </a:ext>
            </a:extLst>
          </p:cNvPr>
          <p:cNvSpPr txBox="1"/>
          <p:nvPr/>
        </p:nvSpPr>
        <p:spPr>
          <a:xfrm>
            <a:off x="6329008" y="1848075"/>
            <a:ext cx="1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2C8C1A-5C11-42BB-9B4B-FC17214A6C54}"/>
              </a:ext>
            </a:extLst>
          </p:cNvPr>
          <p:cNvSpPr txBox="1"/>
          <p:nvPr/>
        </p:nvSpPr>
        <p:spPr>
          <a:xfrm>
            <a:off x="9241542" y="1848075"/>
            <a:ext cx="1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7F6E0D-327B-4083-B948-A0833AB5235C}"/>
              </a:ext>
            </a:extLst>
          </p:cNvPr>
          <p:cNvSpPr txBox="1"/>
          <p:nvPr/>
        </p:nvSpPr>
        <p:spPr>
          <a:xfrm>
            <a:off x="350827" y="3700015"/>
            <a:ext cx="2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26D3F5-E700-4F51-9FFC-FB370AC0ADB8}"/>
              </a:ext>
            </a:extLst>
          </p:cNvPr>
          <p:cNvSpPr txBox="1"/>
          <p:nvPr/>
        </p:nvSpPr>
        <p:spPr>
          <a:xfrm>
            <a:off x="3393897" y="3732654"/>
            <a:ext cx="1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544323-99BF-4620-A6CE-43A034C0FD6D}"/>
              </a:ext>
            </a:extLst>
          </p:cNvPr>
          <p:cNvSpPr txBox="1"/>
          <p:nvPr/>
        </p:nvSpPr>
        <p:spPr>
          <a:xfrm>
            <a:off x="6329008" y="3823246"/>
            <a:ext cx="1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8AD2D62-53A1-4D37-95E3-2E5D2D16F0E5}"/>
              </a:ext>
            </a:extLst>
          </p:cNvPr>
          <p:cNvSpPr txBox="1"/>
          <p:nvPr/>
        </p:nvSpPr>
        <p:spPr>
          <a:xfrm>
            <a:off x="9223100" y="3780345"/>
            <a:ext cx="1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4329F8-2F9C-47F3-920D-4A1A7DA482BE}"/>
              </a:ext>
            </a:extLst>
          </p:cNvPr>
          <p:cNvSpPr txBox="1"/>
          <p:nvPr/>
        </p:nvSpPr>
        <p:spPr>
          <a:xfrm>
            <a:off x="380557" y="5508969"/>
            <a:ext cx="1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5A5E4D-CCA4-4ABB-B921-75AA74D4626F}"/>
              </a:ext>
            </a:extLst>
          </p:cNvPr>
          <p:cNvSpPr txBox="1"/>
          <p:nvPr/>
        </p:nvSpPr>
        <p:spPr>
          <a:xfrm>
            <a:off x="3398033" y="5508969"/>
            <a:ext cx="55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810D3E-FD10-4654-9B1F-02A23ADDC55F}"/>
              </a:ext>
            </a:extLst>
          </p:cNvPr>
          <p:cNvSpPr txBox="1"/>
          <p:nvPr/>
        </p:nvSpPr>
        <p:spPr>
          <a:xfrm>
            <a:off x="6329008" y="5540808"/>
            <a:ext cx="55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11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42F1FE-0C43-461D-A65A-C894162E5C28}"/>
              </a:ext>
            </a:extLst>
          </p:cNvPr>
          <p:cNvSpPr txBox="1"/>
          <p:nvPr/>
        </p:nvSpPr>
        <p:spPr>
          <a:xfrm>
            <a:off x="9218963" y="5582335"/>
            <a:ext cx="55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highlight>
                  <a:srgbClr val="FFD54F"/>
                </a:highlight>
              </a:rPr>
              <a:t>12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3619C2-5FB3-48A6-9B3C-66AB8C310708}"/>
              </a:ext>
            </a:extLst>
          </p:cNvPr>
          <p:cNvSpPr txBox="1"/>
          <p:nvPr/>
        </p:nvSpPr>
        <p:spPr>
          <a:xfrm>
            <a:off x="1200431" y="1223399"/>
            <a:ext cx="1797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43182"/>
                </a:solidFill>
              </a:rPr>
              <a:t>Corée du Sud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BA6B1C0-98BC-4FEA-9288-73C344A3E5AC}"/>
              </a:ext>
            </a:extLst>
          </p:cNvPr>
          <p:cNvSpPr txBox="1"/>
          <p:nvPr/>
        </p:nvSpPr>
        <p:spPr>
          <a:xfrm>
            <a:off x="4813623" y="1207674"/>
            <a:ext cx="104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Japon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EF1F0D-18DB-4B5F-82F8-64C41875E6B4}"/>
              </a:ext>
            </a:extLst>
          </p:cNvPr>
          <p:cNvSpPr txBox="1"/>
          <p:nvPr/>
        </p:nvSpPr>
        <p:spPr>
          <a:xfrm>
            <a:off x="7328491" y="1207674"/>
            <a:ext cx="165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Hong Kong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EBBC62B-960F-49B5-984C-5369B6E23535}"/>
              </a:ext>
            </a:extLst>
          </p:cNvPr>
          <p:cNvSpPr txBox="1"/>
          <p:nvPr/>
        </p:nvSpPr>
        <p:spPr>
          <a:xfrm>
            <a:off x="10373335" y="1207674"/>
            <a:ext cx="64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UK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035A53-DA2C-4F15-8857-E8F98F79CB12}"/>
              </a:ext>
            </a:extLst>
          </p:cNvPr>
          <p:cNvSpPr txBox="1"/>
          <p:nvPr/>
        </p:nvSpPr>
        <p:spPr>
          <a:xfrm>
            <a:off x="1441955" y="3577847"/>
            <a:ext cx="135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Singapour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D75A180-9DE6-45F7-A976-CB85D6428725}"/>
              </a:ext>
            </a:extLst>
          </p:cNvPr>
          <p:cNvSpPr txBox="1"/>
          <p:nvPr/>
        </p:nvSpPr>
        <p:spPr>
          <a:xfrm>
            <a:off x="4862198" y="3641141"/>
            <a:ext cx="104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Island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41FFE0-80D9-4F02-B537-FF2E9701CCB3}"/>
              </a:ext>
            </a:extLst>
          </p:cNvPr>
          <p:cNvSpPr txBox="1"/>
          <p:nvPr/>
        </p:nvSpPr>
        <p:spPr>
          <a:xfrm>
            <a:off x="7158451" y="3658417"/>
            <a:ext cx="1786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Nelle Zélande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976BC78-F85D-4562-BD53-34F81EC3C2C0}"/>
              </a:ext>
            </a:extLst>
          </p:cNvPr>
          <p:cNvSpPr txBox="1"/>
          <p:nvPr/>
        </p:nvSpPr>
        <p:spPr>
          <a:xfrm>
            <a:off x="10489513" y="3665355"/>
            <a:ext cx="104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Canada</a:t>
            </a:r>
          </a:p>
        </p:txBody>
      </p:sp>
      <p:sp>
        <p:nvSpPr>
          <p:cNvPr id="9216" name="ZoneTexte 9215">
            <a:extLst>
              <a:ext uri="{FF2B5EF4-FFF2-40B4-BE49-F238E27FC236}">
                <a16:creationId xmlns:a16="http://schemas.microsoft.com/office/drawing/2014/main" id="{1E5DEAD1-33A8-4605-AB0E-0BE3414F1EF5}"/>
              </a:ext>
            </a:extLst>
          </p:cNvPr>
          <p:cNvSpPr txBox="1"/>
          <p:nvPr/>
        </p:nvSpPr>
        <p:spPr>
          <a:xfrm>
            <a:off x="1732380" y="5397669"/>
            <a:ext cx="119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Malaisie</a:t>
            </a:r>
          </a:p>
        </p:txBody>
      </p:sp>
      <p:sp>
        <p:nvSpPr>
          <p:cNvPr id="9217" name="ZoneTexte 9216">
            <a:extLst>
              <a:ext uri="{FF2B5EF4-FFF2-40B4-BE49-F238E27FC236}">
                <a16:creationId xmlns:a16="http://schemas.microsoft.com/office/drawing/2014/main" id="{4AA87A87-BCA8-4419-AD70-4A51BB6E13F0}"/>
              </a:ext>
            </a:extLst>
          </p:cNvPr>
          <p:cNvSpPr txBox="1"/>
          <p:nvPr/>
        </p:nvSpPr>
        <p:spPr>
          <a:xfrm>
            <a:off x="4529702" y="5487466"/>
            <a:ext cx="1462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Pays-Bas</a:t>
            </a:r>
          </a:p>
        </p:txBody>
      </p:sp>
      <p:sp>
        <p:nvSpPr>
          <p:cNvPr id="9219" name="ZoneTexte 9218">
            <a:extLst>
              <a:ext uri="{FF2B5EF4-FFF2-40B4-BE49-F238E27FC236}">
                <a16:creationId xmlns:a16="http://schemas.microsoft.com/office/drawing/2014/main" id="{33E2D5CC-405F-4F0E-9AB6-EDBB6ABEEF9A}"/>
              </a:ext>
            </a:extLst>
          </p:cNvPr>
          <p:cNvSpPr txBox="1"/>
          <p:nvPr/>
        </p:nvSpPr>
        <p:spPr>
          <a:xfrm>
            <a:off x="7749717" y="5492157"/>
            <a:ext cx="104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Suède</a:t>
            </a:r>
          </a:p>
        </p:txBody>
      </p:sp>
      <p:sp>
        <p:nvSpPr>
          <p:cNvPr id="9221" name="ZoneTexte 9220">
            <a:extLst>
              <a:ext uri="{FF2B5EF4-FFF2-40B4-BE49-F238E27FC236}">
                <a16:creationId xmlns:a16="http://schemas.microsoft.com/office/drawing/2014/main" id="{0C7CB007-5E2F-4EED-BBC3-D194B3EF00F7}"/>
              </a:ext>
            </a:extLst>
          </p:cNvPr>
          <p:cNvSpPr txBox="1"/>
          <p:nvPr/>
        </p:nvSpPr>
        <p:spPr>
          <a:xfrm>
            <a:off x="11049713" y="5528742"/>
            <a:ext cx="66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</a:rPr>
              <a:t>US</a:t>
            </a:r>
          </a:p>
        </p:txBody>
      </p:sp>
      <p:sp>
        <p:nvSpPr>
          <p:cNvPr id="9223" name="Ellipse 9222">
            <a:extLst>
              <a:ext uri="{FF2B5EF4-FFF2-40B4-BE49-F238E27FC236}">
                <a16:creationId xmlns:a16="http://schemas.microsoft.com/office/drawing/2014/main" id="{58601B89-FA3C-4E26-A802-988933E7B910}"/>
              </a:ext>
            </a:extLst>
          </p:cNvPr>
          <p:cNvSpPr/>
          <p:nvPr/>
        </p:nvSpPr>
        <p:spPr>
          <a:xfrm>
            <a:off x="2573867" y="2008709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25" name="Ellipse 9224">
            <a:extLst>
              <a:ext uri="{FF2B5EF4-FFF2-40B4-BE49-F238E27FC236}">
                <a16:creationId xmlns:a16="http://schemas.microsoft.com/office/drawing/2014/main" id="{17A953F2-821C-4313-B5F9-D85AC96388FE}"/>
              </a:ext>
            </a:extLst>
          </p:cNvPr>
          <p:cNvSpPr/>
          <p:nvPr/>
        </p:nvSpPr>
        <p:spPr>
          <a:xfrm>
            <a:off x="5472834" y="2013706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27" name="Ellipse 9226">
            <a:extLst>
              <a:ext uri="{FF2B5EF4-FFF2-40B4-BE49-F238E27FC236}">
                <a16:creationId xmlns:a16="http://schemas.microsoft.com/office/drawing/2014/main" id="{676CE791-BD73-4EA8-BACF-70468AA2906C}"/>
              </a:ext>
            </a:extLst>
          </p:cNvPr>
          <p:cNvSpPr/>
          <p:nvPr/>
        </p:nvSpPr>
        <p:spPr>
          <a:xfrm>
            <a:off x="8412986" y="1992101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29" name="Ellipse 9228">
            <a:extLst>
              <a:ext uri="{FF2B5EF4-FFF2-40B4-BE49-F238E27FC236}">
                <a16:creationId xmlns:a16="http://schemas.microsoft.com/office/drawing/2014/main" id="{199BF923-D044-48FE-8737-96619CBC57A2}"/>
              </a:ext>
            </a:extLst>
          </p:cNvPr>
          <p:cNvSpPr/>
          <p:nvPr/>
        </p:nvSpPr>
        <p:spPr>
          <a:xfrm>
            <a:off x="11248247" y="1352273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31" name="Ellipse 9230">
            <a:extLst>
              <a:ext uri="{FF2B5EF4-FFF2-40B4-BE49-F238E27FC236}">
                <a16:creationId xmlns:a16="http://schemas.microsoft.com/office/drawing/2014/main" id="{97724327-2A8D-4881-AC6F-7677065E7DD5}"/>
              </a:ext>
            </a:extLst>
          </p:cNvPr>
          <p:cNvSpPr/>
          <p:nvPr/>
        </p:nvSpPr>
        <p:spPr>
          <a:xfrm>
            <a:off x="2533864" y="2816945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33" name="Ellipse 9232">
            <a:extLst>
              <a:ext uri="{FF2B5EF4-FFF2-40B4-BE49-F238E27FC236}">
                <a16:creationId xmlns:a16="http://schemas.microsoft.com/office/drawing/2014/main" id="{081E6669-7AD1-41AD-8EA1-32BAD83D4ECC}"/>
              </a:ext>
            </a:extLst>
          </p:cNvPr>
          <p:cNvSpPr/>
          <p:nvPr/>
        </p:nvSpPr>
        <p:spPr>
          <a:xfrm>
            <a:off x="5514847" y="3025883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35" name="Ellipse 9234">
            <a:extLst>
              <a:ext uri="{FF2B5EF4-FFF2-40B4-BE49-F238E27FC236}">
                <a16:creationId xmlns:a16="http://schemas.microsoft.com/office/drawing/2014/main" id="{54643671-5A7D-4EB0-AEA9-5C4B28F994EF}"/>
              </a:ext>
            </a:extLst>
          </p:cNvPr>
          <p:cNvSpPr/>
          <p:nvPr/>
        </p:nvSpPr>
        <p:spPr>
          <a:xfrm>
            <a:off x="8453904" y="2962146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37" name="Ellipse 9236">
            <a:extLst>
              <a:ext uri="{FF2B5EF4-FFF2-40B4-BE49-F238E27FC236}">
                <a16:creationId xmlns:a16="http://schemas.microsoft.com/office/drawing/2014/main" id="{62B52024-F7EB-484B-B833-E28B2AD92D65}"/>
              </a:ext>
            </a:extLst>
          </p:cNvPr>
          <p:cNvSpPr/>
          <p:nvPr/>
        </p:nvSpPr>
        <p:spPr>
          <a:xfrm>
            <a:off x="11372187" y="3267624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39" name="Ellipse 9238">
            <a:extLst>
              <a:ext uri="{FF2B5EF4-FFF2-40B4-BE49-F238E27FC236}">
                <a16:creationId xmlns:a16="http://schemas.microsoft.com/office/drawing/2014/main" id="{F13DFB15-7EA2-424A-BF3C-6130AE650612}"/>
              </a:ext>
            </a:extLst>
          </p:cNvPr>
          <p:cNvSpPr/>
          <p:nvPr/>
        </p:nvSpPr>
        <p:spPr>
          <a:xfrm>
            <a:off x="8465381" y="5154930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41" name="Ellipse 9240">
            <a:extLst>
              <a:ext uri="{FF2B5EF4-FFF2-40B4-BE49-F238E27FC236}">
                <a16:creationId xmlns:a16="http://schemas.microsoft.com/office/drawing/2014/main" id="{23930F29-E892-451E-A1A0-6116601A69E8}"/>
              </a:ext>
            </a:extLst>
          </p:cNvPr>
          <p:cNvSpPr/>
          <p:nvPr/>
        </p:nvSpPr>
        <p:spPr>
          <a:xfrm>
            <a:off x="11420294" y="4645666"/>
            <a:ext cx="344094" cy="344094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42" name="Ellipse 9241">
            <a:extLst>
              <a:ext uri="{FF2B5EF4-FFF2-40B4-BE49-F238E27FC236}">
                <a16:creationId xmlns:a16="http://schemas.microsoft.com/office/drawing/2014/main" id="{239ADA0B-060B-4BD8-B9F4-B52A8C8EBF05}"/>
              </a:ext>
            </a:extLst>
          </p:cNvPr>
          <p:cNvSpPr/>
          <p:nvPr/>
        </p:nvSpPr>
        <p:spPr>
          <a:xfrm>
            <a:off x="5514847" y="4564132"/>
            <a:ext cx="344094" cy="34409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43" name="Ellipse 9242">
            <a:extLst>
              <a:ext uri="{FF2B5EF4-FFF2-40B4-BE49-F238E27FC236}">
                <a16:creationId xmlns:a16="http://schemas.microsoft.com/office/drawing/2014/main" id="{7F77CAE4-1998-457B-9516-578AD8DBA5B7}"/>
              </a:ext>
            </a:extLst>
          </p:cNvPr>
          <p:cNvSpPr/>
          <p:nvPr/>
        </p:nvSpPr>
        <p:spPr>
          <a:xfrm>
            <a:off x="2561060" y="4495008"/>
            <a:ext cx="344094" cy="34409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56A3D19-9485-4F12-9511-57FC81B8F341}"/>
              </a:ext>
            </a:extLst>
          </p:cNvPr>
          <p:cNvSpPr/>
          <p:nvPr/>
        </p:nvSpPr>
        <p:spPr>
          <a:xfrm>
            <a:off x="5030483" y="181128"/>
            <a:ext cx="4908559" cy="589510"/>
          </a:xfrm>
          <a:prstGeom prst="roundRect">
            <a:avLst/>
          </a:prstGeom>
          <a:solidFill>
            <a:srgbClr val="FFF3E7"/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47" name="ZoneTexte 9246">
            <a:extLst>
              <a:ext uri="{FF2B5EF4-FFF2-40B4-BE49-F238E27FC236}">
                <a16:creationId xmlns:a16="http://schemas.microsoft.com/office/drawing/2014/main" id="{CE64DE7D-16AC-4538-BD7D-744E66728967}"/>
              </a:ext>
            </a:extLst>
          </p:cNvPr>
          <p:cNvSpPr txBox="1"/>
          <p:nvPr/>
        </p:nvSpPr>
        <p:spPr>
          <a:xfrm>
            <a:off x="5117219" y="306606"/>
            <a:ext cx="1258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prévision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736828E-A99D-4A29-BFC3-C7DDCBF3170C}"/>
              </a:ext>
            </a:extLst>
          </p:cNvPr>
          <p:cNvSpPr txBox="1"/>
          <p:nvPr/>
        </p:nvSpPr>
        <p:spPr>
          <a:xfrm>
            <a:off x="7021273" y="316480"/>
            <a:ext cx="109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rgbClr val="043182"/>
                </a:solidFill>
              </a:rPr>
              <a:t>baisse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A44855-CAED-4285-8A39-501577A0C5DA}"/>
              </a:ext>
            </a:extLst>
          </p:cNvPr>
          <p:cNvSpPr txBox="1"/>
          <p:nvPr/>
        </p:nvSpPr>
        <p:spPr>
          <a:xfrm>
            <a:off x="8717936" y="288908"/>
            <a:ext cx="109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rgbClr val="043182"/>
                </a:solidFill>
              </a:rPr>
              <a:t>hausse</a:t>
            </a:r>
          </a:p>
        </p:txBody>
      </p:sp>
      <p:sp>
        <p:nvSpPr>
          <p:cNvPr id="9244" name="Ellipse 9243">
            <a:extLst>
              <a:ext uri="{FF2B5EF4-FFF2-40B4-BE49-F238E27FC236}">
                <a16:creationId xmlns:a16="http://schemas.microsoft.com/office/drawing/2014/main" id="{4682FB3C-2038-45B5-9AE3-D72E372FD756}"/>
              </a:ext>
            </a:extLst>
          </p:cNvPr>
          <p:cNvSpPr/>
          <p:nvPr/>
        </p:nvSpPr>
        <p:spPr>
          <a:xfrm>
            <a:off x="6677179" y="303836"/>
            <a:ext cx="344094" cy="344094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45" name="Ellipse 9244">
            <a:extLst>
              <a:ext uri="{FF2B5EF4-FFF2-40B4-BE49-F238E27FC236}">
                <a16:creationId xmlns:a16="http://schemas.microsoft.com/office/drawing/2014/main" id="{BBF48751-3D22-4FA8-87B7-0BD28EEB31D5}"/>
              </a:ext>
            </a:extLst>
          </p:cNvPr>
          <p:cNvSpPr/>
          <p:nvPr/>
        </p:nvSpPr>
        <p:spPr>
          <a:xfrm>
            <a:off x="8346610" y="310940"/>
            <a:ext cx="344094" cy="34409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 de texte 19">
            <a:extLst>
              <a:ext uri="{FF2B5EF4-FFF2-40B4-BE49-F238E27FC236}">
                <a16:creationId xmlns:a16="http://schemas.microsoft.com/office/drawing/2014/main" id="{A38519D6-20D6-4B76-B803-82976C69FE99}"/>
              </a:ext>
            </a:extLst>
          </p:cNvPr>
          <p:cNvSpPr txBox="1"/>
          <p:nvPr/>
        </p:nvSpPr>
        <p:spPr>
          <a:xfrm>
            <a:off x="2483828" y="6202089"/>
            <a:ext cx="7224343" cy="323503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totale</a:t>
            </a: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15-24 ans par pays, de </a:t>
            </a: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 à 2016 </a:t>
            </a: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(année prédite)</a:t>
            </a:r>
            <a:endParaRPr lang="fr-FR" sz="1400" b="1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6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202194" y="283495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8D015B-BC5A-4F18-ACF1-CF17CAD0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31" y="57609"/>
            <a:ext cx="8221310" cy="6557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94" y="328029"/>
            <a:ext cx="4310886" cy="8770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43182"/>
                </a:solidFill>
              </a:rPr>
              <a:t>Prédictions </a:t>
            </a:r>
            <a:r>
              <a:rPr lang="fr-FR" sz="4400" dirty="0">
                <a:solidFill>
                  <a:srgbClr val="043182"/>
                </a:solidFill>
              </a:rPr>
              <a:t>.</a:t>
            </a:r>
            <a:r>
              <a:rPr lang="fr-FR" sz="4400" dirty="0">
                <a:solidFill>
                  <a:srgbClr val="FF9900"/>
                </a:solidFill>
              </a:rPr>
              <a:t>.</a:t>
            </a:r>
            <a:r>
              <a:rPr lang="fr-FR" sz="4400" dirty="0">
                <a:solidFill>
                  <a:srgbClr val="FFFF99"/>
                </a:solidFill>
              </a:rPr>
              <a:t>.</a:t>
            </a:r>
            <a:endParaRPr lang="fr-FR" dirty="0">
              <a:solidFill>
                <a:srgbClr val="0431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2E216-0043-47F9-98D5-0906BF0F4756}"/>
              </a:ext>
            </a:extLst>
          </p:cNvPr>
          <p:cNvSpPr/>
          <p:nvPr/>
        </p:nvSpPr>
        <p:spPr>
          <a:xfrm>
            <a:off x="4143022" y="3149600"/>
            <a:ext cx="7834489" cy="3194756"/>
          </a:xfrm>
          <a:prstGeom prst="rect">
            <a:avLst/>
          </a:prstGeom>
          <a:solidFill>
            <a:srgbClr val="FCE4EA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289E04-7FED-4DFE-A769-4A087B1A55D9}"/>
              </a:ext>
            </a:extLst>
          </p:cNvPr>
          <p:cNvSpPr/>
          <p:nvPr/>
        </p:nvSpPr>
        <p:spPr>
          <a:xfrm>
            <a:off x="4143022" y="270589"/>
            <a:ext cx="7834489" cy="2854194"/>
          </a:xfrm>
          <a:prstGeom prst="rect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D2C3038-EA4D-4F2C-BA59-A644E342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453" y="283495"/>
            <a:ext cx="1192036" cy="1977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Zone de texte 19">
            <a:extLst>
              <a:ext uri="{FF2B5EF4-FFF2-40B4-BE49-F238E27FC236}">
                <a16:creationId xmlns:a16="http://schemas.microsoft.com/office/drawing/2014/main" id="{C396EA0C-0F30-4F9F-990D-6BC43895B58C}"/>
              </a:ext>
            </a:extLst>
          </p:cNvPr>
          <p:cNvSpPr txBox="1"/>
          <p:nvPr/>
        </p:nvSpPr>
        <p:spPr>
          <a:xfrm>
            <a:off x="6609289" y="328028"/>
            <a:ext cx="3732042" cy="877076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Evolution</a:t>
            </a: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pays de la population des 15 -24 ans (</a:t>
            </a: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Augmentation/Diminution en %)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25B6EA2-4006-4380-8425-1E6D9AF18700}"/>
              </a:ext>
            </a:extLst>
          </p:cNvPr>
          <p:cNvCxnSpPr/>
          <p:nvPr/>
        </p:nvCxnSpPr>
        <p:spPr>
          <a:xfrm flipH="1">
            <a:off x="169686" y="3140075"/>
            <a:ext cx="369746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0319B-15A6-46AD-8489-756C0252C501}"/>
              </a:ext>
            </a:extLst>
          </p:cNvPr>
          <p:cNvSpPr/>
          <p:nvPr/>
        </p:nvSpPr>
        <p:spPr>
          <a:xfrm>
            <a:off x="-10404" y="3164893"/>
            <a:ext cx="3956935" cy="769377"/>
          </a:xfrm>
          <a:prstGeom prst="rect">
            <a:avLst/>
          </a:prstGeom>
          <a:solidFill>
            <a:srgbClr val="FCE4EA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41737-FB41-4D4C-B2DF-0C7CEB186A98}"/>
              </a:ext>
            </a:extLst>
          </p:cNvPr>
          <p:cNvSpPr/>
          <p:nvPr/>
        </p:nvSpPr>
        <p:spPr>
          <a:xfrm>
            <a:off x="0" y="2333625"/>
            <a:ext cx="3946531" cy="769383"/>
          </a:xfrm>
          <a:prstGeom prst="rect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AA7B9C8-7B9D-4236-BB39-121D9B153193}"/>
              </a:ext>
            </a:extLst>
          </p:cNvPr>
          <p:cNvSpPr txBox="1"/>
          <p:nvPr/>
        </p:nvSpPr>
        <p:spPr>
          <a:xfrm>
            <a:off x="3642102" y="28241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068A9E-A656-46F6-ADA1-B9453265B3EA}"/>
              </a:ext>
            </a:extLst>
          </p:cNvPr>
          <p:cNvSpPr txBox="1"/>
          <p:nvPr/>
        </p:nvSpPr>
        <p:spPr>
          <a:xfrm>
            <a:off x="1071934" y="2564427"/>
            <a:ext cx="187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Augmentation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DBF250-DEC2-479A-B399-D6D93EB4CB60}"/>
              </a:ext>
            </a:extLst>
          </p:cNvPr>
          <p:cNvSpPr txBox="1"/>
          <p:nvPr/>
        </p:nvSpPr>
        <p:spPr>
          <a:xfrm>
            <a:off x="1260929" y="3333810"/>
            <a:ext cx="141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diminution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0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270589"/>
            <a:ext cx="4310886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Conclusion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C05DC-106E-49E9-B786-7E0A3A3B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44" y="602020"/>
            <a:ext cx="8201891" cy="3420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Connecteur page suivante 6">
            <a:extLst>
              <a:ext uri="{FF2B5EF4-FFF2-40B4-BE49-F238E27FC236}">
                <a16:creationId xmlns:a16="http://schemas.microsoft.com/office/drawing/2014/main" id="{B0E140B4-3048-485D-90C4-40C50160FBBC}"/>
              </a:ext>
            </a:extLst>
          </p:cNvPr>
          <p:cNvSpPr/>
          <p:nvPr/>
        </p:nvSpPr>
        <p:spPr>
          <a:xfrm>
            <a:off x="5644445" y="1433941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Connecteur page suivante 8">
            <a:extLst>
              <a:ext uri="{FF2B5EF4-FFF2-40B4-BE49-F238E27FC236}">
                <a16:creationId xmlns:a16="http://schemas.microsoft.com/office/drawing/2014/main" id="{93A5F71D-DB32-4A0E-82D0-133EBDA9C579}"/>
              </a:ext>
            </a:extLst>
          </p:cNvPr>
          <p:cNvSpPr/>
          <p:nvPr/>
        </p:nvSpPr>
        <p:spPr>
          <a:xfrm>
            <a:off x="5362223" y="976572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Connecteur page suivante 10">
            <a:extLst>
              <a:ext uri="{FF2B5EF4-FFF2-40B4-BE49-F238E27FC236}">
                <a16:creationId xmlns:a16="http://schemas.microsoft.com/office/drawing/2014/main" id="{02A1E577-A827-4B5A-9047-71E9E7D0562B}"/>
              </a:ext>
            </a:extLst>
          </p:cNvPr>
          <p:cNvSpPr/>
          <p:nvPr/>
        </p:nvSpPr>
        <p:spPr>
          <a:xfrm>
            <a:off x="7490178" y="965285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 de texte 19">
            <a:extLst>
              <a:ext uri="{FF2B5EF4-FFF2-40B4-BE49-F238E27FC236}">
                <a16:creationId xmlns:a16="http://schemas.microsoft.com/office/drawing/2014/main" id="{E0FE143B-1323-4EB6-9760-56DFD84BCA69}"/>
              </a:ext>
            </a:extLst>
          </p:cNvPr>
          <p:cNvSpPr txBox="1"/>
          <p:nvPr/>
        </p:nvSpPr>
        <p:spPr>
          <a:xfrm>
            <a:off x="545428" y="1352765"/>
            <a:ext cx="2877527" cy="2133599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800" b="1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Pays à privilégier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1 Royaume-Uni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2 Canada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3 Etats-Unis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B08B02-7F7F-4934-826F-17C98BB3CA38}"/>
              </a:ext>
            </a:extLst>
          </p:cNvPr>
          <p:cNvSpPr txBox="1"/>
          <p:nvPr/>
        </p:nvSpPr>
        <p:spPr>
          <a:xfrm>
            <a:off x="7439377" y="913714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BCA626D-6469-44AC-8800-F1D58DC52B8F}"/>
              </a:ext>
            </a:extLst>
          </p:cNvPr>
          <p:cNvSpPr txBox="1"/>
          <p:nvPr/>
        </p:nvSpPr>
        <p:spPr>
          <a:xfrm>
            <a:off x="5308856" y="931248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9EBBA1-6FFD-4320-B218-E2F618F4F5D2}"/>
              </a:ext>
            </a:extLst>
          </p:cNvPr>
          <p:cNvSpPr txBox="1"/>
          <p:nvPr/>
        </p:nvSpPr>
        <p:spPr>
          <a:xfrm>
            <a:off x="5591078" y="1410764"/>
            <a:ext cx="29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27" name="Graphique 26" descr="Pièces">
            <a:extLst>
              <a:ext uri="{FF2B5EF4-FFF2-40B4-BE49-F238E27FC236}">
                <a16:creationId xmlns:a16="http://schemas.microsoft.com/office/drawing/2014/main" id="{FCE802AE-1F3C-41DE-A69D-9BF45B88D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5023" y="4387321"/>
            <a:ext cx="914400" cy="914400"/>
          </a:xfrm>
          <a:prstGeom prst="rect">
            <a:avLst/>
          </a:prstGeom>
        </p:spPr>
      </p:pic>
      <p:pic>
        <p:nvPicPr>
          <p:cNvPr id="29" name="Graphique 28" descr="Salle de classe">
            <a:extLst>
              <a:ext uri="{FF2B5EF4-FFF2-40B4-BE49-F238E27FC236}">
                <a16:creationId xmlns:a16="http://schemas.microsoft.com/office/drawing/2014/main" id="{607DE91A-289C-47BF-96C0-78E1B425E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8534" y="4387321"/>
            <a:ext cx="914400" cy="914400"/>
          </a:xfrm>
          <a:prstGeom prst="rect">
            <a:avLst/>
          </a:prstGeom>
        </p:spPr>
      </p:pic>
      <p:pic>
        <p:nvPicPr>
          <p:cNvPr id="31" name="Graphique 30" descr="Lèvres">
            <a:extLst>
              <a:ext uri="{FF2B5EF4-FFF2-40B4-BE49-F238E27FC236}">
                <a16:creationId xmlns:a16="http://schemas.microsoft.com/office/drawing/2014/main" id="{2A3F0C98-8B33-42EA-85FA-17FAE3575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4191" y="4422753"/>
            <a:ext cx="914400" cy="9144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FB53D1A-ACF8-4973-B834-0C7504137467}"/>
              </a:ext>
            </a:extLst>
          </p:cNvPr>
          <p:cNvSpPr txBox="1"/>
          <p:nvPr/>
        </p:nvSpPr>
        <p:spPr>
          <a:xfrm rot="5400000">
            <a:off x="2397335" y="4340780"/>
            <a:ext cx="461665" cy="245441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Langue commune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03EFBA-142C-4A15-8408-3E360BA1275B}"/>
              </a:ext>
            </a:extLst>
          </p:cNvPr>
          <p:cNvSpPr txBox="1"/>
          <p:nvPr/>
        </p:nvSpPr>
        <p:spPr>
          <a:xfrm rot="5400000">
            <a:off x="5639389" y="4186132"/>
            <a:ext cx="461665" cy="27637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Systèmes éducatifs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95771BF-6D00-4444-A6D2-F72BD1BCE09C}"/>
              </a:ext>
            </a:extLst>
          </p:cNvPr>
          <p:cNvSpPr txBox="1"/>
          <p:nvPr/>
        </p:nvSpPr>
        <p:spPr>
          <a:xfrm rot="5400000">
            <a:off x="9142446" y="4340780"/>
            <a:ext cx="461665" cy="245441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Economie, PIB</a:t>
            </a:r>
          </a:p>
        </p:txBody>
      </p:sp>
    </p:spTree>
    <p:extLst>
      <p:ext uri="{BB962C8B-B14F-4D97-AF65-F5344CB8AC3E}">
        <p14:creationId xmlns:p14="http://schemas.microsoft.com/office/powerpoint/2010/main" val="10954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270589"/>
            <a:ext cx="4310886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Prolongement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152BE-D3D8-4B66-8A3A-CB62D334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4" y="2043984"/>
            <a:ext cx="10958066" cy="4570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A91664B-C161-4E51-810F-73566C8F3284}"/>
              </a:ext>
            </a:extLst>
          </p:cNvPr>
          <p:cNvSpPr/>
          <p:nvPr/>
        </p:nvSpPr>
        <p:spPr>
          <a:xfrm>
            <a:off x="7789333" y="56445"/>
            <a:ext cx="3402542" cy="2305755"/>
          </a:xfrm>
          <a:prstGeom prst="ellipse">
            <a:avLst/>
          </a:prstGeom>
          <a:solidFill>
            <a:srgbClr val="FFD54F">
              <a:alpha val="1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Graphique 7" descr="Asie">
            <a:extLst>
              <a:ext uri="{FF2B5EF4-FFF2-40B4-BE49-F238E27FC236}">
                <a16:creationId xmlns:a16="http://schemas.microsoft.com/office/drawing/2014/main" id="{C711420D-C680-477A-A2B5-A162907E1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4418" y="-149353"/>
            <a:ext cx="2883028" cy="2883028"/>
          </a:xfrm>
          <a:prstGeom prst="rect">
            <a:avLst/>
          </a:prstGeom>
        </p:spPr>
      </p:pic>
      <p:sp>
        <p:nvSpPr>
          <p:cNvPr id="11" name="Organigramme : Connecteur page suivante 10">
            <a:extLst>
              <a:ext uri="{FF2B5EF4-FFF2-40B4-BE49-F238E27FC236}">
                <a16:creationId xmlns:a16="http://schemas.microsoft.com/office/drawing/2014/main" id="{ADF54234-60C8-4828-AA10-1037712F1062}"/>
              </a:ext>
            </a:extLst>
          </p:cNvPr>
          <p:cNvSpPr/>
          <p:nvPr/>
        </p:nvSpPr>
        <p:spPr>
          <a:xfrm>
            <a:off x="9057670" y="3239687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Connecteur page suivante 12">
            <a:extLst>
              <a:ext uri="{FF2B5EF4-FFF2-40B4-BE49-F238E27FC236}">
                <a16:creationId xmlns:a16="http://schemas.microsoft.com/office/drawing/2014/main" id="{F1179A47-5BE2-4239-B50E-1C9C4AA79922}"/>
              </a:ext>
            </a:extLst>
          </p:cNvPr>
          <p:cNvSpPr/>
          <p:nvPr/>
        </p:nvSpPr>
        <p:spPr>
          <a:xfrm>
            <a:off x="8452698" y="3637621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37A347D0-AE7C-4E5A-AAF3-7A65D281CB0C}"/>
              </a:ext>
            </a:extLst>
          </p:cNvPr>
          <p:cNvSpPr/>
          <p:nvPr/>
        </p:nvSpPr>
        <p:spPr>
          <a:xfrm>
            <a:off x="8094417" y="4092936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rganigramme : Connecteur page suivante 22">
            <a:extLst>
              <a:ext uri="{FF2B5EF4-FFF2-40B4-BE49-F238E27FC236}">
                <a16:creationId xmlns:a16="http://schemas.microsoft.com/office/drawing/2014/main" id="{494B7C36-FB23-4112-9A38-72C5734D5DBB}"/>
              </a:ext>
            </a:extLst>
          </p:cNvPr>
          <p:cNvSpPr/>
          <p:nvPr/>
        </p:nvSpPr>
        <p:spPr>
          <a:xfrm>
            <a:off x="8201661" y="4182785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Organigramme : Connecteur page suivante 24">
            <a:extLst>
              <a:ext uri="{FF2B5EF4-FFF2-40B4-BE49-F238E27FC236}">
                <a16:creationId xmlns:a16="http://schemas.microsoft.com/office/drawing/2014/main" id="{C7B8718D-139A-4F22-86FE-4B93B9532608}"/>
              </a:ext>
            </a:extLst>
          </p:cNvPr>
          <p:cNvSpPr/>
          <p:nvPr/>
        </p:nvSpPr>
        <p:spPr>
          <a:xfrm>
            <a:off x="8308905" y="3714738"/>
            <a:ext cx="214488" cy="372535"/>
          </a:xfrm>
          <a:prstGeom prst="flowChartOffpage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725A3A6-AA61-46D0-A617-7C968FAAB6A7}"/>
              </a:ext>
            </a:extLst>
          </p:cNvPr>
          <p:cNvSpPr txBox="1"/>
          <p:nvPr/>
        </p:nvSpPr>
        <p:spPr>
          <a:xfrm rot="5400000">
            <a:off x="3821861" y="-1996177"/>
            <a:ext cx="461665" cy="694051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L’Asie du Sud-Est, un outsider à garder en tête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330BE9D-F036-4EAA-B113-B8961441EB66}"/>
              </a:ext>
            </a:extLst>
          </p:cNvPr>
          <p:cNvSpPr/>
          <p:nvPr/>
        </p:nvSpPr>
        <p:spPr>
          <a:xfrm>
            <a:off x="7836463" y="3132588"/>
            <a:ext cx="1661445" cy="1537651"/>
          </a:xfrm>
          <a:prstGeom prst="ellipse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80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183502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20" y="140300"/>
            <a:ext cx="4049956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Boîte à outils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755790-C718-4FC0-9FDF-5C3B2ABBC680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7" name="Hexagone 6"/>
          <p:cNvSpPr/>
          <p:nvPr/>
        </p:nvSpPr>
        <p:spPr>
          <a:xfrm>
            <a:off x="715490" y="2373860"/>
            <a:ext cx="3105739" cy="2677361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99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6" name="Hexagone 15"/>
          <p:cNvSpPr/>
          <p:nvPr/>
        </p:nvSpPr>
        <p:spPr>
          <a:xfrm>
            <a:off x="3233719" y="3752458"/>
            <a:ext cx="3105739" cy="2677361"/>
          </a:xfrm>
          <a:prstGeom prst="hexagon">
            <a:avLst/>
          </a:prstGeom>
          <a:solidFill>
            <a:srgbClr val="FFFFE1"/>
          </a:solidFill>
          <a:ln w="28575">
            <a:solidFill>
              <a:srgbClr val="FFFF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233719" y="1002785"/>
            <a:ext cx="3105739" cy="2677361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rgbClr val="043182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8" name="Hexagone 17"/>
          <p:cNvSpPr/>
          <p:nvPr/>
        </p:nvSpPr>
        <p:spPr>
          <a:xfrm>
            <a:off x="5751948" y="2381383"/>
            <a:ext cx="3105739" cy="2677361"/>
          </a:xfrm>
          <a:prstGeom prst="hexagon">
            <a:avLst/>
          </a:prstGeom>
          <a:solidFill>
            <a:srgbClr val="FFFFCD"/>
          </a:solidFill>
          <a:ln w="28575">
            <a:solidFill>
              <a:srgbClr val="FF99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9" name="Hexagone 18"/>
          <p:cNvSpPr/>
          <p:nvPr/>
        </p:nvSpPr>
        <p:spPr>
          <a:xfrm>
            <a:off x="8270177" y="3752720"/>
            <a:ext cx="3105739" cy="2677361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2">
                <a:lumMod val="75000"/>
                <a:lumOff val="2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88688" y="1124873"/>
            <a:ext cx="220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"/>
                <a:ea typeface="+mn-ea"/>
                <a:cs typeface="+mn-cs"/>
              </a:rPr>
              <a:t>Environnement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295586" y="2567656"/>
            <a:ext cx="229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"/>
                <a:ea typeface="+mn-ea"/>
                <a:cs typeface="+mn-cs"/>
              </a:rPr>
              <a:t>Librairies de base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534073" y="2547772"/>
            <a:ext cx="1996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"/>
                <a:ea typeface="+mn-ea"/>
                <a:cs typeface="+mn-cs"/>
              </a:rPr>
              <a:t>Visualisation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525675" y="3895145"/>
            <a:ext cx="12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1971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"/>
                <a:ea typeface="+mn-ea"/>
                <a:cs typeface="+mn-cs"/>
              </a:rPr>
              <a:t>AI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9065176" y="3837605"/>
            <a:ext cx="17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"/>
                <a:ea typeface="+mn-ea"/>
                <a:cs typeface="+mn-cs"/>
              </a:rPr>
              <a:t>Présentation</a:t>
            </a:r>
          </a:p>
        </p:txBody>
      </p:sp>
      <p:sp>
        <p:nvSpPr>
          <p:cNvPr id="26" name="Hexagone 25"/>
          <p:cNvSpPr/>
          <p:nvPr/>
        </p:nvSpPr>
        <p:spPr>
          <a:xfrm>
            <a:off x="8270176" y="991899"/>
            <a:ext cx="3105739" cy="2677361"/>
          </a:xfrm>
          <a:prstGeom prst="hexagon">
            <a:avLst/>
          </a:prstGeom>
          <a:solidFill>
            <a:srgbClr val="FFFFE1"/>
          </a:solidFill>
          <a:ln w="28575">
            <a:solidFill>
              <a:srgbClr val="FFFF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901231" y="1080128"/>
            <a:ext cx="231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D1971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"/>
                <a:ea typeface="+mn-ea"/>
                <a:cs typeface="+mn-cs"/>
              </a:rPr>
              <a:t>Data exploration</a:t>
            </a:r>
          </a:p>
        </p:txBody>
      </p:sp>
      <p:pic>
        <p:nvPicPr>
          <p:cNvPr id="25" name="Picture 2" descr="Afficher l’image source">
            <a:extLst>
              <a:ext uri="{FF2B5EF4-FFF2-40B4-BE49-F238E27FC236}">
                <a16:creationId xmlns:a16="http://schemas.microsoft.com/office/drawing/2014/main" id="{DB39E7D0-91AE-44F5-B2FF-F859714E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06" y="1588989"/>
            <a:ext cx="908937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fficher l’image source">
            <a:extLst>
              <a:ext uri="{FF2B5EF4-FFF2-40B4-BE49-F238E27FC236}">
                <a16:creationId xmlns:a16="http://schemas.microsoft.com/office/drawing/2014/main" id="{9E850733-714F-44E4-A6BA-9497E001C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878" y="2705133"/>
            <a:ext cx="1478536" cy="3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Afficher l’image source">
            <a:extLst>
              <a:ext uri="{FF2B5EF4-FFF2-40B4-BE49-F238E27FC236}">
                <a16:creationId xmlns:a16="http://schemas.microsoft.com/office/drawing/2014/main" id="{D6063E10-51F5-4A54-9C0B-5933137D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90" y="1597221"/>
            <a:ext cx="1290474" cy="9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Afficher l’image source">
            <a:extLst>
              <a:ext uri="{FF2B5EF4-FFF2-40B4-BE49-F238E27FC236}">
                <a16:creationId xmlns:a16="http://schemas.microsoft.com/office/drawing/2014/main" id="{3153DE44-0C7D-4E28-8EF5-0E2AB0D2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56" y="2392467"/>
            <a:ext cx="894250" cy="10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Afficher l’image source">
            <a:extLst>
              <a:ext uri="{FF2B5EF4-FFF2-40B4-BE49-F238E27FC236}">
                <a16:creationId xmlns:a16="http://schemas.microsoft.com/office/drawing/2014/main" id="{162C0A12-964E-47FC-9D02-0B227463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25" y="3268290"/>
            <a:ext cx="2321361" cy="4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26" y="3895145"/>
            <a:ext cx="1765331" cy="7061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47" y="3770807"/>
            <a:ext cx="1633068" cy="98734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0006" y="3087916"/>
            <a:ext cx="2049623" cy="49191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71" y="4571785"/>
            <a:ext cx="1670999" cy="8995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06" y="4678352"/>
            <a:ext cx="857113" cy="8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37ECFDB8-64F6-438E-A332-0B17B78BCF60}"/>
              </a:ext>
            </a:extLst>
          </p:cNvPr>
          <p:cNvSpPr/>
          <p:nvPr/>
        </p:nvSpPr>
        <p:spPr>
          <a:xfrm>
            <a:off x="3495028" y="1277213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270589"/>
            <a:ext cx="4310886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Sommaire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1DD52B8-83A4-4C93-AFA1-2223410D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17" y="382560"/>
            <a:ext cx="2943087" cy="689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755790-C718-4FC0-9FDF-5C3B2ABBC680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51E03C7-7786-4ED1-9505-21F7BE534B03}"/>
              </a:ext>
            </a:extLst>
          </p:cNvPr>
          <p:cNvSpPr/>
          <p:nvPr/>
        </p:nvSpPr>
        <p:spPr>
          <a:xfrm>
            <a:off x="3495028" y="1942103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32145B4-BC16-478B-830A-E64A55299CE5}"/>
              </a:ext>
            </a:extLst>
          </p:cNvPr>
          <p:cNvSpPr/>
          <p:nvPr/>
        </p:nvSpPr>
        <p:spPr>
          <a:xfrm>
            <a:off x="3495028" y="2528200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EE4889-EB3B-4960-AE27-7F5D5E279D30}"/>
              </a:ext>
            </a:extLst>
          </p:cNvPr>
          <p:cNvSpPr/>
          <p:nvPr/>
        </p:nvSpPr>
        <p:spPr>
          <a:xfrm>
            <a:off x="3495028" y="3181466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4159F1E-8DC1-4A83-A7EB-ACA4455C1D73}"/>
              </a:ext>
            </a:extLst>
          </p:cNvPr>
          <p:cNvSpPr/>
          <p:nvPr/>
        </p:nvSpPr>
        <p:spPr>
          <a:xfrm>
            <a:off x="3496145" y="3838028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9D37BEF-4751-437A-9EF4-EDA92C739A8F}"/>
              </a:ext>
            </a:extLst>
          </p:cNvPr>
          <p:cNvSpPr/>
          <p:nvPr/>
        </p:nvSpPr>
        <p:spPr>
          <a:xfrm>
            <a:off x="3496145" y="4447252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0AE7A3-BED1-45FE-ADD9-65829A6E2F85}"/>
              </a:ext>
            </a:extLst>
          </p:cNvPr>
          <p:cNvSpPr/>
          <p:nvPr/>
        </p:nvSpPr>
        <p:spPr>
          <a:xfrm>
            <a:off x="3527142" y="5080597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A48CB4A-B13A-48BF-8A39-19331AC1361B}"/>
              </a:ext>
            </a:extLst>
          </p:cNvPr>
          <p:cNvSpPr/>
          <p:nvPr/>
        </p:nvSpPr>
        <p:spPr>
          <a:xfrm>
            <a:off x="3495028" y="5706704"/>
            <a:ext cx="395112" cy="395112"/>
          </a:xfrm>
          <a:prstGeom prst="ellipse">
            <a:avLst/>
          </a:prstGeom>
          <a:solidFill>
            <a:srgbClr val="043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8AD6CCC-2FD7-47D8-9D54-6233F937E42F}"/>
              </a:ext>
            </a:extLst>
          </p:cNvPr>
          <p:cNvSpPr txBox="1">
            <a:spLocks/>
          </p:cNvSpPr>
          <p:nvPr/>
        </p:nvSpPr>
        <p:spPr>
          <a:xfrm>
            <a:off x="3495028" y="1285483"/>
            <a:ext cx="7851739" cy="48519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P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ro</a:t>
            </a:r>
            <a:r>
              <a:rPr lang="fr-FR" sz="2400" dirty="0">
                <a:solidFill>
                  <a:srgbClr val="043182"/>
                </a:solidFill>
              </a:rPr>
              <a:t>blématique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D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es</a:t>
            </a:r>
            <a:r>
              <a:rPr lang="fr-FR" sz="2400" dirty="0">
                <a:solidFill>
                  <a:srgbClr val="043182"/>
                </a:solidFill>
              </a:rPr>
              <a:t>cription du jeu de données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R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éd</a:t>
            </a:r>
            <a:r>
              <a:rPr lang="fr-FR" sz="2400" dirty="0">
                <a:solidFill>
                  <a:srgbClr val="043182"/>
                </a:solidFill>
              </a:rPr>
              <a:t>uction du jeu de données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I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nd</a:t>
            </a:r>
            <a:r>
              <a:rPr lang="fr-FR" sz="2400" dirty="0">
                <a:solidFill>
                  <a:srgbClr val="043182"/>
                </a:solidFill>
              </a:rPr>
              <a:t>icateurs, tests statistiques, sélection, analyse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S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co</a:t>
            </a:r>
            <a:r>
              <a:rPr lang="fr-FR" sz="2400" dirty="0">
                <a:solidFill>
                  <a:srgbClr val="043182"/>
                </a:solidFill>
              </a:rPr>
              <a:t>re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P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ré</a:t>
            </a:r>
            <a:r>
              <a:rPr lang="fr-FR" sz="2400" dirty="0">
                <a:solidFill>
                  <a:srgbClr val="043182"/>
                </a:solidFill>
              </a:rPr>
              <a:t>dictions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C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on</a:t>
            </a:r>
            <a:r>
              <a:rPr lang="fr-FR" sz="2400" dirty="0">
                <a:solidFill>
                  <a:srgbClr val="043182"/>
                </a:solidFill>
              </a:rPr>
              <a:t>clusion</a:t>
            </a:r>
          </a:p>
          <a:p>
            <a:endParaRPr lang="fr-FR" sz="2400" dirty="0">
              <a:solidFill>
                <a:srgbClr val="043182"/>
              </a:solidFill>
            </a:endParaRPr>
          </a:p>
          <a:p>
            <a:r>
              <a:rPr lang="fr-FR" sz="2400" dirty="0">
                <a:solidFill>
                  <a:srgbClr val="FF9900"/>
                </a:solidFill>
              </a:rPr>
              <a:t>8.   </a:t>
            </a:r>
            <a:r>
              <a:rPr lang="fr-FR" sz="2400" dirty="0">
                <a:solidFill>
                  <a:srgbClr val="FF9900"/>
                </a:solidFill>
                <a:highlight>
                  <a:srgbClr val="FFFFCC"/>
                </a:highlight>
              </a:rPr>
              <a:t>B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oî</a:t>
            </a:r>
            <a:r>
              <a:rPr lang="fr-FR" sz="2400" dirty="0">
                <a:solidFill>
                  <a:srgbClr val="043182"/>
                </a:solidFill>
              </a:rPr>
              <a:t>te à outils 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  <a:p>
            <a:pPr marL="457200" indent="-457200">
              <a:buAutoNum type="arabicPeriod"/>
            </a:pPr>
            <a:endParaRPr lang="fr-FR" sz="2400" dirty="0">
              <a:solidFill>
                <a:srgbClr val="043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8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270589"/>
            <a:ext cx="4310886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Problématique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1DD52B8-83A4-4C93-AFA1-2223410D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17" y="382560"/>
            <a:ext cx="2943087" cy="689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E49D8328-FC80-4783-81C3-AE8061F2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11" y="1465904"/>
            <a:ext cx="4679270" cy="29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3C9458F-730F-40B4-B8DB-0C586F8DBCB5}"/>
              </a:ext>
            </a:extLst>
          </p:cNvPr>
          <p:cNvSpPr txBox="1"/>
          <p:nvPr/>
        </p:nvSpPr>
        <p:spPr>
          <a:xfrm rot="786073">
            <a:off x="8369558" y="2082398"/>
            <a:ext cx="141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FF9900"/>
                </a:solidFill>
              </a:rPr>
              <a:t>?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1F7EC50-295A-48F9-8CCB-84CB1E42F9D7}"/>
              </a:ext>
            </a:extLst>
          </p:cNvPr>
          <p:cNvSpPr txBox="1">
            <a:spLocks/>
          </p:cNvSpPr>
          <p:nvPr/>
        </p:nvSpPr>
        <p:spPr>
          <a:xfrm>
            <a:off x="355283" y="1147664"/>
            <a:ext cx="6802160" cy="24685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rgbClr val="043182"/>
                </a:solidFill>
              </a:rPr>
              <a:t>Un projet d’expansion à l’international.</a:t>
            </a:r>
          </a:p>
          <a:p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Où trouver les données susceptibles de lever les interrogations?</a:t>
            </a:r>
          </a:p>
          <a:p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043182"/>
                </a:solidFill>
              </a:rPr>
              <a:t>Quels sont les 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pays</a:t>
            </a:r>
            <a:r>
              <a:rPr lang="fr-FR" sz="2400" dirty="0">
                <a:solidFill>
                  <a:srgbClr val="043182"/>
                </a:solidFill>
              </a:rPr>
              <a:t> à fort potentiel de clients ?</a:t>
            </a:r>
          </a:p>
          <a:p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043182"/>
                </a:solidFill>
              </a:rPr>
              <a:t>Dans quels pays opérer </a:t>
            </a:r>
            <a:r>
              <a:rPr lang="fr-FR" sz="2400" dirty="0">
                <a:solidFill>
                  <a:srgbClr val="043182"/>
                </a:solidFill>
                <a:highlight>
                  <a:srgbClr val="F9EAD3"/>
                </a:highlight>
              </a:rPr>
              <a:t>en priorité </a:t>
            </a:r>
            <a:r>
              <a:rPr lang="fr-FR" sz="2400" dirty="0">
                <a:solidFill>
                  <a:srgbClr val="043182"/>
                </a:solidFill>
              </a:rPr>
              <a:t>?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043182"/>
                </a:solidFill>
              </a:rPr>
              <a:t>Quelle 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évolution</a:t>
            </a:r>
            <a:r>
              <a:rPr lang="fr-FR" sz="2400" dirty="0">
                <a:solidFill>
                  <a:srgbClr val="043182"/>
                </a:solidFill>
              </a:rPr>
              <a:t> probable pour ce marché potentiel ?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rgbClr val="043182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8673189-19C3-4AB9-A191-C7DE6A835EF9}"/>
              </a:ext>
            </a:extLst>
          </p:cNvPr>
          <p:cNvSpPr txBox="1">
            <a:spLocks/>
          </p:cNvSpPr>
          <p:nvPr/>
        </p:nvSpPr>
        <p:spPr>
          <a:xfrm>
            <a:off x="365118" y="3849509"/>
            <a:ext cx="6447597" cy="24685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rgbClr val="043182"/>
                </a:solidFill>
              </a:rPr>
              <a:t>Une banque… et des </a:t>
            </a:r>
            <a:r>
              <a:rPr lang="fr-FR" sz="2400" b="1" dirty="0">
                <a:solidFill>
                  <a:srgbClr val="043182"/>
                </a:solidFill>
              </a:rPr>
              <a:t>données ouvertes </a:t>
            </a:r>
            <a:r>
              <a:rPr lang="fr-FR" sz="2400" dirty="0">
                <a:solidFill>
                  <a:srgbClr val="043182"/>
                </a:solidFill>
              </a:rPr>
              <a:t>proposées par </a:t>
            </a:r>
            <a:r>
              <a:rPr lang="fr-FR" sz="2400" dirty="0" err="1">
                <a:solidFill>
                  <a:srgbClr val="043182"/>
                </a:solidFill>
              </a:rPr>
              <a:t>EdStats</a:t>
            </a:r>
            <a:r>
              <a:rPr lang="fr-FR" sz="2400" dirty="0">
                <a:solidFill>
                  <a:srgbClr val="043182"/>
                </a:solidFill>
              </a:rPr>
              <a:t>.</a:t>
            </a:r>
          </a:p>
          <a:p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banque mondiale et  son site </a:t>
            </a:r>
            <a:r>
              <a:rPr lang="fr-FR" sz="3000" dirty="0" err="1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Edstats</a:t>
            </a:r>
            <a:endParaRPr lang="fr-FR" sz="3000" dirty="0">
              <a:solidFill>
                <a:srgbClr val="0431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b="1" dirty="0" err="1">
                <a:solidFill>
                  <a:srgbClr val="043182"/>
                </a:solidFill>
                <a:highlight>
                  <a:srgbClr val="F9EAD3"/>
                </a:highlight>
              </a:rPr>
              <a:t>Edstats</a:t>
            </a:r>
            <a:r>
              <a:rPr lang="fr-FR" sz="2400" dirty="0">
                <a:solidFill>
                  <a:srgbClr val="043182"/>
                </a:solidFill>
              </a:rPr>
              <a:t> : ce site web est le portail de la Banque mondiale pour les données concernant le secteur de l’éducation.</a:t>
            </a:r>
          </a:p>
          <a:p>
            <a:endParaRPr lang="fr-FR" sz="2400" dirty="0">
              <a:solidFill>
                <a:srgbClr val="04318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043182"/>
                </a:solidFill>
              </a:rPr>
              <a:t>Le jeu de données exhaustif mis à disposition est-il 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cohérent</a:t>
            </a:r>
            <a:r>
              <a:rPr lang="fr-FR" sz="2400" dirty="0">
                <a:solidFill>
                  <a:srgbClr val="043182"/>
                </a:solidFill>
              </a:rPr>
              <a:t>?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rgbClr val="043182"/>
              </a:solidFill>
            </a:endParaRPr>
          </a:p>
          <a:p>
            <a:endParaRPr lang="fr-FR" sz="2400" dirty="0">
              <a:solidFill>
                <a:srgbClr val="043182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043182"/>
                </a:solidFill>
              </a:rPr>
              <a:t>Peut-on en tirer des </a:t>
            </a:r>
            <a:r>
              <a:rPr lang="fr-FR" sz="2400" dirty="0">
                <a:solidFill>
                  <a:srgbClr val="043182"/>
                </a:solidFill>
                <a:highlight>
                  <a:srgbClr val="FFFFCC"/>
                </a:highlight>
              </a:rPr>
              <a:t>conclusions</a:t>
            </a:r>
            <a:r>
              <a:rPr lang="fr-FR" sz="2400" dirty="0">
                <a:solidFill>
                  <a:srgbClr val="043182"/>
                </a:solidFill>
              </a:rPr>
              <a:t> sur le potentiel client, les pays à cibler, l’évolution probable du marché?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rgbClr val="043182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3EF723-A9E8-4E15-9186-EDCFEB27D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422" y="4757747"/>
            <a:ext cx="4307859" cy="143595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DAE4963-0D9F-4A7F-A2BD-A17CA1EF57C3}"/>
              </a:ext>
            </a:extLst>
          </p:cNvPr>
          <p:cNvSpPr txBox="1"/>
          <p:nvPr/>
        </p:nvSpPr>
        <p:spPr>
          <a:xfrm>
            <a:off x="8637814" y="6238002"/>
            <a:ext cx="3202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043182"/>
                </a:solidFill>
              </a:rPr>
              <a:t>http://datatopics.worldbank.org/education/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8AE1692-B360-4AF9-841D-A45CF761FDE2}"/>
              </a:ext>
            </a:extLst>
          </p:cNvPr>
          <p:cNvSpPr txBox="1"/>
          <p:nvPr/>
        </p:nvSpPr>
        <p:spPr>
          <a:xfrm rot="508941">
            <a:off x="9863285" y="4159850"/>
            <a:ext cx="149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755790-C718-4FC0-9FDF-5C3B2ABBC680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16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206348"/>
            <a:ext cx="5429250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Le jeu de données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ouble flèche verticale 6">
            <a:extLst>
              <a:ext uri="{FF2B5EF4-FFF2-40B4-BE49-F238E27FC236}">
                <a16:creationId xmlns:a16="http://schemas.microsoft.com/office/drawing/2014/main" id="{37C66A39-C105-48EF-9DB4-ACB5B7CEFCB4}"/>
              </a:ext>
            </a:extLst>
          </p:cNvPr>
          <p:cNvSpPr/>
          <p:nvPr/>
        </p:nvSpPr>
        <p:spPr>
          <a:xfrm>
            <a:off x="891685" y="1632849"/>
            <a:ext cx="158620" cy="3517641"/>
          </a:xfrm>
          <a:prstGeom prst="upDownArrow">
            <a:avLst/>
          </a:prstGeom>
          <a:solidFill>
            <a:srgbClr val="043182"/>
          </a:solidFill>
          <a:ln>
            <a:solidFill>
              <a:srgbClr val="053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5E7C3D85-B701-4095-B3BE-7DEBF8B6F30C}"/>
              </a:ext>
            </a:extLst>
          </p:cNvPr>
          <p:cNvSpPr/>
          <p:nvPr/>
        </p:nvSpPr>
        <p:spPr>
          <a:xfrm rot="5400000">
            <a:off x="3647659" y="3152298"/>
            <a:ext cx="158620" cy="4356000"/>
          </a:xfrm>
          <a:prstGeom prst="upDownArrow">
            <a:avLst/>
          </a:prstGeom>
          <a:solidFill>
            <a:srgbClr val="043182"/>
          </a:solidFill>
          <a:ln>
            <a:solidFill>
              <a:srgbClr val="053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D63FB9-1875-404A-B1F3-FD4C97D7F51A}"/>
              </a:ext>
            </a:extLst>
          </p:cNvPr>
          <p:cNvSpPr txBox="1"/>
          <p:nvPr/>
        </p:nvSpPr>
        <p:spPr>
          <a:xfrm>
            <a:off x="310200" y="2268400"/>
            <a:ext cx="461665" cy="20340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900 000 lignes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5756AF-0271-41FA-B211-721500FE337A}"/>
              </a:ext>
            </a:extLst>
          </p:cNvPr>
          <p:cNvSpPr txBox="1"/>
          <p:nvPr/>
        </p:nvSpPr>
        <p:spPr>
          <a:xfrm rot="5400000">
            <a:off x="3635151" y="3994857"/>
            <a:ext cx="461665" cy="20340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70 colonnes</a:t>
            </a:r>
          </a:p>
        </p:txBody>
      </p:sp>
      <p:sp>
        <p:nvSpPr>
          <p:cNvPr id="17" name="Flèche : droite rayée 16">
            <a:extLst>
              <a:ext uri="{FF2B5EF4-FFF2-40B4-BE49-F238E27FC236}">
                <a16:creationId xmlns:a16="http://schemas.microsoft.com/office/drawing/2014/main" id="{5307C260-9CB8-43E9-82C5-D5824B86EA3B}"/>
              </a:ext>
            </a:extLst>
          </p:cNvPr>
          <p:cNvSpPr/>
          <p:nvPr/>
        </p:nvSpPr>
        <p:spPr>
          <a:xfrm rot="1627941">
            <a:off x="781620" y="2891095"/>
            <a:ext cx="8462997" cy="1764610"/>
          </a:xfrm>
          <a:prstGeom prst="stripedRightArrow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0E416-5015-47A7-AB2F-2D865BC8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59" y="1708563"/>
            <a:ext cx="54292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7F5DB47-92FB-41F6-9F87-6A16E70356CE}"/>
              </a:ext>
            </a:extLst>
          </p:cNvPr>
          <p:cNvSpPr/>
          <p:nvPr/>
        </p:nvSpPr>
        <p:spPr>
          <a:xfrm>
            <a:off x="7251862" y="1354000"/>
            <a:ext cx="475862" cy="354563"/>
          </a:xfrm>
          <a:prstGeom prst="roundRect">
            <a:avLst/>
          </a:prstGeom>
          <a:solidFill>
            <a:srgbClr val="F9EA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8CBF392-7FF6-40E8-8A46-8D18E9EA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48" y="4861272"/>
            <a:ext cx="2698753" cy="150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DAFF31A-0C13-4B5B-A71C-5E1026A68782}"/>
              </a:ext>
            </a:extLst>
          </p:cNvPr>
          <p:cNvSpPr/>
          <p:nvPr/>
        </p:nvSpPr>
        <p:spPr>
          <a:xfrm>
            <a:off x="7222515" y="644885"/>
            <a:ext cx="475862" cy="354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C9704BFB-8DB5-40DE-BB7D-2C49FC638B65}"/>
              </a:ext>
            </a:extLst>
          </p:cNvPr>
          <p:cNvSpPr txBox="1">
            <a:spLocks/>
          </p:cNvSpPr>
          <p:nvPr/>
        </p:nvSpPr>
        <p:spPr>
          <a:xfrm>
            <a:off x="844900" y="5787046"/>
            <a:ext cx="5675589" cy="5299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043182"/>
                </a:solidFill>
              </a:rPr>
              <a:t>3665 indicateurs, 242 pays ou zones géographiques, de 1970 à 2100  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A4144E3-7D99-484D-A7DE-BF54F2F7F22C}"/>
              </a:ext>
            </a:extLst>
          </p:cNvPr>
          <p:cNvCxnSpPr>
            <a:cxnSpLocks/>
          </p:cNvCxnSpPr>
          <p:nvPr/>
        </p:nvCxnSpPr>
        <p:spPr>
          <a:xfrm flipV="1">
            <a:off x="4506506" y="868576"/>
            <a:ext cx="2549693" cy="14832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8DD8027-5984-431C-B077-B25219E023E1}"/>
              </a:ext>
            </a:extLst>
          </p:cNvPr>
          <p:cNvCxnSpPr>
            <a:cxnSpLocks/>
          </p:cNvCxnSpPr>
          <p:nvPr/>
        </p:nvCxnSpPr>
        <p:spPr>
          <a:xfrm flipV="1">
            <a:off x="5271795" y="1586329"/>
            <a:ext cx="1822880" cy="9608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ZoneTexte 2051">
            <a:extLst>
              <a:ext uri="{FF2B5EF4-FFF2-40B4-BE49-F238E27FC236}">
                <a16:creationId xmlns:a16="http://schemas.microsoft.com/office/drawing/2014/main" id="{84FB2806-77C8-402A-B6EA-5858DF93570B}"/>
              </a:ext>
            </a:extLst>
          </p:cNvPr>
          <p:cNvSpPr txBox="1"/>
          <p:nvPr/>
        </p:nvSpPr>
        <p:spPr>
          <a:xfrm rot="5400000">
            <a:off x="8888632" y="-227360"/>
            <a:ext cx="461665" cy="21099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données</a:t>
            </a:r>
          </a:p>
        </p:txBody>
      </p:sp>
      <p:sp>
        <p:nvSpPr>
          <p:cNvPr id="2053" name="ZoneTexte 2052">
            <a:extLst>
              <a:ext uri="{FF2B5EF4-FFF2-40B4-BE49-F238E27FC236}">
                <a16:creationId xmlns:a16="http://schemas.microsoft.com/office/drawing/2014/main" id="{132109C3-D8C9-48B6-8C1E-A34F4C0FB55F}"/>
              </a:ext>
            </a:extLst>
          </p:cNvPr>
          <p:cNvSpPr txBox="1"/>
          <p:nvPr/>
        </p:nvSpPr>
        <p:spPr>
          <a:xfrm rot="5400000">
            <a:off x="9367326" y="29415"/>
            <a:ext cx="461665" cy="30977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valeurs manquantes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8CA720A0-1D52-4B09-9C4D-3182882992F3}"/>
              </a:ext>
            </a:extLst>
          </p:cNvPr>
          <p:cNvSpPr txBox="1">
            <a:spLocks/>
          </p:cNvSpPr>
          <p:nvPr/>
        </p:nvSpPr>
        <p:spPr>
          <a:xfrm>
            <a:off x="7136786" y="3809248"/>
            <a:ext cx="5048989" cy="87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solidFill>
                  <a:srgbClr val="043182"/>
                </a:solidFill>
              </a:rPr>
              <a:t>.</a:t>
            </a:r>
            <a:r>
              <a:rPr lang="fr-FR" sz="2900" dirty="0">
                <a:solidFill>
                  <a:srgbClr val="FF9900"/>
                </a:solidFill>
              </a:rPr>
              <a:t>.</a:t>
            </a:r>
            <a:r>
              <a:rPr lang="fr-FR" sz="2900" dirty="0">
                <a:solidFill>
                  <a:srgbClr val="FFFF99"/>
                </a:solidFill>
              </a:rPr>
              <a:t>. </a:t>
            </a:r>
            <a:r>
              <a:rPr lang="fr-FR" sz="2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extraction de données utiles</a:t>
            </a:r>
          </a:p>
        </p:txBody>
      </p:sp>
      <p:sp>
        <p:nvSpPr>
          <p:cNvPr id="2055" name="Titre 1">
            <a:extLst>
              <a:ext uri="{FF2B5EF4-FFF2-40B4-BE49-F238E27FC236}">
                <a16:creationId xmlns:a16="http://schemas.microsoft.com/office/drawing/2014/main" id="{741E052D-3E01-4477-9095-6C3465354DE6}"/>
              </a:ext>
            </a:extLst>
          </p:cNvPr>
          <p:cNvSpPr txBox="1">
            <a:spLocks/>
          </p:cNvSpPr>
          <p:nvPr/>
        </p:nvSpPr>
        <p:spPr>
          <a:xfrm>
            <a:off x="7542291" y="2686966"/>
            <a:ext cx="3744526" cy="5299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>
                <a:solidFill>
                  <a:srgbClr val="043182"/>
                </a:solidFill>
              </a:rPr>
              <a:t>entre 73 et 100 % de valeurs manquantes</a:t>
            </a:r>
          </a:p>
          <a:p>
            <a:pPr algn="ctr"/>
            <a:r>
              <a:rPr lang="fr-FR" sz="1400" dirty="0">
                <a:solidFill>
                  <a:srgbClr val="043182"/>
                </a:solidFill>
              </a:rPr>
              <a:t>peu de données après 2015 </a:t>
            </a:r>
          </a:p>
        </p:txBody>
      </p:sp>
      <p:sp>
        <p:nvSpPr>
          <p:cNvPr id="2058" name="Demi-cadre 2057">
            <a:extLst>
              <a:ext uri="{FF2B5EF4-FFF2-40B4-BE49-F238E27FC236}">
                <a16:creationId xmlns:a16="http://schemas.microsoft.com/office/drawing/2014/main" id="{90FEF0A6-3F93-4CDC-9DE3-965C8310EFB2}"/>
              </a:ext>
            </a:extLst>
          </p:cNvPr>
          <p:cNvSpPr/>
          <p:nvPr/>
        </p:nvSpPr>
        <p:spPr>
          <a:xfrm>
            <a:off x="7273680" y="2184419"/>
            <a:ext cx="736042" cy="948139"/>
          </a:xfrm>
          <a:prstGeom prst="halfFram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9" name="Demi-cadre 2058">
            <a:extLst>
              <a:ext uri="{FF2B5EF4-FFF2-40B4-BE49-F238E27FC236}">
                <a16:creationId xmlns:a16="http://schemas.microsoft.com/office/drawing/2014/main" id="{09A61F24-7C05-421A-A06B-222DC7C9D9D3}"/>
              </a:ext>
            </a:extLst>
          </p:cNvPr>
          <p:cNvSpPr/>
          <p:nvPr/>
        </p:nvSpPr>
        <p:spPr>
          <a:xfrm rot="10800000">
            <a:off x="10938759" y="2715317"/>
            <a:ext cx="736042" cy="948139"/>
          </a:xfrm>
          <a:prstGeom prst="halfFram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8" y="130627"/>
            <a:ext cx="6690191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Le jeu de données réduit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393AF4-0ACB-4C83-858B-F54F20AD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608768"/>
            <a:ext cx="5997446" cy="373561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FA12051-2C8D-4FB4-9567-70718E12F4DB}"/>
              </a:ext>
            </a:extLst>
          </p:cNvPr>
          <p:cNvSpPr txBox="1">
            <a:spLocks/>
          </p:cNvSpPr>
          <p:nvPr/>
        </p:nvSpPr>
        <p:spPr>
          <a:xfrm>
            <a:off x="4985642" y="6113012"/>
            <a:ext cx="7118221" cy="87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solidFill>
                  <a:srgbClr val="043182"/>
                </a:solidFill>
              </a:rPr>
              <a:t>.</a:t>
            </a:r>
            <a:r>
              <a:rPr lang="fr-FR" sz="2900" dirty="0">
                <a:solidFill>
                  <a:srgbClr val="FF9900"/>
                </a:solidFill>
              </a:rPr>
              <a:t>.</a:t>
            </a:r>
            <a:r>
              <a:rPr lang="fr-FR" sz="2900" dirty="0">
                <a:solidFill>
                  <a:srgbClr val="FFFF99"/>
                </a:solidFill>
              </a:rPr>
              <a:t>. </a:t>
            </a:r>
            <a:r>
              <a:rPr lang="fr-FR" sz="2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recherche des indicateurs pertinents du </a:t>
            </a:r>
            <a:r>
              <a:rPr lang="fr-FR" sz="2000" dirty="0" err="1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fr-FR" sz="2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2F5137-E370-4809-A27D-156BFBA16592}"/>
              </a:ext>
            </a:extLst>
          </p:cNvPr>
          <p:cNvSpPr txBox="1"/>
          <p:nvPr/>
        </p:nvSpPr>
        <p:spPr>
          <a:xfrm rot="5400000">
            <a:off x="4111198" y="3613941"/>
            <a:ext cx="461665" cy="44263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</a:rPr>
              <a:t>Plage temporelle : </a:t>
            </a:r>
            <a:r>
              <a:rPr lang="fr-FR" b="1" dirty="0">
                <a:solidFill>
                  <a:srgbClr val="043182"/>
                </a:solidFill>
                <a:highlight>
                  <a:srgbClr val="FFFFCC"/>
                </a:highlight>
              </a:rPr>
              <a:t>2010 à 2015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53C571D-C7F5-4663-A3DD-023BFBB2248A}"/>
              </a:ext>
            </a:extLst>
          </p:cNvPr>
          <p:cNvSpPr txBox="1"/>
          <p:nvPr/>
        </p:nvSpPr>
        <p:spPr>
          <a:xfrm rot="5400000">
            <a:off x="802764" y="2263094"/>
            <a:ext cx="461665" cy="1502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b="1" dirty="0">
                <a:solidFill>
                  <a:srgbClr val="043182"/>
                </a:solidFill>
                <a:highlight>
                  <a:srgbClr val="FFFFCC"/>
                </a:highlight>
              </a:rPr>
              <a:t>217</a:t>
            </a:r>
            <a:r>
              <a:rPr lang="fr-FR" b="1" dirty="0">
                <a:solidFill>
                  <a:srgbClr val="043182"/>
                </a:solidFill>
              </a:rPr>
              <a:t> pays</a:t>
            </a:r>
            <a:endParaRPr lang="fr-FR" b="1" dirty="0">
              <a:solidFill>
                <a:srgbClr val="043182"/>
              </a:solidFill>
              <a:highlight>
                <a:srgbClr val="FFFFCC"/>
              </a:highlight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A7EC64D6-8E68-42BA-B49B-228CC8C151A5}"/>
              </a:ext>
            </a:extLst>
          </p:cNvPr>
          <p:cNvSpPr txBox="1">
            <a:spLocks/>
          </p:cNvSpPr>
          <p:nvPr/>
        </p:nvSpPr>
        <p:spPr>
          <a:xfrm>
            <a:off x="7191313" y="4488925"/>
            <a:ext cx="4297901" cy="7516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>
                <a:solidFill>
                  <a:srgbClr val="043182"/>
                </a:solidFill>
              </a:rPr>
              <a:t>2010 la plus fournie en données </a:t>
            </a:r>
          </a:p>
          <a:p>
            <a:pPr algn="ctr"/>
            <a:endParaRPr lang="fr-FR" sz="1400" dirty="0">
              <a:solidFill>
                <a:srgbClr val="043182"/>
              </a:solidFill>
            </a:endParaRPr>
          </a:p>
          <a:p>
            <a:pPr algn="ctr"/>
            <a:r>
              <a:rPr lang="fr-FR" sz="1400" dirty="0">
                <a:solidFill>
                  <a:srgbClr val="043182"/>
                </a:solidFill>
              </a:rPr>
              <a:t>2015, année la plus proche du présent, exploitable.</a:t>
            </a:r>
          </a:p>
        </p:txBody>
      </p:sp>
      <p:sp>
        <p:nvSpPr>
          <p:cNvPr id="20" name="Demi-cadre 19">
            <a:extLst>
              <a:ext uri="{FF2B5EF4-FFF2-40B4-BE49-F238E27FC236}">
                <a16:creationId xmlns:a16="http://schemas.microsoft.com/office/drawing/2014/main" id="{A5BE7AD2-3D42-484F-8BBC-5EDA508A5217}"/>
              </a:ext>
            </a:extLst>
          </p:cNvPr>
          <p:cNvSpPr/>
          <p:nvPr/>
        </p:nvSpPr>
        <p:spPr>
          <a:xfrm>
            <a:off x="6991243" y="4227043"/>
            <a:ext cx="736042" cy="948139"/>
          </a:xfrm>
          <a:prstGeom prst="halfFram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Demi-cadre 21">
            <a:extLst>
              <a:ext uri="{FF2B5EF4-FFF2-40B4-BE49-F238E27FC236}">
                <a16:creationId xmlns:a16="http://schemas.microsoft.com/office/drawing/2014/main" id="{1850C34A-9D95-4F5C-8EB7-9058D49B46AB}"/>
              </a:ext>
            </a:extLst>
          </p:cNvPr>
          <p:cNvSpPr/>
          <p:nvPr/>
        </p:nvSpPr>
        <p:spPr>
          <a:xfrm rot="10800000">
            <a:off x="10979403" y="4637167"/>
            <a:ext cx="736042" cy="948139"/>
          </a:xfrm>
          <a:prstGeom prst="halfFram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Flèche : double flèche verticale 23">
            <a:extLst>
              <a:ext uri="{FF2B5EF4-FFF2-40B4-BE49-F238E27FC236}">
                <a16:creationId xmlns:a16="http://schemas.microsoft.com/office/drawing/2014/main" id="{6A5833E6-10C3-47D2-9238-B3F47A345D39}"/>
              </a:ext>
            </a:extLst>
          </p:cNvPr>
          <p:cNvSpPr/>
          <p:nvPr/>
        </p:nvSpPr>
        <p:spPr>
          <a:xfrm rot="5400000">
            <a:off x="4997751" y="3577166"/>
            <a:ext cx="152056" cy="2962809"/>
          </a:xfrm>
          <a:prstGeom prst="upDownArrow">
            <a:avLst/>
          </a:prstGeom>
          <a:solidFill>
            <a:srgbClr val="043182"/>
          </a:solidFill>
          <a:ln>
            <a:solidFill>
              <a:srgbClr val="053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AE61A49-22EF-4A69-AF9B-1E812171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629" y="3438062"/>
            <a:ext cx="1380381" cy="66792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A66B4A1-142D-4B26-A1D9-182CD7B59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453" y="451356"/>
            <a:ext cx="4762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142774"/>
            <a:ext cx="6674228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Indicateurs pertinents 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8E62E90-DAD1-43B4-8AB8-E8263B03E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884809"/>
              </p:ext>
            </p:extLst>
          </p:nvPr>
        </p:nvGraphicFramePr>
        <p:xfrm>
          <a:off x="7040862" y="1102136"/>
          <a:ext cx="5746946" cy="458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 de texte 19">
            <a:extLst>
              <a:ext uri="{FF2B5EF4-FFF2-40B4-BE49-F238E27FC236}">
                <a16:creationId xmlns:a16="http://schemas.microsoft.com/office/drawing/2014/main" id="{3BA98A7D-4AA2-4636-A266-5540ED60DBAE}"/>
              </a:ext>
            </a:extLst>
          </p:cNvPr>
          <p:cNvSpPr txBox="1"/>
          <p:nvPr/>
        </p:nvSpPr>
        <p:spPr>
          <a:xfrm>
            <a:off x="8069818" y="5175986"/>
            <a:ext cx="4008046" cy="579878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Meilleurs candidats </a:t>
            </a: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parmi les pays du </a:t>
            </a:r>
            <a:r>
              <a:rPr lang="fr-FR" sz="1400" dirty="0" err="1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avant la comparaison par </a:t>
            </a: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endParaRPr lang="fr-FR" sz="1400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9690ABA0-FFBD-41E8-9F7D-51CBE02DD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738505"/>
              </p:ext>
            </p:extLst>
          </p:nvPr>
        </p:nvGraphicFramePr>
        <p:xfrm>
          <a:off x="420635" y="2183777"/>
          <a:ext cx="4796292" cy="282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01D7E3D7-000C-440B-A2A9-EF1899DD5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361354"/>
              </p:ext>
            </p:extLst>
          </p:nvPr>
        </p:nvGraphicFramePr>
        <p:xfrm>
          <a:off x="420635" y="4904927"/>
          <a:ext cx="4796292" cy="106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779C1B87-DD09-4B69-963A-0BB393F7F760}"/>
              </a:ext>
            </a:extLst>
          </p:cNvPr>
          <p:cNvSpPr txBox="1">
            <a:spLocks/>
          </p:cNvSpPr>
          <p:nvPr/>
        </p:nvSpPr>
        <p:spPr>
          <a:xfrm>
            <a:off x="7389840" y="6086703"/>
            <a:ext cx="5048989" cy="87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solidFill>
                  <a:srgbClr val="043182"/>
                </a:solidFill>
              </a:rPr>
              <a:t>.</a:t>
            </a:r>
            <a:r>
              <a:rPr lang="fr-FR" sz="2900" dirty="0">
                <a:solidFill>
                  <a:srgbClr val="FF9900"/>
                </a:solidFill>
              </a:rPr>
              <a:t>.</a:t>
            </a:r>
            <a:r>
              <a:rPr lang="fr-FR" sz="2900" dirty="0">
                <a:solidFill>
                  <a:srgbClr val="FFFF99"/>
                </a:solidFill>
              </a:rPr>
              <a:t>. </a:t>
            </a:r>
            <a:r>
              <a:rPr lang="fr-FR" sz="2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sélection des indicateurs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4C0E3A-0FAB-4560-81B4-C1F24B89B182}"/>
              </a:ext>
            </a:extLst>
          </p:cNvPr>
          <p:cNvSpPr txBox="1"/>
          <p:nvPr/>
        </p:nvSpPr>
        <p:spPr>
          <a:xfrm>
            <a:off x="5376433" y="2224408"/>
            <a:ext cx="253387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  <a:latin typeface="Arial Narrow" panose="020B0606020202030204" pitchFamily="34" charset="0"/>
              </a:rPr>
              <a:t>BAR.SEC.CMPT.1519.ZS BAR.SEC.CMPT.2024.ZS</a:t>
            </a:r>
          </a:p>
          <a:p>
            <a:endParaRPr lang="fr-FR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endParaRPr lang="fr-FR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endParaRPr lang="fr-FR" sz="700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r>
              <a:rPr lang="fr-FR" dirty="0">
                <a:solidFill>
                  <a:srgbClr val="043182"/>
                </a:solidFill>
                <a:latin typeface="Arial Narrow" panose="020B0606020202030204" pitchFamily="34" charset="0"/>
              </a:rPr>
              <a:t>SP.POP.1524.TO.UN</a:t>
            </a:r>
          </a:p>
          <a:p>
            <a:endParaRPr lang="fr-FR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endParaRPr lang="fr-FR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endParaRPr lang="fr-FR" sz="700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r>
              <a:rPr lang="fr-FR" sz="1800" dirty="0">
                <a:solidFill>
                  <a:srgbClr val="043182"/>
                </a:solidFill>
                <a:latin typeface="Arial Narrow" panose="020B0606020202030204" pitchFamily="34" charset="0"/>
              </a:rPr>
              <a:t> NY.GDP.PCAP.CD</a:t>
            </a:r>
          </a:p>
          <a:p>
            <a:endParaRPr lang="fr-FR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endParaRPr lang="fr-FR" sz="2000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r>
              <a:rPr lang="fr-FR" sz="1800" dirty="0">
                <a:solidFill>
                  <a:srgbClr val="043182"/>
                </a:solidFill>
                <a:latin typeface="Arial Narrow" panose="020B0606020202030204" pitchFamily="34" charset="0"/>
              </a:rPr>
              <a:t>IT.NET.USER.P2</a:t>
            </a:r>
            <a:endParaRPr lang="fr-FR" dirty="0">
              <a:solidFill>
                <a:srgbClr val="043182"/>
              </a:solidFill>
            </a:endParaRPr>
          </a:p>
        </p:txBody>
      </p:sp>
      <p:sp>
        <p:nvSpPr>
          <p:cNvPr id="23" name="Zone de texte 19">
            <a:extLst>
              <a:ext uri="{FF2B5EF4-FFF2-40B4-BE49-F238E27FC236}">
                <a16:creationId xmlns:a16="http://schemas.microsoft.com/office/drawing/2014/main" id="{90B163E0-D5FA-4E9A-9FAC-1FD824905964}"/>
              </a:ext>
            </a:extLst>
          </p:cNvPr>
          <p:cNvSpPr txBox="1"/>
          <p:nvPr/>
        </p:nvSpPr>
        <p:spPr>
          <a:xfrm>
            <a:off x="5233013" y="1677302"/>
            <a:ext cx="2533879" cy="401653"/>
          </a:xfrm>
          <a:prstGeom prst="rect">
            <a:avLst/>
          </a:prstGeom>
          <a:solidFill>
            <a:srgbClr val="FFD54F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Indicateurs du </a:t>
            </a:r>
            <a:r>
              <a:rPr lang="fr-FR" sz="1400" b="1" dirty="0" err="1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fr-FR" sz="1400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4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475719" y="270590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9" y="153958"/>
            <a:ext cx="7136937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Indicateurs sélectionnés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10F113-1DD6-4C7A-A883-7C512AF7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7" y="1456702"/>
            <a:ext cx="4339395" cy="34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55E073-B27E-44B4-B21E-00E94DB0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20" y="1423004"/>
            <a:ext cx="4339395" cy="34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58174C4-9660-466F-A193-B91E447680DC}"/>
              </a:ext>
            </a:extLst>
          </p:cNvPr>
          <p:cNvSpPr/>
          <p:nvPr/>
        </p:nvSpPr>
        <p:spPr>
          <a:xfrm>
            <a:off x="1915137" y="2239419"/>
            <a:ext cx="604296" cy="604296"/>
          </a:xfrm>
          <a:prstGeom prst="ellipse">
            <a:avLst/>
          </a:prstGeom>
          <a:noFill/>
          <a:ln w="28575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28E313-E495-4D3F-80F4-9B1D063DC03E}"/>
              </a:ext>
            </a:extLst>
          </p:cNvPr>
          <p:cNvSpPr/>
          <p:nvPr/>
        </p:nvSpPr>
        <p:spPr>
          <a:xfrm>
            <a:off x="2405070" y="2666067"/>
            <a:ext cx="604296" cy="604296"/>
          </a:xfrm>
          <a:prstGeom prst="ellipse">
            <a:avLst/>
          </a:prstGeom>
          <a:noFill/>
          <a:ln w="28575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BA76FDF3-F690-47EA-8EEE-E50E7FC5801E}"/>
              </a:ext>
            </a:extLst>
          </p:cNvPr>
          <p:cNvSpPr/>
          <p:nvPr/>
        </p:nvSpPr>
        <p:spPr>
          <a:xfrm>
            <a:off x="4520320" y="2189710"/>
            <a:ext cx="528810" cy="703715"/>
          </a:xfrm>
          <a:prstGeom prst="homePlate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893548-3123-4E3C-99B2-8799E4CA2E40}"/>
              </a:ext>
            </a:extLst>
          </p:cNvPr>
          <p:cNvSpPr txBox="1"/>
          <p:nvPr/>
        </p:nvSpPr>
        <p:spPr>
          <a:xfrm>
            <a:off x="9382699" y="3545829"/>
            <a:ext cx="253387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43182"/>
                </a:solidFill>
                <a:latin typeface="Arial Narrow" panose="020B0606020202030204" pitchFamily="34" charset="0"/>
              </a:rPr>
              <a:t>BAR.SEC.CMPT.1519.ZS</a:t>
            </a:r>
          </a:p>
          <a:p>
            <a:endParaRPr lang="fr-FR" sz="2000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endParaRPr lang="fr-FR" sz="2000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r>
              <a:rPr lang="fr-FR" dirty="0">
                <a:solidFill>
                  <a:srgbClr val="043182"/>
                </a:solidFill>
                <a:latin typeface="Arial Narrow" panose="020B0606020202030204" pitchFamily="34" charset="0"/>
              </a:rPr>
              <a:t>SP.POP.1524.TO.UN</a:t>
            </a:r>
          </a:p>
          <a:p>
            <a:endParaRPr lang="fr-FR" sz="2000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endParaRPr lang="fr-FR" sz="2000" dirty="0">
              <a:solidFill>
                <a:srgbClr val="043182"/>
              </a:solidFill>
              <a:latin typeface="Arial Narrow" panose="020B0606020202030204" pitchFamily="34" charset="0"/>
            </a:endParaRPr>
          </a:p>
          <a:p>
            <a:r>
              <a:rPr lang="fr-FR" sz="1800" dirty="0">
                <a:solidFill>
                  <a:srgbClr val="043182"/>
                </a:solidFill>
                <a:latin typeface="Arial Narrow" panose="020B0606020202030204" pitchFamily="34" charset="0"/>
              </a:rPr>
              <a:t>IT.NET.USER.P2</a:t>
            </a:r>
            <a:endParaRPr lang="fr-FR" dirty="0">
              <a:solidFill>
                <a:srgbClr val="043182"/>
              </a:solidFill>
            </a:endParaRPr>
          </a:p>
        </p:txBody>
      </p:sp>
      <p:sp>
        <p:nvSpPr>
          <p:cNvPr id="11" name="Zone de texte 19">
            <a:extLst>
              <a:ext uri="{FF2B5EF4-FFF2-40B4-BE49-F238E27FC236}">
                <a16:creationId xmlns:a16="http://schemas.microsoft.com/office/drawing/2014/main" id="{DA252AF3-B202-4750-82F3-CD0A33E8D0AB}"/>
              </a:ext>
            </a:extLst>
          </p:cNvPr>
          <p:cNvSpPr txBox="1"/>
          <p:nvPr/>
        </p:nvSpPr>
        <p:spPr>
          <a:xfrm>
            <a:off x="9077899" y="2829474"/>
            <a:ext cx="2838679" cy="401653"/>
          </a:xfrm>
          <a:prstGeom prst="rect">
            <a:avLst/>
          </a:prstGeom>
          <a:solidFill>
            <a:srgbClr val="FFD54F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Indicateurs sélectionnés</a:t>
            </a:r>
            <a:endParaRPr lang="fr-FR" sz="1400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F828D94-7286-4A5B-A0A8-53A96D296725}"/>
              </a:ext>
            </a:extLst>
          </p:cNvPr>
          <p:cNvSpPr txBox="1">
            <a:spLocks/>
          </p:cNvSpPr>
          <p:nvPr/>
        </p:nvSpPr>
        <p:spPr>
          <a:xfrm>
            <a:off x="5982159" y="6119754"/>
            <a:ext cx="6209841" cy="87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solidFill>
                  <a:srgbClr val="043182"/>
                </a:solidFill>
              </a:rPr>
              <a:t>.</a:t>
            </a:r>
            <a:r>
              <a:rPr lang="fr-FR" sz="2900" dirty="0">
                <a:solidFill>
                  <a:srgbClr val="FF9900"/>
                </a:solidFill>
              </a:rPr>
              <a:t>.</a:t>
            </a:r>
            <a:r>
              <a:rPr lang="fr-FR" sz="2900" dirty="0">
                <a:solidFill>
                  <a:srgbClr val="FFFF99"/>
                </a:solidFill>
              </a:rPr>
              <a:t>. </a:t>
            </a:r>
            <a:r>
              <a:rPr lang="fr-FR" sz="2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analyse statistique des indicateurs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098279-DD00-4F3B-92FB-B00B9C4CEB6C}"/>
              </a:ext>
            </a:extLst>
          </p:cNvPr>
          <p:cNvSpPr txBox="1"/>
          <p:nvPr/>
        </p:nvSpPr>
        <p:spPr>
          <a:xfrm>
            <a:off x="275422" y="5266097"/>
            <a:ext cx="837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043182"/>
                </a:solidFill>
                <a:effectLst/>
                <a:latin typeface="Open Sans"/>
              </a:rPr>
              <a:t>La</a:t>
            </a:r>
            <a:r>
              <a:rPr lang="fr-FR" b="1" i="0" dirty="0">
                <a:solidFill>
                  <a:srgbClr val="043182"/>
                </a:solidFill>
                <a:effectLst/>
                <a:latin typeface="Open Sans"/>
              </a:rPr>
              <a:t> matrice de corrélation</a:t>
            </a:r>
            <a:r>
              <a:rPr lang="fr-FR" b="0" i="0" dirty="0">
                <a:solidFill>
                  <a:srgbClr val="043182"/>
                </a:solidFill>
                <a:effectLst/>
                <a:latin typeface="Open Sans"/>
              </a:rPr>
              <a:t> montre une </a:t>
            </a:r>
            <a:r>
              <a:rPr lang="fr-FR" b="1" i="0" dirty="0">
                <a:solidFill>
                  <a:srgbClr val="043182"/>
                </a:solidFill>
                <a:effectLst/>
                <a:latin typeface="Open Sans"/>
              </a:rPr>
              <a:t>dépendance</a:t>
            </a:r>
            <a:r>
              <a:rPr lang="fr-FR" b="0" i="0" dirty="0">
                <a:solidFill>
                  <a:srgbClr val="043182"/>
                </a:solidFill>
                <a:effectLst/>
                <a:latin typeface="Open Sans"/>
              </a:rPr>
              <a:t> entre plusieurs indicateurs. </a:t>
            </a:r>
            <a:endParaRPr lang="fr-FR" dirty="0">
              <a:solidFill>
                <a:srgbClr val="043182"/>
              </a:solidFill>
            </a:endParaRPr>
          </a:p>
        </p:txBody>
      </p:sp>
      <p:sp>
        <p:nvSpPr>
          <p:cNvPr id="18" name="Flèche : droite à entaille 17">
            <a:extLst>
              <a:ext uri="{FF2B5EF4-FFF2-40B4-BE49-F238E27FC236}">
                <a16:creationId xmlns:a16="http://schemas.microsoft.com/office/drawing/2014/main" id="{72AA8EFE-B617-4C4C-AB78-35E267559C5C}"/>
              </a:ext>
            </a:extLst>
          </p:cNvPr>
          <p:cNvSpPr/>
          <p:nvPr/>
        </p:nvSpPr>
        <p:spPr>
          <a:xfrm>
            <a:off x="8479633" y="5169727"/>
            <a:ext cx="760164" cy="530538"/>
          </a:xfrm>
          <a:prstGeom prst="notchedRightArrow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232475" y="171439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8" y="143284"/>
            <a:ext cx="4310886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Statistiques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C920A1-DEEF-4122-AB24-F9AD0917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95" y="372589"/>
            <a:ext cx="8522320" cy="5661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76392FB-D244-46F4-ABF7-CB45AA0E5939}"/>
              </a:ext>
            </a:extLst>
          </p:cNvPr>
          <p:cNvSpPr txBox="1">
            <a:spLocks/>
          </p:cNvSpPr>
          <p:nvPr/>
        </p:nvSpPr>
        <p:spPr>
          <a:xfrm>
            <a:off x="3445050" y="6108820"/>
            <a:ext cx="9381067" cy="87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043182"/>
                </a:solidFill>
                <a:effectLst/>
                <a:uLnTx/>
                <a:uFillTx/>
                <a:latin typeface="Verdana Pro Cond SemiBold"/>
                <a:ea typeface="+mj-ea"/>
                <a:cs typeface="+mj-cs"/>
              </a:rPr>
              <a:t>.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Verdana Pro Cond SemiBold"/>
                <a:ea typeface="+mj-ea"/>
                <a:cs typeface="+mj-cs"/>
              </a:rPr>
              <a:t>.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Verdana Pro Cond SemiBold"/>
                <a:ea typeface="+mj-ea"/>
                <a:cs typeface="+mj-cs"/>
              </a:rPr>
              <a:t>.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 Cond SemiBold"/>
                <a:ea typeface="+mj-ea"/>
                <a:cs typeface="+mj-cs"/>
              </a:rPr>
              <a:t>Objectif : valeurs manquantes, éliminer les pays pauvres en données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983" y="2979697"/>
            <a:ext cx="878662" cy="1204356"/>
          </a:xfrm>
          <a:prstGeom prst="rect">
            <a:avLst/>
          </a:prstGeom>
          <a:solidFill>
            <a:schemeClr val="accent2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131983" y="3388620"/>
            <a:ext cx="8786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1929" y="4184052"/>
            <a:ext cx="56607" cy="546349"/>
          </a:xfrm>
          <a:prstGeom prst="rect">
            <a:avLst/>
          </a:prstGeom>
          <a:solidFill>
            <a:schemeClr val="accent2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0233" y="2183427"/>
            <a:ext cx="56607" cy="819523"/>
          </a:xfrm>
          <a:prstGeom prst="rect">
            <a:avLst/>
          </a:prstGeom>
          <a:solidFill>
            <a:schemeClr val="accent2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flipH="1" flipV="1">
            <a:off x="1216376" y="4722727"/>
            <a:ext cx="686384" cy="38547"/>
          </a:xfrm>
          <a:prstGeom prst="rect">
            <a:avLst/>
          </a:prstGeom>
          <a:solidFill>
            <a:schemeClr val="accent2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flipH="1" flipV="1">
            <a:off x="1255344" y="2174004"/>
            <a:ext cx="686384" cy="38547"/>
          </a:xfrm>
          <a:prstGeom prst="rect">
            <a:avLst/>
          </a:prstGeom>
          <a:solidFill>
            <a:schemeClr val="accent2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0" name="Accolade ouvrante 9"/>
          <p:cNvSpPr/>
          <p:nvPr/>
        </p:nvSpPr>
        <p:spPr>
          <a:xfrm>
            <a:off x="913919" y="2979697"/>
            <a:ext cx="103952" cy="394585"/>
          </a:xfrm>
          <a:prstGeom prst="lef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6" name="Accolade ouvrante 15"/>
          <p:cNvSpPr/>
          <p:nvPr/>
        </p:nvSpPr>
        <p:spPr>
          <a:xfrm>
            <a:off x="907587" y="3423324"/>
            <a:ext cx="110283" cy="758818"/>
          </a:xfrm>
          <a:prstGeom prst="lef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7" name="Accolade ouvrante 16"/>
          <p:cNvSpPr/>
          <p:nvPr/>
        </p:nvSpPr>
        <p:spPr>
          <a:xfrm>
            <a:off x="919002" y="2183427"/>
            <a:ext cx="98868" cy="740666"/>
          </a:xfrm>
          <a:prstGeom prst="lef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8" name="Accolade ouvrante 17"/>
          <p:cNvSpPr/>
          <p:nvPr/>
        </p:nvSpPr>
        <p:spPr>
          <a:xfrm>
            <a:off x="913919" y="4227914"/>
            <a:ext cx="103952" cy="485643"/>
          </a:xfrm>
          <a:prstGeom prst="lef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783" y="2386243"/>
            <a:ext cx="875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25 %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19854" y="2996160"/>
            <a:ext cx="860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25 %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19854" y="3625849"/>
            <a:ext cx="860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25 %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45749" y="4291831"/>
            <a:ext cx="88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25 %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86414" y="3100608"/>
            <a:ext cx="10318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médiane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312365" y="3979128"/>
            <a:ext cx="559148" cy="28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Q1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29212" y="3219793"/>
            <a:ext cx="559148" cy="28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Q2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332159" y="2812582"/>
            <a:ext cx="559148" cy="28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Q3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2010645" y="4169904"/>
            <a:ext cx="33491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977455" y="4736800"/>
            <a:ext cx="33491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024049" y="2212552"/>
            <a:ext cx="33491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010645" y="3400351"/>
            <a:ext cx="334910" cy="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024049" y="3002911"/>
            <a:ext cx="33491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350729" y="2034629"/>
            <a:ext cx="77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max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312365" y="4531983"/>
            <a:ext cx="71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min</a:t>
            </a:r>
          </a:p>
        </p:txBody>
      </p:sp>
      <p:sp>
        <p:nvSpPr>
          <p:cNvPr id="28" name="Ellipse 27"/>
          <p:cNvSpPr/>
          <p:nvPr/>
        </p:nvSpPr>
        <p:spPr>
          <a:xfrm>
            <a:off x="1581196" y="1802853"/>
            <a:ext cx="57055" cy="158353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1575492" y="1600935"/>
            <a:ext cx="57055" cy="91058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1575492" y="1392898"/>
            <a:ext cx="57055" cy="60705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1541257" y="4892809"/>
            <a:ext cx="57055" cy="158353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1546964" y="5094726"/>
            <a:ext cx="57055" cy="91058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546963" y="4837740"/>
            <a:ext cx="57055" cy="60705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575823" y="4989438"/>
            <a:ext cx="19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Valeurs aberrantes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68645" y="5449362"/>
            <a:ext cx="245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699EFA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 Pro"/>
                <a:ea typeface="+mn-ea"/>
                <a:cs typeface="+mn-cs"/>
              </a:rPr>
              <a:t>Boîte à moustaches</a:t>
            </a:r>
          </a:p>
        </p:txBody>
      </p:sp>
    </p:spTree>
    <p:extLst>
      <p:ext uri="{BB962C8B-B14F-4D97-AF65-F5344CB8AC3E}">
        <p14:creationId xmlns:p14="http://schemas.microsoft.com/office/powerpoint/2010/main" val="2796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1F59FCF-BD2B-409E-A6B2-AE5AAAC1F5AA}"/>
              </a:ext>
            </a:extLst>
          </p:cNvPr>
          <p:cNvSpPr/>
          <p:nvPr/>
        </p:nvSpPr>
        <p:spPr>
          <a:xfrm>
            <a:off x="3239911" y="6244183"/>
            <a:ext cx="2619022" cy="30146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2C7D6553-FE80-4A99-9922-A4F92FD8BB0E}"/>
              </a:ext>
            </a:extLst>
          </p:cNvPr>
          <p:cNvSpPr/>
          <p:nvPr/>
        </p:nvSpPr>
        <p:spPr>
          <a:xfrm>
            <a:off x="283802" y="75822"/>
            <a:ext cx="925243" cy="643812"/>
          </a:xfrm>
          <a:prstGeom prst="snip1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8ED8D-38A2-4917-8337-2B68D5E39D06}"/>
              </a:ext>
            </a:extLst>
          </p:cNvPr>
          <p:cNvSpPr/>
          <p:nvPr/>
        </p:nvSpPr>
        <p:spPr>
          <a:xfrm>
            <a:off x="0" y="6662054"/>
            <a:ext cx="12192000" cy="195946"/>
          </a:xfrm>
          <a:prstGeom prst="rect">
            <a:avLst/>
          </a:prstGeom>
          <a:gradFill>
            <a:gsLst>
              <a:gs pos="10619">
                <a:srgbClr val="FFFFCC"/>
              </a:gs>
              <a:gs pos="97479">
                <a:srgbClr val="043182"/>
              </a:gs>
              <a:gs pos="41000">
                <a:srgbClr val="FFFF99"/>
              </a:gs>
              <a:gs pos="46000">
                <a:srgbClr val="04318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C407E2B-8164-4FC8-8484-6CD69A37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7" y="928518"/>
            <a:ext cx="8142133" cy="5576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C083F2-808A-4434-9EBB-29599E9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78" y="0"/>
            <a:ext cx="8136733" cy="8770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43182"/>
                </a:solidFill>
              </a:rPr>
              <a:t>Indicateurs et  données/pays </a:t>
            </a:r>
            <a:r>
              <a:rPr lang="fr-FR" sz="6000" dirty="0">
                <a:solidFill>
                  <a:srgbClr val="043182"/>
                </a:solidFill>
              </a:rPr>
              <a:t>.</a:t>
            </a:r>
            <a:r>
              <a:rPr lang="fr-FR" sz="6000" dirty="0">
                <a:solidFill>
                  <a:srgbClr val="FF9900"/>
                </a:solidFill>
              </a:rPr>
              <a:t>.</a:t>
            </a:r>
            <a:r>
              <a:rPr lang="fr-FR" sz="6000" dirty="0">
                <a:solidFill>
                  <a:srgbClr val="FFFF99"/>
                </a:solidFill>
              </a:rPr>
              <a:t>.</a:t>
            </a:r>
            <a:r>
              <a:rPr lang="fr-FR" dirty="0">
                <a:solidFill>
                  <a:srgbClr val="043182"/>
                </a:solidFill>
              </a:rPr>
              <a:t> </a:t>
            </a:r>
          </a:p>
        </p:txBody>
      </p:sp>
      <p:sp>
        <p:nvSpPr>
          <p:cNvPr id="3" name="Zone de texte 19">
            <a:extLst>
              <a:ext uri="{FF2B5EF4-FFF2-40B4-BE49-F238E27FC236}">
                <a16:creationId xmlns:a16="http://schemas.microsoft.com/office/drawing/2014/main" id="{E21B0D8C-543A-4A5E-AD01-0F8E7FE1A9FB}"/>
              </a:ext>
            </a:extLst>
          </p:cNvPr>
          <p:cNvSpPr txBox="1"/>
          <p:nvPr/>
        </p:nvSpPr>
        <p:spPr>
          <a:xfrm>
            <a:off x="9196894" y="1848292"/>
            <a:ext cx="2045111" cy="1089347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moins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indicateur sur 3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absent</a:t>
            </a:r>
          </a:p>
        </p:txBody>
      </p:sp>
      <p:sp>
        <p:nvSpPr>
          <p:cNvPr id="7" name="Zone de texte 19">
            <a:extLst>
              <a:ext uri="{FF2B5EF4-FFF2-40B4-BE49-F238E27FC236}">
                <a16:creationId xmlns:a16="http://schemas.microsoft.com/office/drawing/2014/main" id="{469BF7AA-C939-4F9A-90CB-2E2208A6E50E}"/>
              </a:ext>
            </a:extLst>
          </p:cNvPr>
          <p:cNvSpPr txBox="1"/>
          <p:nvPr/>
        </p:nvSpPr>
        <p:spPr>
          <a:xfrm>
            <a:off x="9196893" y="5449218"/>
            <a:ext cx="2045111" cy="593921"/>
          </a:xfrm>
          <a:prstGeom prst="rect">
            <a:avLst/>
          </a:prstGeom>
          <a:solidFill>
            <a:srgbClr val="FFFFCC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Pays à retirer </a:t>
            </a:r>
            <a:r>
              <a:rPr lang="fr-FR" sz="1400" dirty="0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</a:t>
            </a:r>
            <a:r>
              <a:rPr lang="fr-FR" sz="1400" dirty="0" err="1">
                <a:solidFill>
                  <a:srgbClr val="043182"/>
                </a:solidFill>
                <a:effectLst/>
                <a:latin typeface="Verdana Pro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fr-FR" sz="1400" dirty="0">
              <a:solidFill>
                <a:srgbClr val="043182"/>
              </a:solidFill>
              <a:effectLst/>
              <a:latin typeface="Verdana Pro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E6E3F547-E19D-43D0-8223-B7F2B972BD18}"/>
              </a:ext>
            </a:extLst>
          </p:cNvPr>
          <p:cNvSpPr/>
          <p:nvPr/>
        </p:nvSpPr>
        <p:spPr>
          <a:xfrm>
            <a:off x="10112205" y="3292759"/>
            <a:ext cx="214488" cy="1989667"/>
          </a:xfrm>
          <a:prstGeom prst="downArrow">
            <a:avLst/>
          </a:prstGeom>
          <a:solidFill>
            <a:srgbClr val="043182"/>
          </a:solidFill>
          <a:ln>
            <a:solidFill>
              <a:srgbClr val="043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F1A3CF0D-8A71-423F-9CFD-5FC0684E711E}"/>
              </a:ext>
            </a:extLst>
          </p:cNvPr>
          <p:cNvSpPr/>
          <p:nvPr/>
        </p:nvSpPr>
        <p:spPr>
          <a:xfrm flipV="1">
            <a:off x="8279329" y="5301320"/>
            <a:ext cx="770650" cy="640883"/>
          </a:xfrm>
          <a:prstGeom prst="bentArrow">
            <a:avLst/>
          </a:prstGeom>
          <a:solidFill>
            <a:srgbClr val="043182"/>
          </a:solidFill>
          <a:ln>
            <a:solidFill>
              <a:srgbClr val="043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43182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3E43DDD-751A-4F00-B8FE-3B91AA87C34D}"/>
              </a:ext>
            </a:extLst>
          </p:cNvPr>
          <p:cNvSpPr txBox="1">
            <a:spLocks/>
          </p:cNvSpPr>
          <p:nvPr/>
        </p:nvSpPr>
        <p:spPr>
          <a:xfrm>
            <a:off x="9721414" y="6201151"/>
            <a:ext cx="2641600" cy="6568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solidFill>
                  <a:srgbClr val="043182"/>
                </a:solidFill>
              </a:rPr>
              <a:t>.</a:t>
            </a:r>
            <a:r>
              <a:rPr lang="fr-FR" sz="2900" dirty="0">
                <a:solidFill>
                  <a:srgbClr val="FF9900"/>
                </a:solidFill>
              </a:rPr>
              <a:t>.</a:t>
            </a:r>
            <a:r>
              <a:rPr lang="fr-FR" sz="2900" dirty="0">
                <a:solidFill>
                  <a:srgbClr val="FFFF99"/>
                </a:solidFill>
              </a:rPr>
              <a:t>. </a:t>
            </a:r>
            <a:r>
              <a:rPr lang="fr-FR" sz="2000" dirty="0">
                <a:solidFill>
                  <a:srgbClr val="0431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: score</a:t>
            </a:r>
          </a:p>
        </p:txBody>
      </p:sp>
    </p:spTree>
    <p:extLst>
      <p:ext uri="{BB962C8B-B14F-4D97-AF65-F5344CB8AC3E}">
        <p14:creationId xmlns:p14="http://schemas.microsoft.com/office/powerpoint/2010/main" val="217502608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614</Words>
  <Application>Microsoft Office PowerPoint</Application>
  <PresentationFormat>Grand écran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Open Sans</vt:lpstr>
      <vt:lpstr>Verdana Pro</vt:lpstr>
      <vt:lpstr>Verdana Pro Cond SemiBold</vt:lpstr>
      <vt:lpstr>TornVTI</vt:lpstr>
      <vt:lpstr>Présentation PowerPoint</vt:lpstr>
      <vt:lpstr>Sommaire ... </vt:lpstr>
      <vt:lpstr>Problématique ... </vt:lpstr>
      <vt:lpstr>Le jeu de données ... </vt:lpstr>
      <vt:lpstr>Le jeu de données réduit ... </vt:lpstr>
      <vt:lpstr>Indicateurs pertinents  ... </vt:lpstr>
      <vt:lpstr>Indicateurs sélectionnés ... </vt:lpstr>
      <vt:lpstr>Statistiques ... </vt:lpstr>
      <vt:lpstr>Indicateurs et  données/pays ... </vt:lpstr>
      <vt:lpstr>Score ... </vt:lpstr>
      <vt:lpstr>Prédictions ... </vt:lpstr>
      <vt:lpstr>Prédictions ...</vt:lpstr>
      <vt:lpstr>Conclusion ... </vt:lpstr>
      <vt:lpstr>Prolongement ... </vt:lpstr>
      <vt:lpstr>Boîte à outils...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Troussard</dc:creator>
  <cp:lastModifiedBy>Christelle Troussard</cp:lastModifiedBy>
  <cp:revision>91</cp:revision>
  <dcterms:created xsi:type="dcterms:W3CDTF">2020-09-29T13:52:56Z</dcterms:created>
  <dcterms:modified xsi:type="dcterms:W3CDTF">2020-10-04T20:28:28Z</dcterms:modified>
</cp:coreProperties>
</file>