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8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8" r:id="rId19"/>
    <p:sldId id="285" r:id="rId20"/>
    <p:sldId id="277" r:id="rId21"/>
    <p:sldId id="288" r:id="rId22"/>
    <p:sldId id="289" r:id="rId23"/>
    <p:sldId id="290" r:id="rId24"/>
    <p:sldId id="291" r:id="rId25"/>
    <p:sldId id="293" r:id="rId26"/>
    <p:sldId id="294" r:id="rId27"/>
    <p:sldId id="286" r:id="rId28"/>
    <p:sldId id="279" r:id="rId29"/>
    <p:sldId id="271" r:id="rId30"/>
    <p:sldId id="272" r:id="rId3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24" autoAdjust="0"/>
    <p:restoredTop sz="94660"/>
  </p:normalViewPr>
  <p:slideViewPr>
    <p:cSldViewPr>
      <p:cViewPr>
        <p:scale>
          <a:sx n="66" d="100"/>
          <a:sy n="66" d="100"/>
        </p:scale>
        <p:origin x="-642" y="-14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smtClean="0">
                <a:solidFill>
                  <a:srgbClr val="000000"/>
                </a:solidFill>
                <a:latin typeface="Times New Roman" panose="02020603050405020304" pitchFamily="18" charset="0"/>
                <a:cs typeface="Times New Roman" panose="02020603050405020304" pitchFamily="18" charset="0"/>
              </a:rPr>
              <a:t>04</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dirty="0" smtClean="0">
                <a:solidFill>
                  <a:srgbClr val="000000"/>
                </a:solidFill>
                <a:latin typeface="Times New Roman" panose="02020603050405020304" pitchFamily="18" charset="0"/>
                <a:cs typeface="Times New Roman" panose="02020603050405020304" pitchFamily="18" charset="0"/>
              </a:rPr>
              <a:t>05</a:t>
            </a:r>
            <a:r>
              <a:rPr lang="en-US" sz="3200" b="1" i="0" u="none" strike="noStrike" dirty="0" smtClean="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err="1" smtClean="0"/>
              <a:t>UserRegistration</a:t>
            </a:r>
            <a:r>
              <a:rPr lang="en-US" b="1" dirty="0" smtClean="0"/>
              <a:t> Module:</a:t>
            </a:r>
          </a:p>
          <a:p>
            <a:pPr marL="0" indent="0" algn="just">
              <a:buClr>
                <a:srgbClr val="FF0000"/>
              </a:buClr>
              <a:buNone/>
            </a:pPr>
            <a:r>
              <a:rPr lang="en-US" dirty="0" smtClean="0"/>
              <a:t/>
            </a:r>
            <a:br>
              <a:rPr lang="en-US" dirty="0" smtClean="0"/>
            </a:br>
            <a:r>
              <a:rPr lang="en-US" dirty="0" smtClean="0"/>
              <a:t>This module allows individuals to register as blood donors by providing essential details such as their full name, contact number, blood group, location (optional), and the date of their last donation. These details are stored securely in the system’s database. The module ensures that only eligible and valid information is captured to maintain the integrity of the donor database.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smtClean="0"/>
              <a:t>Login and Authentication Module</a:t>
            </a:r>
          </a:p>
          <a:p>
            <a:pPr marL="0" indent="0" algn="just">
              <a:buClr>
                <a:srgbClr val="FF0000"/>
              </a:buClr>
              <a:buNone/>
            </a:pPr>
            <a:r>
              <a:rPr lang="en-US" dirty="0" smtClean="0"/>
              <a:t/>
            </a:r>
            <a:br>
              <a:rPr lang="en-US" dirty="0" smtClean="0"/>
            </a:br>
            <a:r>
              <a:rPr lang="en-US" dirty="0" smtClean="0"/>
              <a:t>This module is responsible for authenticating users and administrators who access the system. Each user is assigned credentials (username and password) during registration. The module ensures secure login by encrypting passwords and verifying user authenticity. Administrators have additional privileges for managing the system’s data and operations.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3943E6-05D1-A13E-8F7B-9F4C77FB10EE}"/>
              </a:ext>
            </a:extLst>
          </p:cNvPr>
          <p:cNvSpPr>
            <a:spLocks noGrp="1"/>
          </p:cNvSpPr>
          <p:nvPr>
            <p:ph idx="1"/>
          </p:nvPr>
        </p:nvSpPr>
        <p:spPr/>
        <p:txBody>
          <a:bodyPr/>
          <a:lstStyle/>
          <a:p>
            <a:pPr marL="0" indent="0" algn="just">
              <a:buClr>
                <a:srgbClr val="FF0000"/>
              </a:buClr>
              <a:buNone/>
            </a:pPr>
            <a:r>
              <a:rPr lang="en-US" b="1" dirty="0" smtClean="0"/>
              <a:t>Blood Search Module</a:t>
            </a:r>
          </a:p>
          <a:p>
            <a:pPr marL="0" indent="0" algn="just">
              <a:buClr>
                <a:srgbClr val="FF0000"/>
              </a:buClr>
              <a:buNone/>
            </a:pPr>
            <a:r>
              <a:rPr lang="en-US" dirty="0" smtClean="0"/>
              <a:t/>
            </a:r>
            <a:br>
              <a:rPr lang="en-US" dirty="0" smtClean="0"/>
            </a:br>
            <a:r>
              <a:rPr lang="en-US" dirty="0" smtClean="0"/>
              <a:t>The blood search module is the heart of the system. It allows users to search for donors by specifying the required blood group. The system scans the donor database for matches and displays a list of potential donors who can be contacted or notified. It also includes filters such as location or last donation date to refine the search results.</a:t>
            </a:r>
          </a:p>
          <a:p>
            <a:pPr marL="0" indent="0"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859FCB8-D3B7-9E06-FB2B-B78B0EE52522}"/>
              </a:ext>
            </a:extLst>
          </p:cNvPr>
          <p:cNvSpPr>
            <a:spLocks noGrp="1"/>
          </p:cNvSpPr>
          <p:nvPr>
            <p:ph idx="1"/>
          </p:nvPr>
        </p:nvSpPr>
        <p:spPr/>
        <p:txBody>
          <a:bodyPr/>
          <a:lstStyle/>
          <a:p>
            <a:pPr marL="0" indent="0" algn="just">
              <a:buClr>
                <a:srgbClr val="FF0000"/>
              </a:buClr>
              <a:buNone/>
            </a:pPr>
            <a:r>
              <a:rPr lang="en-US" b="1" dirty="0" smtClean="0"/>
              <a:t>Notification Module</a:t>
            </a:r>
          </a:p>
          <a:p>
            <a:pPr marL="0" indent="0" algn="just">
              <a:buClr>
                <a:srgbClr val="FF0000"/>
              </a:buClr>
              <a:buNone/>
            </a:pPr>
            <a:r>
              <a:rPr lang="en-US" dirty="0" smtClean="0"/>
              <a:t/>
            </a:r>
            <a:br>
              <a:rPr lang="en-US" dirty="0" smtClean="0"/>
            </a:br>
            <a:r>
              <a:rPr lang="en-US" dirty="0" smtClean="0"/>
              <a:t>The notification module automates communication with donors. Once a search is completed, and matching donors are identified, this module sends SMS alerts to them. The message includes details of the request, such as the required blood group, the requester’s contact information, and any relevant location or urgency details. This ensures a prompt response from donors during emergencies.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Tree>
    <p:extLst>
      <p:ext uri="{BB962C8B-B14F-4D97-AF65-F5344CB8AC3E}">
        <p14:creationId xmlns=""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F37B505-64D6-E4A3-BD37-21FFF33342AE}"/>
              </a:ext>
            </a:extLst>
          </p:cNvPr>
          <p:cNvSpPr>
            <a:spLocks noGrp="1"/>
          </p:cNvSpPr>
          <p:nvPr>
            <p:ph idx="1"/>
          </p:nvPr>
        </p:nvSpPr>
        <p:spPr/>
        <p:txBody>
          <a:bodyPr/>
          <a:lstStyle/>
          <a:p>
            <a:pPr marL="0" indent="0" algn="just">
              <a:buClr>
                <a:srgbClr val="FF0000"/>
              </a:buClr>
              <a:buNone/>
            </a:pPr>
            <a:r>
              <a:rPr lang="en-US" b="1" dirty="0" smtClean="0"/>
              <a:t>Admin Dashboard Module</a:t>
            </a:r>
          </a:p>
          <a:p>
            <a:pPr marL="0" indent="0" algn="just">
              <a:buClr>
                <a:srgbClr val="FF0000"/>
              </a:buClr>
              <a:buNone/>
            </a:pPr>
            <a:r>
              <a:rPr lang="en-US" dirty="0" smtClean="0"/>
              <a:t/>
            </a:r>
            <a:br>
              <a:rPr lang="en-US" dirty="0" smtClean="0"/>
            </a:br>
            <a:r>
              <a:rPr lang="en-US" dirty="0" smtClean="0"/>
              <a:t>This module provides an interface for system administrators to manage the donor database and monitor system activity. Administrators can add, update, or delete donor records, track blood requests, and generate reports for analysis. This module ensures the smooth functioning of the system and provides insights into donation trends and response times.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Tree>
    <p:extLst>
      <p:ext uri="{BB962C8B-B14F-4D97-AF65-F5344CB8AC3E}">
        <p14:creationId xmlns=""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pic>
        <p:nvPicPr>
          <p:cNvPr id="6" name="Picture 2"/>
          <p:cNvPicPr>
            <a:picLocks noChangeAspect="1" noChangeArrowheads="1"/>
          </p:cNvPicPr>
          <p:nvPr/>
        </p:nvPicPr>
        <p:blipFill>
          <a:blip r:embed="rId2"/>
          <a:srcRect/>
          <a:stretch>
            <a:fillRect/>
          </a:stretch>
        </p:blipFill>
        <p:spPr bwMode="auto">
          <a:xfrm>
            <a:off x="368261" y="1071546"/>
            <a:ext cx="11288746" cy="4853518"/>
          </a:xfrm>
          <a:prstGeom prst="rect">
            <a:avLst/>
          </a:prstGeom>
          <a:noFill/>
          <a:ln w="9525">
            <a:noFill/>
            <a:miter lim="800000"/>
            <a:headEnd/>
            <a:tailEnd/>
          </a:ln>
          <a:effectLst/>
        </p:spPr>
      </p:pic>
    </p:spTree>
    <p:extLst>
      <p:ext uri="{BB962C8B-B14F-4D97-AF65-F5344CB8AC3E}">
        <p14:creationId xmlns=""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16</a:t>
            </a:fld>
            <a:endParaRPr lang="en-IN" dirty="0"/>
          </a:p>
        </p:txBody>
      </p:sp>
      <p:pic>
        <p:nvPicPr>
          <p:cNvPr id="5" name="Picture 2"/>
          <p:cNvPicPr>
            <a:picLocks noChangeAspect="1" noChangeArrowheads="1"/>
          </p:cNvPicPr>
          <p:nvPr/>
        </p:nvPicPr>
        <p:blipFill>
          <a:blip r:embed="rId2"/>
          <a:srcRect/>
          <a:stretch>
            <a:fillRect/>
          </a:stretch>
        </p:blipFill>
        <p:spPr bwMode="auto">
          <a:xfrm>
            <a:off x="939765" y="1142984"/>
            <a:ext cx="9787006" cy="5338776"/>
          </a:xfrm>
          <a:prstGeom prst="rect">
            <a:avLst/>
          </a:prstGeom>
          <a:noFill/>
          <a:ln w="9525">
            <a:noFill/>
            <a:miter lim="800000"/>
            <a:headEnd/>
            <a:tailEnd/>
          </a:ln>
          <a:effectLst/>
        </p:spPr>
      </p:pic>
      <p:sp>
        <p:nvSpPr>
          <p:cNvPr id="7" name="TextBox 6"/>
          <p:cNvSpPr txBox="1"/>
          <p:nvPr/>
        </p:nvSpPr>
        <p:spPr>
          <a:xfrm>
            <a:off x="3309918" y="214290"/>
            <a:ext cx="4924874" cy="523220"/>
          </a:xfrm>
          <a:prstGeom prst="rect">
            <a:avLst/>
          </a:prstGeom>
          <a:noFill/>
        </p:spPr>
        <p:txBody>
          <a:bodyPr wrap="none" rtlCol="0">
            <a:spAutoFit/>
          </a:bodyPr>
          <a:lstStyle/>
          <a:p>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smtClean="0"/>
              <a:pPr/>
              <a:t>17</a:t>
            </a:fld>
            <a:endParaRPr lang="en-IN" dirty="0"/>
          </a:p>
        </p:txBody>
      </p:sp>
      <p:pic>
        <p:nvPicPr>
          <p:cNvPr id="2050" name="Picture 2"/>
          <p:cNvPicPr>
            <a:picLocks noChangeAspect="1" noChangeArrowheads="1"/>
          </p:cNvPicPr>
          <p:nvPr/>
        </p:nvPicPr>
        <p:blipFill>
          <a:blip r:embed="rId2"/>
          <a:srcRect/>
          <a:stretch>
            <a:fillRect/>
          </a:stretch>
        </p:blipFill>
        <p:spPr bwMode="auto">
          <a:xfrm>
            <a:off x="452398" y="836613"/>
            <a:ext cx="11072890" cy="6021387"/>
          </a:xfrm>
          <a:prstGeom prst="rect">
            <a:avLst/>
          </a:prstGeom>
          <a:noFill/>
          <a:ln w="9525">
            <a:noFill/>
            <a:miter lim="800000"/>
            <a:headEnd/>
            <a:tailEnd/>
          </a:ln>
          <a:effectLst/>
        </p:spPr>
      </p:pic>
      <p:sp>
        <p:nvSpPr>
          <p:cNvPr id="7" name="TextBox 6"/>
          <p:cNvSpPr txBox="1"/>
          <p:nvPr/>
        </p:nvSpPr>
        <p:spPr>
          <a:xfrm>
            <a:off x="3309918" y="214290"/>
            <a:ext cx="4924874" cy="523220"/>
          </a:xfrm>
          <a:prstGeom prst="rect">
            <a:avLst/>
          </a:prstGeom>
          <a:noFill/>
        </p:spPr>
        <p:txBody>
          <a:bodyPr wrap="none" rtlCol="0">
            <a:spAutoFit/>
          </a:bodyPr>
          <a:lstStyle/>
          <a:p>
            <a:r>
              <a:rPr 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18</a:t>
            </a:fld>
            <a:endParaRPr lang="en-IN" dirty="0"/>
          </a:p>
        </p:txBody>
      </p:sp>
      <p:sp>
        <p:nvSpPr>
          <p:cNvPr id="5"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595274" y="960437"/>
            <a:ext cx="11001452" cy="58975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19</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7171" name="Picture 3"/>
          <p:cNvPicPr>
            <a:picLocks noChangeAspect="1" noChangeArrowheads="1"/>
          </p:cNvPicPr>
          <p:nvPr/>
        </p:nvPicPr>
        <p:blipFill>
          <a:blip r:embed="rId2"/>
          <a:srcRect/>
          <a:stretch>
            <a:fillRect/>
          </a:stretch>
        </p:blipFill>
        <p:spPr bwMode="auto">
          <a:xfrm>
            <a:off x="380960" y="496888"/>
            <a:ext cx="11144328" cy="58689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Thenmozhi</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Abinesh</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811722104005)</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Anbazhagan</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811722104011)</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Haribharathi</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(811722104047)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BLOOD DONOR NOTIFICATION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smtClean="0"/>
              <a:pPr/>
              <a:t>20</a:t>
            </a:fld>
            <a:endParaRPr lang="en-IN" dirty="0"/>
          </a:p>
        </p:txBody>
      </p:sp>
      <p:sp>
        <p:nvSpPr>
          <p:cNvPr id="6"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4098" name="Picture 2"/>
          <p:cNvPicPr>
            <a:picLocks noChangeAspect="1" noChangeArrowheads="1"/>
          </p:cNvPicPr>
          <p:nvPr/>
        </p:nvPicPr>
        <p:blipFill>
          <a:blip r:embed="rId2"/>
          <a:srcRect/>
          <a:stretch>
            <a:fillRect/>
          </a:stretch>
        </p:blipFill>
        <p:spPr bwMode="auto">
          <a:xfrm>
            <a:off x="952464" y="785794"/>
            <a:ext cx="10501386" cy="56483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21</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9218" name="Picture 2"/>
          <p:cNvPicPr>
            <a:picLocks noChangeAspect="1" noChangeArrowheads="1"/>
          </p:cNvPicPr>
          <p:nvPr/>
        </p:nvPicPr>
        <p:blipFill>
          <a:blip r:embed="rId2"/>
          <a:srcRect/>
          <a:stretch>
            <a:fillRect/>
          </a:stretch>
        </p:blipFill>
        <p:spPr bwMode="auto">
          <a:xfrm>
            <a:off x="1" y="1000108"/>
            <a:ext cx="11882478" cy="5562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22</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10242" name="Picture 2"/>
          <p:cNvPicPr>
            <a:picLocks noChangeAspect="1" noChangeArrowheads="1"/>
          </p:cNvPicPr>
          <p:nvPr/>
        </p:nvPicPr>
        <p:blipFill>
          <a:blip r:embed="rId2"/>
          <a:srcRect/>
          <a:stretch>
            <a:fillRect/>
          </a:stretch>
        </p:blipFill>
        <p:spPr bwMode="auto">
          <a:xfrm>
            <a:off x="523836" y="817562"/>
            <a:ext cx="11001452" cy="604043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23</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11266" name="Picture 2"/>
          <p:cNvPicPr>
            <a:picLocks noChangeAspect="1" noChangeArrowheads="1"/>
          </p:cNvPicPr>
          <p:nvPr/>
        </p:nvPicPr>
        <p:blipFill>
          <a:blip r:embed="rId2"/>
          <a:srcRect/>
          <a:stretch>
            <a:fillRect/>
          </a:stretch>
        </p:blipFill>
        <p:spPr bwMode="auto">
          <a:xfrm>
            <a:off x="380960" y="708025"/>
            <a:ext cx="11572956" cy="54483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24</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380960" y="1071546"/>
            <a:ext cx="11430080" cy="56102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25</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452398" y="857232"/>
            <a:ext cx="10858577" cy="57531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smtClean="0"/>
              <a:pPr/>
              <a:t>26</a:t>
            </a:fld>
            <a:endParaRPr lang="en-IN" dirty="0"/>
          </a:p>
        </p:txBody>
      </p:sp>
      <p:pic>
        <p:nvPicPr>
          <p:cNvPr id="1026" name="Picture 2"/>
          <p:cNvPicPr>
            <a:picLocks noChangeAspect="1" noChangeArrowheads="1"/>
          </p:cNvPicPr>
          <p:nvPr/>
        </p:nvPicPr>
        <p:blipFill>
          <a:blip r:embed="rId2"/>
          <a:srcRect/>
          <a:stretch>
            <a:fillRect/>
          </a:stretch>
        </p:blipFill>
        <p:spPr bwMode="auto">
          <a:xfrm>
            <a:off x="380960" y="1209675"/>
            <a:ext cx="11596726" cy="5648325"/>
          </a:xfrm>
          <a:prstGeom prst="rect">
            <a:avLst/>
          </a:prstGeom>
          <a:noFill/>
          <a:ln w="9525">
            <a:noFill/>
            <a:miter lim="800000"/>
            <a:headEnd/>
            <a:tailEnd/>
          </a:ln>
          <a:effectLst/>
        </p:spPr>
      </p:pic>
      <p:sp>
        <p:nvSpPr>
          <p:cNvPr id="5"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smtClean="0"/>
              <a:pPr/>
              <a:t>27</a:t>
            </a:fld>
            <a:endParaRPr lang="en-IN" dirty="0"/>
          </a:p>
        </p:txBody>
      </p:sp>
      <p:sp>
        <p:nvSpPr>
          <p:cNvPr id="4"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666712" y="928670"/>
            <a:ext cx="10858577" cy="55911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smtClean="0"/>
              <a:pPr/>
              <a:t>28</a:t>
            </a:fld>
            <a:endParaRPr lang="en-IN" dirty="0"/>
          </a:p>
        </p:txBody>
      </p:sp>
      <p:sp>
        <p:nvSpPr>
          <p:cNvPr id="6" name="Title 1">
            <a:extLst>
              <a:ext uri="{FF2B5EF4-FFF2-40B4-BE49-F238E27FC236}">
                <a16:creationId xmlns="" xmlns:a16="http://schemas.microsoft.com/office/drawing/2014/main" id="{C604356E-6FC8-683E-D337-621A4419C54E}"/>
              </a:ext>
            </a:extLst>
          </p:cNvPr>
          <p:cNvSpPr txBox="1">
            <a:spLocks/>
          </p:cNvSpPr>
          <p:nvPr/>
        </p:nvSpPr>
        <p:spPr>
          <a:xfrm>
            <a:off x="0" y="0"/>
            <a:ext cx="12192000" cy="681037"/>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RESULTS AND DISCUSSION</a:t>
            </a:r>
            <a:endPar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8194" name="Picture 2"/>
          <p:cNvPicPr>
            <a:picLocks noChangeAspect="1" noChangeArrowheads="1"/>
          </p:cNvPicPr>
          <p:nvPr/>
        </p:nvPicPr>
        <p:blipFill>
          <a:blip r:embed="rId2"/>
          <a:srcRect/>
          <a:stretch>
            <a:fillRect/>
          </a:stretch>
        </p:blipFill>
        <p:spPr bwMode="auto">
          <a:xfrm>
            <a:off x="3238480" y="571480"/>
            <a:ext cx="5286412" cy="597692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endParaRPr lang="en-US" dirty="0" smtClean="0"/>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Life-Saving System: Facilitates timely blood donation by connecting donors and recipients efficiently.</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Automated Notifications: Sends SMS alerts to matching donors, ensuring prompt responses in emergencies.</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Comprehensive Database: Maintains accurate and secure donor records for quick searches.</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User-Friendly Platform: Simplifies the process of finding and contacting blood donors.</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Scalable Solution: Can be enhanced with features like location-based filters and real-time tracking for broader impact.</a:t>
            </a:r>
          </a:p>
          <a:p>
            <a:pPr algn="just">
              <a:buClr>
                <a:srgbClr val="FF0000"/>
              </a:buClr>
              <a:buNone/>
            </a:pPr>
            <a:endPar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29</a:t>
            </a:fld>
            <a:endParaRPr lang="en-IN" b="1" dirty="0">
              <a:solidFill>
                <a:schemeClr val="tx1"/>
              </a:solidFill>
            </a:endParaRPr>
          </a:p>
        </p:txBody>
      </p:sp>
    </p:spTree>
    <p:extLst>
      <p:ext uri="{BB962C8B-B14F-4D97-AF65-F5344CB8AC3E}">
        <p14:creationId xmlns="" xmlns:p14="http://schemas.microsoft.com/office/powerpoint/2010/main" val="231521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fontScale="92500" lnSpcReduction="10000"/>
          </a:bodyPr>
          <a:lstStyle/>
          <a:p>
            <a:pPr algn="just">
              <a:buClr>
                <a:srgbClr val="FF0000"/>
              </a:buClr>
            </a:pPr>
            <a:r>
              <a:rPr lang="en-IN" dirty="0"/>
              <a:t> </a:t>
            </a:r>
            <a:r>
              <a:rPr lang="en-US" dirty="0" smtClean="0"/>
              <a:t>Efficient Blood Matching: Automate matching between blood donors and recipients based on blood group.</a:t>
            </a:r>
          </a:p>
          <a:p>
            <a:pPr algn="just">
              <a:buClr>
                <a:srgbClr val="FF0000"/>
              </a:buClr>
            </a:pPr>
            <a:r>
              <a:rPr lang="en-US" dirty="0" smtClean="0"/>
              <a:t>Real-Time Notifications: Send instant SMS alerts to matching donors when a blood request is made.</a:t>
            </a:r>
          </a:p>
          <a:p>
            <a:pPr algn="just">
              <a:buClr>
                <a:srgbClr val="FF0000"/>
              </a:buClr>
            </a:pPr>
            <a:r>
              <a:rPr lang="en-US" dirty="0" smtClean="0"/>
              <a:t>Data Management: Maintain a database of donors with their details for quick searches.</a:t>
            </a:r>
          </a:p>
          <a:p>
            <a:pPr algn="just">
              <a:buClr>
                <a:srgbClr val="FF0000"/>
              </a:buClr>
            </a:pPr>
            <a:r>
              <a:rPr lang="en-US" dirty="0" smtClean="0"/>
              <a:t>Accessibility: Provide a platform for hospitals or individuals to request blood efficiently.</a:t>
            </a:r>
          </a:p>
          <a:p>
            <a:pPr algn="just">
              <a:buClr>
                <a:srgbClr val="FF0000"/>
              </a:buClr>
            </a:pPr>
            <a:r>
              <a:rPr lang="en-US" dirty="0" smtClean="0"/>
              <a:t>Emergency Response: Enhance response time during critical blood shortages.</a:t>
            </a:r>
            <a:r>
              <a:rPr lang="en-IN" dirty="0" smtClean="0"/>
              <a:t> </a:t>
            </a:r>
            <a:endParaRPr lang="en-IN" dirty="0"/>
          </a:p>
        </p:txBody>
      </p:sp>
      <p:sp>
        <p:nvSpPr>
          <p:cNvPr id="5" name="Slide Number Placeholder 4">
            <a:extLst>
              <a:ext uri="{FF2B5EF4-FFF2-40B4-BE49-F238E27FC236}">
                <a16:creationId xmlns=""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 xmlns:p14="http://schemas.microsoft.com/office/powerpoint/2010/main" val="142051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30</a:t>
            </a:fld>
            <a:endParaRPr lang="en-IN" b="1" dirty="0">
              <a:solidFill>
                <a:schemeClr val="tx1"/>
              </a:solidFill>
            </a:endParaRPr>
          </a:p>
        </p:txBody>
      </p:sp>
    </p:spTree>
    <p:extLst>
      <p:ext uri="{BB962C8B-B14F-4D97-AF65-F5344CB8AC3E}">
        <p14:creationId xmlns="" xmlns:p14="http://schemas.microsoft.com/office/powerpoint/2010/main" val="332978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a:solidFill>
                <a:schemeClr val="tx1"/>
              </a:solidFill>
            </a:endParaRPr>
          </a:p>
        </p:txBody>
      </p:sp>
      <p:sp>
        <p:nvSpPr>
          <p:cNvPr id="6" name="TextBox 5"/>
          <p:cNvSpPr txBox="1"/>
          <p:nvPr/>
        </p:nvSpPr>
        <p:spPr>
          <a:xfrm>
            <a:off x="1023902" y="1214422"/>
            <a:ext cx="10358510" cy="5293757"/>
          </a:xfrm>
          <a:prstGeom prst="rect">
            <a:avLst/>
          </a:prstGeom>
          <a:noFill/>
        </p:spPr>
        <p:txBody>
          <a:bodyPr wrap="square" rtlCol="0">
            <a:spAutoFit/>
          </a:bodyPr>
          <a:lstStyle/>
          <a:p>
            <a:pPr algn="just"/>
            <a:r>
              <a:rPr lang="en-US" sz="2600" dirty="0" smtClean="0"/>
              <a:t/>
            </a:r>
            <a:br>
              <a:rPr lang="en-US" sz="2600" dirty="0" smtClean="0"/>
            </a:br>
            <a:r>
              <a:rPr lang="en-US" sz="2600" dirty="0" smtClean="0"/>
              <a:t>The </a:t>
            </a:r>
            <a:r>
              <a:rPr lang="en-US" sz="2600" b="1" dirty="0" smtClean="0"/>
              <a:t>Blood Donor Notification System</a:t>
            </a:r>
            <a:r>
              <a:rPr lang="en-US" sz="2600" dirty="0" smtClean="0"/>
              <a:t> is a web-based platform designed to facilitate efficient and timely blood donation processes by connecting blood donors with recipients. The system maintains a comprehensive database of registered donors, including their contact details, blood group, and availability. When a blood request is initiated, the system identifies donors with the matching blood group and automatically sends SMS notifications to inform them about the urgent requirement. This project aims to streamline the blood donation process, reduce delays in finding donors, and enhance the availability of blood during emergencies. By leveraging technology, the system ensures an effective response to critical healthcare needs.</a:t>
            </a:r>
          </a:p>
          <a:p>
            <a:pPr algn="just"/>
            <a:endParaRPr lang="en-US" sz="2600" dirty="0"/>
          </a:p>
        </p:txBody>
      </p:sp>
    </p:spTree>
    <p:extLst>
      <p:ext uri="{BB962C8B-B14F-4D97-AF65-F5344CB8AC3E}">
        <p14:creationId xmlns=""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xmlns="" val="1229083777"/>
              </p:ext>
            </p:extLst>
          </p:nvPr>
        </p:nvGraphicFramePr>
        <p:xfrm>
          <a:off x="0" y="719665"/>
          <a:ext cx="12192000" cy="781293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1019352">
                <a:tc>
                  <a:txBody>
                    <a:bodyPr/>
                    <a:lstStyle/>
                    <a:p>
                      <a:r>
                        <a:rPr lang="en-US" b="1" dirty="0"/>
                        <a:t>TITLE OF THE PAPER</a:t>
                      </a:r>
                      <a:endParaRPr lang="en-US" dirty="0"/>
                    </a:p>
                  </a:txBody>
                  <a:tcPr anchor="ctr"/>
                </a:tc>
                <a:tc>
                  <a:txBody>
                    <a:bodyPr/>
                    <a:lstStyle/>
                    <a:p>
                      <a:r>
                        <a:rPr lang="en-US" b="1"/>
                        <a:t>AUTHOR(S)</a:t>
                      </a:r>
                      <a:endParaRPr lang="en-US"/>
                    </a:p>
                  </a:txBody>
                  <a:tcPr anchor="ctr"/>
                </a:tc>
                <a:tc>
                  <a:txBody>
                    <a:bodyPr/>
                    <a:lstStyle/>
                    <a:p>
                      <a:r>
                        <a:rPr lang="en-US" b="1"/>
                        <a:t>PUBLISHER</a:t>
                      </a:r>
                      <a:endParaRPr lang="en-US"/>
                    </a:p>
                  </a:txBody>
                  <a:tcPr anchor="ctr"/>
                </a:tc>
                <a:tc>
                  <a:txBody>
                    <a:bodyPr/>
                    <a:lstStyle/>
                    <a:p>
                      <a:r>
                        <a:rPr lang="en-US" b="1"/>
                        <a:t>PAPER GIST</a:t>
                      </a:r>
                      <a:endParaRPr lang="en-US"/>
                    </a:p>
                  </a:txBody>
                  <a:tcPr anchor="ctr"/>
                </a:tc>
                <a:tc>
                  <a:txBody>
                    <a:bodyPr/>
                    <a:lstStyle/>
                    <a:p>
                      <a:r>
                        <a:rPr lang="en-US" b="1"/>
                        <a:t>TECHNOLOGY USED</a:t>
                      </a:r>
                      <a:endParaRPr lang="en-US"/>
                    </a:p>
                  </a:txBody>
                  <a:tcPr anchor="ctr"/>
                </a:tc>
                <a:extLst>
                  <a:ext uri="{0D108BD9-81ED-4DB2-BD59-A6C34878D82A}">
                    <a16:rowId xmlns:a16="http://schemas.microsoft.com/office/drawing/2014/main" xmlns="" val="1168724830"/>
                  </a:ext>
                </a:extLst>
              </a:tr>
              <a:tr h="1019352">
                <a:tc>
                  <a:txBody>
                    <a:bodyPr/>
                    <a:lstStyle/>
                    <a:p>
                      <a:r>
                        <a:rPr lang="en-US"/>
                        <a:t>Blood Bank Management System</a:t>
                      </a:r>
                    </a:p>
                  </a:txBody>
                  <a:tcPr anchor="ctr"/>
                </a:tc>
                <a:tc>
                  <a:txBody>
                    <a:bodyPr/>
                    <a:lstStyle/>
                    <a:p>
                      <a:r>
                        <a:rPr lang="en-US"/>
                        <a:t>S. Kumar, R. Singh</a:t>
                      </a:r>
                    </a:p>
                  </a:txBody>
                  <a:tcPr anchor="ctr"/>
                </a:tc>
                <a:tc>
                  <a:txBody>
                    <a:bodyPr/>
                    <a:lstStyle/>
                    <a:p>
                      <a:r>
                        <a:rPr lang="en-US"/>
                        <a:t>IEEE</a:t>
                      </a:r>
                    </a:p>
                  </a:txBody>
                  <a:tcPr anchor="ctr"/>
                </a:tc>
                <a:tc>
                  <a:txBody>
                    <a:bodyPr/>
                    <a:lstStyle/>
                    <a:p>
                      <a:r>
                        <a:rPr lang="en-US"/>
                        <a:t>Details a manual and computerized system to track blood inventory and donors.</a:t>
                      </a:r>
                    </a:p>
                  </a:txBody>
                  <a:tcPr anchor="ctr"/>
                </a:tc>
                <a:tc>
                  <a:txBody>
                    <a:bodyPr/>
                    <a:lstStyle/>
                    <a:p>
                      <a:r>
                        <a:rPr lang="en-US"/>
                        <a:t>SQL, VB.NET</a:t>
                      </a:r>
                    </a:p>
                  </a:txBody>
                  <a:tcPr anchor="ctr"/>
                </a:tc>
              </a:tr>
              <a:tr h="1019352">
                <a:tc>
                  <a:txBody>
                    <a:bodyPr/>
                    <a:lstStyle/>
                    <a:p>
                      <a:r>
                        <a:rPr lang="en-US"/>
                        <a:t>Traditional Blood Donation Record System</a:t>
                      </a:r>
                    </a:p>
                  </a:txBody>
                  <a:tcPr anchor="ctr"/>
                </a:tc>
                <a:tc>
                  <a:txBody>
                    <a:bodyPr/>
                    <a:lstStyle/>
                    <a:p>
                      <a:r>
                        <a:rPr lang="en-US"/>
                        <a:t>M. Johnson</a:t>
                      </a:r>
                    </a:p>
                  </a:txBody>
                  <a:tcPr anchor="ctr"/>
                </a:tc>
                <a:tc>
                  <a:txBody>
                    <a:bodyPr/>
                    <a:lstStyle/>
                    <a:p>
                      <a:r>
                        <a:rPr lang="en-US"/>
                        <a:t>Elsevier</a:t>
                      </a:r>
                    </a:p>
                  </a:txBody>
                  <a:tcPr anchor="ctr"/>
                </a:tc>
                <a:tc>
                  <a:txBody>
                    <a:bodyPr/>
                    <a:lstStyle/>
                    <a:p>
                      <a:r>
                        <a:rPr lang="en-US"/>
                        <a:t>Focuses on maintaining manual donor records with partial digitization.</a:t>
                      </a:r>
                    </a:p>
                  </a:txBody>
                  <a:tcPr anchor="ctr"/>
                </a:tc>
                <a:tc>
                  <a:txBody>
                    <a:bodyPr/>
                    <a:lstStyle/>
                    <a:p>
                      <a:r>
                        <a:rPr lang="en-US"/>
                        <a:t>MS Access, Basic SQL</a:t>
                      </a:r>
                    </a:p>
                  </a:txBody>
                  <a:tcPr anchor="ctr"/>
                </a:tc>
                <a:extLst>
                  <a:ext uri="{0D108BD9-81ED-4DB2-BD59-A6C34878D82A}">
                    <a16:rowId xmlns:a16="http://schemas.microsoft.com/office/drawing/2014/main" xmlns="" val="1660361405"/>
                  </a:ext>
                </a:extLst>
              </a:tr>
              <a:tr h="1019352">
                <a:tc>
                  <a:txBody>
                    <a:bodyPr/>
                    <a:lstStyle/>
                    <a:p>
                      <a:r>
                        <a:rPr lang="en-US"/>
                        <a:t>Blood Stock Monitoring System</a:t>
                      </a:r>
                    </a:p>
                  </a:txBody>
                  <a:tcPr anchor="ctr"/>
                </a:tc>
                <a:tc>
                  <a:txBody>
                    <a:bodyPr/>
                    <a:lstStyle/>
                    <a:p>
                      <a:r>
                        <a:rPr lang="en-US"/>
                        <a:t>K. Sharma</a:t>
                      </a:r>
                    </a:p>
                  </a:txBody>
                  <a:tcPr anchor="ctr"/>
                </a:tc>
                <a:tc>
                  <a:txBody>
                    <a:bodyPr/>
                    <a:lstStyle/>
                    <a:p>
                      <a:r>
                        <a:rPr lang="en-US"/>
                        <a:t>Springer</a:t>
                      </a:r>
                    </a:p>
                  </a:txBody>
                  <a:tcPr anchor="ctr"/>
                </a:tc>
                <a:tc>
                  <a:txBody>
                    <a:bodyPr/>
                    <a:lstStyle/>
                    <a:p>
                      <a:r>
                        <a:rPr lang="en-US"/>
                        <a:t>Introduces a basic database system for managing blood stock in small banks.</a:t>
                      </a:r>
                    </a:p>
                  </a:txBody>
                  <a:tcPr anchor="ctr"/>
                </a:tc>
                <a:tc>
                  <a:txBody>
                    <a:bodyPr/>
                    <a:lstStyle/>
                    <a:p>
                      <a:r>
                        <a:rPr lang="en-US"/>
                        <a:t>PHP, MySQL</a:t>
                      </a:r>
                    </a:p>
                  </a:txBody>
                  <a:tcPr anchor="ctr"/>
                </a:tc>
                <a:extLst>
                  <a:ext uri="{0D108BD9-81ED-4DB2-BD59-A6C34878D82A}">
                    <a16:rowId xmlns:a16="http://schemas.microsoft.com/office/drawing/2014/main" xmlns="" val="2827881711"/>
                  </a:ext>
                </a:extLst>
              </a:tr>
              <a:tr h="1019352">
                <a:tc>
                  <a:txBody>
                    <a:bodyPr/>
                    <a:lstStyle/>
                    <a:p>
                      <a:r>
                        <a:rPr lang="en-US"/>
                        <a:t>Centralized Blood Donation Registry</a:t>
                      </a:r>
                    </a:p>
                  </a:txBody>
                  <a:tcPr anchor="ctr"/>
                </a:tc>
                <a:tc>
                  <a:txBody>
                    <a:bodyPr/>
                    <a:lstStyle/>
                    <a:p>
                      <a:r>
                        <a:rPr lang="en-US"/>
                        <a:t>T. Wilson, A. Brown</a:t>
                      </a:r>
                    </a:p>
                  </a:txBody>
                  <a:tcPr anchor="ctr"/>
                </a:tc>
                <a:tc>
                  <a:txBody>
                    <a:bodyPr/>
                    <a:lstStyle/>
                    <a:p>
                      <a:r>
                        <a:rPr lang="en-US"/>
                        <a:t>Taylor &amp; Francis</a:t>
                      </a:r>
                    </a:p>
                  </a:txBody>
                  <a:tcPr anchor="ctr"/>
                </a:tc>
                <a:tc>
                  <a:txBody>
                    <a:bodyPr/>
                    <a:lstStyle/>
                    <a:p>
                      <a:r>
                        <a:rPr lang="en-US"/>
                        <a:t>Discusses a database-driven registry for donor and request matching.</a:t>
                      </a:r>
                    </a:p>
                  </a:txBody>
                  <a:tcPr anchor="ctr"/>
                </a:tc>
                <a:tc>
                  <a:txBody>
                    <a:bodyPr/>
                    <a:lstStyle/>
                    <a:p>
                      <a:r>
                        <a:rPr lang="en-US"/>
                        <a:t>HTML, CSS, MySQL</a:t>
                      </a:r>
                    </a:p>
                  </a:txBody>
                  <a:tcPr anchor="ctr"/>
                </a:tc>
                <a:extLst>
                  <a:ext uri="{0D108BD9-81ED-4DB2-BD59-A6C34878D82A}">
                    <a16:rowId xmlns:a16="http://schemas.microsoft.com/office/drawing/2014/main" xmlns="" val="2351027274"/>
                  </a:ext>
                </a:extLst>
              </a:tr>
              <a:tr h="1019352">
                <a:tc>
                  <a:txBody>
                    <a:bodyPr/>
                    <a:lstStyle/>
                    <a:p>
                      <a:r>
                        <a:rPr lang="en-US"/>
                        <a:t>Basic Blood Inventory Management</a:t>
                      </a:r>
                    </a:p>
                  </a:txBody>
                  <a:tcPr anchor="ctr"/>
                </a:tc>
                <a:tc>
                  <a:txBody>
                    <a:bodyPr/>
                    <a:lstStyle/>
                    <a:p>
                      <a:r>
                        <a:rPr lang="en-US"/>
                        <a:t>P. Gupta</a:t>
                      </a:r>
                    </a:p>
                  </a:txBody>
                  <a:tcPr anchor="ctr"/>
                </a:tc>
                <a:tc>
                  <a:txBody>
                    <a:bodyPr/>
                    <a:lstStyle/>
                    <a:p>
                      <a:r>
                        <a:rPr lang="en-US"/>
                        <a:t>ACM</a:t>
                      </a:r>
                    </a:p>
                  </a:txBody>
                  <a:tcPr anchor="ctr"/>
                </a:tc>
                <a:tc>
                  <a:txBody>
                    <a:bodyPr/>
                    <a:lstStyle/>
                    <a:p>
                      <a:r>
                        <a:rPr lang="en-US"/>
                        <a:t>Explains a simple framework for inventory tracking without automation.</a:t>
                      </a:r>
                    </a:p>
                  </a:txBody>
                  <a:tcPr anchor="ctr"/>
                </a:tc>
                <a:tc>
                  <a:txBody>
                    <a:bodyPr/>
                    <a:lstStyle/>
                    <a:p>
                      <a:r>
                        <a:rPr lang="en-US" dirty="0"/>
                        <a:t>Excel, MS Access</a:t>
                      </a:r>
                    </a:p>
                  </a:txBody>
                  <a:tcPr anchor="ctr"/>
                </a:tc>
                <a:extLst>
                  <a:ext uri="{0D108BD9-81ED-4DB2-BD59-A6C34878D82A}">
                    <a16:rowId xmlns:a16="http://schemas.microsoft.com/office/drawing/2014/main" xmlns="" val="3334554171"/>
                  </a:ext>
                </a:extLst>
              </a:tr>
            </a:tbl>
          </a:graphicData>
        </a:graphic>
      </p:graphicFrame>
    </p:spTree>
    <p:extLst>
      <p:ext uri="{BB962C8B-B14F-4D97-AF65-F5344CB8AC3E}">
        <p14:creationId xmlns:p14="http://schemas.microsoft.com/office/powerpoint/2010/main" xmlns=""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srcRect/>
          <a:stretch>
            <a:fillRect/>
          </a:stretch>
        </p:blipFill>
        <p:spPr bwMode="auto">
          <a:xfrm>
            <a:off x="1769399" y="1502230"/>
            <a:ext cx="8350540" cy="4840469"/>
          </a:xfrm>
          <a:prstGeom prst="rect">
            <a:avLst/>
          </a:prstGeom>
          <a:noFill/>
          <a:ln w="9525">
            <a:noFill/>
            <a:miter lim="800000"/>
            <a:headEnd/>
            <a:tailEnd/>
          </a:ln>
          <a:effectLst/>
        </p:spPr>
      </p:pic>
    </p:spTree>
    <p:extLst>
      <p:ext uri="{BB962C8B-B14F-4D97-AF65-F5344CB8AC3E}">
        <p14:creationId xmlns=""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6" name="Picture 5"/>
          <p:cNvPicPr>
            <a:picLocks noChangeAspect="1" noChangeArrowheads="1"/>
          </p:cNvPicPr>
          <p:nvPr/>
        </p:nvPicPr>
        <p:blipFill>
          <a:blip r:embed="rId2"/>
          <a:srcRect/>
          <a:stretch>
            <a:fillRect/>
          </a:stretch>
        </p:blipFill>
        <p:spPr bwMode="auto">
          <a:xfrm>
            <a:off x="2240389" y="1123407"/>
            <a:ext cx="7599501" cy="5264331"/>
          </a:xfrm>
          <a:prstGeom prst="rect">
            <a:avLst/>
          </a:prstGeom>
          <a:noFill/>
          <a:ln w="9525">
            <a:noFill/>
            <a:miter lim="800000"/>
            <a:headEnd/>
            <a:tailEnd/>
          </a:ln>
          <a:effectLst/>
        </p:spPr>
      </p:pic>
    </p:spTree>
    <p:extLst>
      <p:ext uri="{BB962C8B-B14F-4D97-AF65-F5344CB8AC3E}">
        <p14:creationId xmlns=""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23902" y="2714620"/>
            <a:ext cx="5157787" cy="3684588"/>
          </a:xfrm>
        </p:spPr>
        <p:txBody>
          <a:bodyPr>
            <a:normAutofit fontScale="85000" lnSpcReduction="20000"/>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Desktop/Laptop:</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Processor: Dual-core CPU (e.g., Intel Core i3)</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RAM:6 GB</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Storage: 50 GB free disk space</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1280x800 resolution</a:t>
            </a:r>
          </a:p>
          <a:p>
            <a:pPr>
              <a:buClr>
                <a:srgbClr val="FF0000"/>
              </a:buClr>
            </a:pP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Mobile Devices:</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8 GB</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 Latest </a:t>
            </a:r>
            <a:r>
              <a:rPr lang="en-IN"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iOS</a:t>
            </a: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Android</a:t>
            </a:r>
          </a:p>
          <a:p>
            <a:pPr>
              <a:buClr>
                <a:srgbClr val="FF0000"/>
              </a:buClr>
            </a:pP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720p resolution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fontScale="77500" lnSpcReduction="20000"/>
          </a:bodyPr>
          <a:lstStyle/>
          <a:p>
            <a:pPr>
              <a:buClr>
                <a:srgbClr val="FF0000"/>
              </a:buCl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a:t>
            </a: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html </a:t>
            </a: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Css</a:t>
            </a: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java script</a:t>
            </a:r>
          </a:p>
          <a:p>
            <a:pPr>
              <a:buClr>
                <a:srgbClr val="FF0000"/>
              </a:buClr>
            </a:pP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buNone/>
            </a:pP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a:t>
            </a: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php</a:t>
            </a: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xampp</a:t>
            </a:r>
            <a:endPar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lnSpcReduction="10000"/>
          </a:bodyPr>
          <a:lstStyle/>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Registration Module: Collects and stores donor details, including name, contact number, blood group, and optional location.</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Login and Authentication Module: Allows secure access for users and </a:t>
            </a:r>
            <a:r>
              <a:rPr lang="en-US"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admins</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the system.</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Blood Search Module: Facilitates searching for donors based on the requested blood group.</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Notification Module: Sends automated SMS alerts to matching donors during a blood request.</a:t>
            </a:r>
          </a:p>
          <a:p>
            <a:pPr algn="just">
              <a:buClr>
                <a:srgbClr val="FF0000"/>
              </a:buCl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 Dashboard Module: Enables management of donor records and monitoring of blood requests.</a:t>
            </a:r>
          </a:p>
          <a:p>
            <a:pPr algn="just">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602</Words>
  <PresentationFormat>Custom</PresentationFormat>
  <Paragraphs>164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OBJECTIVE OF THE PROJECT</vt:lpstr>
      <vt:lpstr>ABSTRACT</vt:lpstr>
      <vt:lpstr>Slide 5</vt:lpstr>
      <vt:lpstr>Slide 6</vt:lpstr>
      <vt:lpstr>Slide 7</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31</cp:revision>
  <dcterms:modified xsi:type="dcterms:W3CDTF">2024-12-05T02:26:33Z</dcterms:modified>
</cp:coreProperties>
</file>