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3"/>
    <p:sldId id="257" r:id="rId4"/>
    <p:sldId id="264" r:id="rId5"/>
    <p:sldId id="265" r:id="rId6"/>
    <p:sldId id="262" r:id="rId7"/>
    <p:sldId id="263" r:id="rId8"/>
    <p:sldId id="260" r:id="rId9"/>
    <p:sldId id="261" r:id="rId10"/>
    <p:sldId id="266" r:id="rId11"/>
    <p:sldId id="258"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ree" initials="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9DC3E6"/>
    <a:srgbClr val="7044BE"/>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10T01:48:13.433"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charset="0"/>
                <a:cs typeface="Calibri" panose="020F050202020403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charset="0"/>
                <a:cs typeface="Calibri" panose="020F050202020403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charset="0"/>
                <a:cs typeface="Calibri" panose="020F050202020403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charset="0"/>
                <a:cs typeface="Calibri" panose="020F050202020403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charset="0"/>
        <a:cs typeface="Calibri" panose="020F0502020204030204" charset="0"/>
      </a:defRPr>
    </a:lvl1pPr>
    <a:lvl2pPr marL="457200" algn="l" defTabSz="914400" rtl="0" eaLnBrk="1" latinLnBrk="0" hangingPunct="1">
      <a:defRPr sz="1200" kern="1200">
        <a:solidFill>
          <a:schemeClr val="tx1"/>
        </a:solidFill>
        <a:latin typeface="+mn-lt"/>
        <a:ea typeface="Calibri" panose="020F0502020204030204" charset="0"/>
        <a:cs typeface="Calibri" panose="020F0502020204030204" charset="0"/>
      </a:defRPr>
    </a:lvl2pPr>
    <a:lvl3pPr marL="914400" algn="l" defTabSz="914400" rtl="0" eaLnBrk="1" latinLnBrk="0" hangingPunct="1">
      <a:defRPr sz="1200" kern="1200">
        <a:solidFill>
          <a:schemeClr val="tx1"/>
        </a:solidFill>
        <a:latin typeface="+mn-lt"/>
        <a:ea typeface="Calibri" panose="020F0502020204030204" charset="0"/>
        <a:cs typeface="Calibri" panose="020F0502020204030204" charset="0"/>
      </a:defRPr>
    </a:lvl3pPr>
    <a:lvl4pPr marL="1371600" algn="l" defTabSz="914400" rtl="0" eaLnBrk="1" latinLnBrk="0" hangingPunct="1">
      <a:defRPr sz="1200" kern="1200">
        <a:solidFill>
          <a:schemeClr val="tx1"/>
        </a:solidFill>
        <a:latin typeface="+mn-lt"/>
        <a:ea typeface="Calibri" panose="020F0502020204030204" charset="0"/>
        <a:cs typeface="Calibri" panose="020F0502020204030204" charset="0"/>
      </a:defRPr>
    </a:lvl4pPr>
    <a:lvl5pPr marL="1828800" algn="l" defTabSz="914400" rtl="0" eaLnBrk="1" latinLnBrk="0" hangingPunct="1">
      <a:defRPr sz="1200" kern="1200">
        <a:solidFill>
          <a:schemeClr val="tx1"/>
        </a:solidFill>
        <a:latin typeface="+mn-lt"/>
        <a:ea typeface="Calibri" panose="020F0502020204030204" charset="0"/>
        <a:cs typeface="Calibri" panose="020F050202020403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01A7BD0-1EA0-4D64-97B9-1F1C495FB3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8B9FE6-F41A-4625-92DE-9DBFCF95434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1A7BD0-1EA0-4D64-97B9-1F1C495FB3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8B9FE6-F41A-4625-92DE-9DBFCF9543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1A7BD0-1EA0-4D64-97B9-1F1C495FB3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8B9FE6-F41A-4625-92DE-9DBFCF95434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1A7BD0-1EA0-4D64-97B9-1F1C495FB3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8B9FE6-F41A-4625-92DE-9DBFCF95434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01A7BD0-1EA0-4D64-97B9-1F1C495FB3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8B9FE6-F41A-4625-92DE-9DBFCF9543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01A7BD0-1EA0-4D64-97B9-1F1C495FB3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8B9FE6-F41A-4625-92DE-9DBFCF9543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01A7BD0-1EA0-4D64-97B9-1F1C495FB3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18B9FE6-F41A-4625-92DE-9DBFCF9543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01A7BD0-1EA0-4D64-97B9-1F1C495FB3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18B9FE6-F41A-4625-92DE-9DBFCF9543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1A7BD0-1EA0-4D64-97B9-1F1C495FB3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8B9FE6-F41A-4625-92DE-9DBFCF9543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01A7BD0-1EA0-4D64-97B9-1F1C495FB3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8B9FE6-F41A-4625-92DE-9DBFCF9543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01A7BD0-1EA0-4D64-97B9-1F1C495FB3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8B9FE6-F41A-4625-92DE-9DBFCF9543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charset="0"/>
                <a:cs typeface="Calibri" panose="020F0502020204030204" charset="0"/>
              </a:defRPr>
            </a:lvl1pPr>
          </a:lstStyle>
          <a:p>
            <a:fld id="{101A7BD0-1EA0-4D64-97B9-1F1C495FB3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charset="0"/>
                <a:cs typeface="Calibri" panose="020F050202020403020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charset="0"/>
                <a:cs typeface="Calibri" panose="020F0502020204030204" charset="0"/>
              </a:defRPr>
            </a:lvl1pPr>
          </a:lstStyle>
          <a:p>
            <a:fld id="{D18B9FE6-F41A-4625-92DE-9DBFCF9543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charset="0"/>
          <a:ea typeface="Calibri" panose="020F0502020204030204" charset="0"/>
          <a:cs typeface="Calibri" panose="020F05020202040302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charset="0"/>
          <a:cs typeface="Calibri" panose="020F050202020403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charset="0"/>
          <a:cs typeface="Calibri" panose="020F050202020403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charset="0"/>
          <a:cs typeface="Calibri" panose="020F050202020403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Calibri" panose="020F050202020403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Calibri" panose="020F050202020403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comments" Target="../comments/comment1.xml"/><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hemeOverride" Target="../theme/themeOverride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0795"/>
            <a:ext cx="12192000" cy="6858000"/>
          </a:xfrm>
          <a:prstGeom prst="rect">
            <a:avLst/>
          </a:prstGeom>
        </p:spPr>
      </p:pic>
      <p:sp>
        <p:nvSpPr>
          <p:cNvPr id="2" name="文本框 1"/>
          <p:cNvSpPr txBox="1"/>
          <p:nvPr/>
        </p:nvSpPr>
        <p:spPr>
          <a:xfrm>
            <a:off x="1946275" y="3087370"/>
            <a:ext cx="8696960" cy="2072640"/>
          </a:xfrm>
          <a:prstGeom prst="rect">
            <a:avLst/>
          </a:prstGeom>
          <a:noFill/>
        </p:spPr>
        <p:txBody>
          <a:bodyPr wrap="square" rtlCol="0">
            <a:noAutofit/>
          </a:bodyPr>
          <a:p>
            <a:r>
              <a:rPr lang="en-US" altLang="zh-CN" sz="5400" b="1">
                <a:ea typeface="Calibri" panose="020F0502020204030204" charset="0"/>
                <a:cs typeface="Calibri" panose="020F0502020204030204" charset="0"/>
              </a:rPr>
              <a:t>Rabia Noreen</a:t>
            </a:r>
            <a:endParaRPr lang="en-US" altLang="zh-CN" sz="5400" b="1">
              <a:ea typeface="Calibri" panose="020F0502020204030204" charset="0"/>
              <a:cs typeface="Calibri" panose="020F0502020204030204" charset="0"/>
            </a:endParaRPr>
          </a:p>
        </p:txBody>
      </p:sp>
      <p:pic>
        <p:nvPicPr>
          <p:cNvPr id="3" name="Picture 2" descr="WhatsApp Image 2024-09-09 at 19.48.47_b360886a"/>
          <p:cNvPicPr>
            <a:picLocks noChangeAspect="1"/>
          </p:cNvPicPr>
          <p:nvPr/>
        </p:nvPicPr>
        <p:blipFill>
          <a:blip r:embed="rId2"/>
          <a:stretch>
            <a:fillRect/>
          </a:stretch>
        </p:blipFill>
        <p:spPr>
          <a:xfrm>
            <a:off x="7264400" y="-591820"/>
            <a:ext cx="4770120" cy="7449820"/>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椭圆 2"/>
          <p:cNvSpPr/>
          <p:nvPr/>
        </p:nvSpPr>
        <p:spPr>
          <a:xfrm>
            <a:off x="6303766" y="1342398"/>
            <a:ext cx="4932663" cy="4932663"/>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sp>
        <p:nvSpPr>
          <p:cNvPr id="4" name="TextBox 1"/>
          <p:cNvSpPr txBox="1"/>
          <p:nvPr/>
        </p:nvSpPr>
        <p:spPr>
          <a:xfrm>
            <a:off x="6678930" y="2618740"/>
            <a:ext cx="4642485" cy="1620520"/>
          </a:xfrm>
          <a:prstGeom prst="rect">
            <a:avLst/>
          </a:prstGeom>
          <a:noFill/>
        </p:spPr>
        <p:txBody>
          <a:bodyPr wrap="square" rtlCol="0">
            <a:noAutofit/>
          </a:bodyPr>
          <a:lstStyle/>
          <a:p>
            <a:pPr algn="ctr"/>
            <a:r>
              <a:rPr lang="en-US" altLang="zh-CN" sz="2800" b="1" dirty="0">
                <a:solidFill>
                  <a:srgbClr val="7044BE"/>
                </a:solidFill>
                <a:latin typeface="Calibri" panose="020F0502020204030204" charset="0"/>
                <a:ea typeface="Calibri" panose="020F0502020204030204" charset="0"/>
                <a:cs typeface="Calibri" panose="020F0502020204030204" charset="0"/>
              </a:rPr>
              <a:t>Learn Phrases not words</a:t>
            </a:r>
            <a:endParaRPr lang="en-US" altLang="zh-CN" sz="2000" b="1" dirty="0">
              <a:solidFill>
                <a:srgbClr val="7044BE"/>
              </a:solidFill>
              <a:latin typeface="Calibri" panose="020F0502020204030204" charset="0"/>
              <a:ea typeface="Calibri" panose="020F0502020204030204" charset="0"/>
              <a:cs typeface="Calibri" panose="020F0502020204030204" charset="0"/>
            </a:endParaRPr>
          </a:p>
        </p:txBody>
      </p:sp>
      <p:cxnSp>
        <p:nvCxnSpPr>
          <p:cNvPr id="7" name="直接连接符 6"/>
          <p:cNvCxnSpPr/>
          <p:nvPr/>
        </p:nvCxnSpPr>
        <p:spPr>
          <a:xfrm>
            <a:off x="6678996" y="3428972"/>
            <a:ext cx="3971499" cy="0"/>
          </a:xfrm>
          <a:prstGeom prst="line">
            <a:avLst/>
          </a:prstGeom>
          <a:ln>
            <a:solidFill>
              <a:srgbClr val="7044BE"/>
            </a:solidFill>
          </a:ln>
        </p:spPr>
        <p:style>
          <a:lnRef idx="1">
            <a:schemeClr val="accent1"/>
          </a:lnRef>
          <a:fillRef idx="0">
            <a:schemeClr val="accent1"/>
          </a:fillRef>
          <a:effectRef idx="0">
            <a:schemeClr val="accent1"/>
          </a:effectRef>
          <a:fontRef idx="minor">
            <a:schemeClr val="tx1"/>
          </a:fontRef>
        </p:style>
      </p:cxnSp>
      <p:sp>
        <p:nvSpPr>
          <p:cNvPr id="6" name="Text Box 5"/>
          <p:cNvSpPr txBox="1"/>
          <p:nvPr/>
        </p:nvSpPr>
        <p:spPr>
          <a:xfrm>
            <a:off x="6678930" y="1524635"/>
            <a:ext cx="4352925" cy="4382135"/>
          </a:xfrm>
          <a:prstGeom prst="rect">
            <a:avLst/>
          </a:prstGeom>
          <a:noFill/>
        </p:spPr>
        <p:txBody>
          <a:bodyPr wrap="square" rtlCol="0">
            <a:noAutofit/>
          </a:bodyPr>
          <a:p>
            <a:endParaRPr lang="en-US"/>
          </a:p>
        </p:txBody>
      </p:sp>
      <p:pic>
        <p:nvPicPr>
          <p:cNvPr id="8" name="Picture 7" descr="WhatsApp Image 2024-09-10 at 18.51.13_f83c0242"/>
          <p:cNvPicPr>
            <a:picLocks noChangeAspect="1"/>
          </p:cNvPicPr>
          <p:nvPr/>
        </p:nvPicPr>
        <p:blipFill>
          <a:blip r:embed="rId2"/>
          <a:stretch>
            <a:fillRect/>
          </a:stretch>
        </p:blipFill>
        <p:spPr>
          <a:xfrm>
            <a:off x="5911215" y="582930"/>
            <a:ext cx="5410200" cy="5996940"/>
          </a:xfrm>
          <a:prstGeom prst="rect">
            <a:avLst/>
          </a:prstGeom>
        </p:spPr>
      </p:pic>
      <p:sp>
        <p:nvSpPr>
          <p:cNvPr id="9" name="Text Box 8"/>
          <p:cNvSpPr txBox="1"/>
          <p:nvPr/>
        </p:nvSpPr>
        <p:spPr>
          <a:xfrm>
            <a:off x="1046480" y="1260475"/>
            <a:ext cx="3680460" cy="4013835"/>
          </a:xfrm>
          <a:prstGeom prst="rect">
            <a:avLst/>
          </a:prstGeom>
          <a:noFill/>
        </p:spPr>
        <p:txBody>
          <a:bodyPr wrap="square" rtlCol="0">
            <a:noAutofit/>
          </a:bodyPr>
          <a:p>
            <a:r>
              <a:rPr lang="en-US" sz="2000"/>
              <a:t>Learn phrases not words </a:t>
            </a:r>
            <a:endParaRPr lang="en-US" sz="2000"/>
          </a:p>
          <a:p>
            <a:r>
              <a:rPr lang="en-US" sz="2000"/>
              <a:t>Even better idea to improve English is to learn word phrases not just a single word.</a:t>
            </a:r>
            <a:endParaRPr lang="en-US" sz="2000"/>
          </a:p>
          <a:p>
            <a:r>
              <a:rPr lang="en-US" sz="2000"/>
              <a:t>You might be using correct grammar and vocabulary but it's still not how I need to speak or what say it for example you can say how do you feel today but a native speaker might say how are you doing or WhatsApp instead phrases and expressions can be helpful for sounding more natural when you speak.</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p:cNvSpPr txBox="1"/>
          <p:nvPr/>
        </p:nvSpPr>
        <p:spPr>
          <a:xfrm>
            <a:off x="2587625" y="2880995"/>
            <a:ext cx="3431540" cy="1938020"/>
          </a:xfrm>
          <a:prstGeom prst="rect">
            <a:avLst/>
          </a:prstGeom>
          <a:noFill/>
        </p:spPr>
        <p:txBody>
          <a:bodyPr wrap="square" rtlCol="0">
            <a:spAutoFit/>
          </a:bodyPr>
          <a:lstStyle/>
          <a:p>
            <a:pPr algn="l"/>
            <a:r>
              <a:rPr lang="zh-CN" altLang="en-US" sz="6000" b="1" dirty="0" smtClean="0">
                <a:solidFill>
                  <a:schemeClr val="bg1"/>
                </a:solidFill>
                <a:latin typeface="Calibri" panose="020F0502020204030204" charset="0"/>
                <a:ea typeface="Calibri" panose="020F0502020204030204" charset="0"/>
                <a:cs typeface="Calibri" panose="020F0502020204030204" charset="0"/>
              </a:rPr>
              <a:t>THANK YOU</a:t>
            </a:r>
            <a:endParaRPr lang="zh-CN" altLang="en-US" sz="6000" b="1" dirty="0" smtClean="0">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椭圆 5"/>
          <p:cNvSpPr/>
          <p:nvPr/>
        </p:nvSpPr>
        <p:spPr>
          <a:xfrm>
            <a:off x="131445" y="618490"/>
            <a:ext cx="4445635" cy="462851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sp>
        <p:nvSpPr>
          <p:cNvPr id="4" name="矩形 3"/>
          <p:cNvSpPr/>
          <p:nvPr/>
        </p:nvSpPr>
        <p:spPr>
          <a:xfrm>
            <a:off x="-40005" y="2285365"/>
            <a:ext cx="4982210" cy="1305560"/>
          </a:xfrm>
          <a:prstGeom prst="rect">
            <a:avLst/>
          </a:prstGeom>
        </p:spPr>
        <p:txBody>
          <a:bodyPr wrap="none">
            <a:noAutofit/>
          </a:bodyPr>
          <a:lstStyle/>
          <a:p>
            <a:pPr algn="ctr"/>
            <a:r>
              <a:rPr lang="en-US" altLang="zh-CN" sz="4400" b="1" dirty="0">
                <a:solidFill>
                  <a:srgbClr val="7044BE"/>
                </a:solidFill>
                <a:latin typeface="Calibri" panose="020F0502020204030204" charset="0"/>
                <a:ea typeface="Calibri" panose="020F0502020204030204" charset="0"/>
                <a:cs typeface="Calibri" panose="020F0502020204030204" charset="0"/>
              </a:rPr>
              <a:t>Spoken English &amp;</a:t>
            </a:r>
            <a:endParaRPr lang="en-US" altLang="zh-CN" sz="4400" b="1" dirty="0">
              <a:solidFill>
                <a:srgbClr val="7044BE"/>
              </a:solidFill>
              <a:latin typeface="Calibri" panose="020F0502020204030204" charset="0"/>
              <a:ea typeface="Calibri" panose="020F0502020204030204" charset="0"/>
              <a:cs typeface="Calibri" panose="020F0502020204030204" charset="0"/>
            </a:endParaRPr>
          </a:p>
          <a:p>
            <a:pPr algn="ctr"/>
            <a:r>
              <a:rPr lang="en-US" altLang="zh-CN" sz="4400" b="1" dirty="0">
                <a:solidFill>
                  <a:srgbClr val="7044BE"/>
                </a:solidFill>
                <a:latin typeface="Calibri" panose="020F0502020204030204" charset="0"/>
                <a:ea typeface="Calibri" panose="020F0502020204030204" charset="0"/>
                <a:cs typeface="Calibri" panose="020F0502020204030204" charset="0"/>
              </a:rPr>
              <a:t> speaking skills </a:t>
            </a:r>
            <a:endParaRPr lang="en-US" altLang="zh-CN" sz="4400" b="1" dirty="0">
              <a:solidFill>
                <a:srgbClr val="7044BE"/>
              </a:solidFill>
              <a:latin typeface="Calibri" panose="020F0502020204030204" charset="0"/>
              <a:ea typeface="Calibri" panose="020F0502020204030204" charset="0"/>
              <a:cs typeface="Calibri" panose="020F0502020204030204" charset="0"/>
            </a:endParaRPr>
          </a:p>
        </p:txBody>
      </p:sp>
      <p:sp>
        <p:nvSpPr>
          <p:cNvPr id="10" name="文本框 9"/>
          <p:cNvSpPr txBox="1"/>
          <p:nvPr/>
        </p:nvSpPr>
        <p:spPr>
          <a:xfrm>
            <a:off x="6257925" y="706120"/>
            <a:ext cx="4504690" cy="768350"/>
          </a:xfrm>
          <a:prstGeom prst="rect">
            <a:avLst/>
          </a:prstGeom>
          <a:noFill/>
          <a:ln w="9525">
            <a:noFill/>
          </a:ln>
        </p:spPr>
        <p:txBody>
          <a:bodyPr wrap="square">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eaLnBrk="1" hangingPunct="1"/>
            <a:r>
              <a:rPr lang="en-US" altLang="zh-CN" sz="3200" b="1" dirty="0">
                <a:latin typeface="Calibri" panose="020F0502020204030204" charset="0"/>
                <a:ea typeface="Calibri" panose="020F0502020204030204" charset="0"/>
                <a:cs typeface="Calibri" panose="020F0502020204030204" charset="0"/>
              </a:rPr>
              <a:t>what are speaking skills</a:t>
            </a:r>
            <a:endParaRPr lang="en-US" altLang="zh-CN" sz="3200" b="1" dirty="0">
              <a:latin typeface="Calibri" panose="020F0502020204030204" charset="0"/>
              <a:ea typeface="Calibri" panose="020F0502020204030204" charset="0"/>
              <a:cs typeface="Calibri" panose="020F0502020204030204" charset="0"/>
            </a:endParaRPr>
          </a:p>
          <a:p>
            <a:pPr lvl="0" eaLnBrk="1" hangingPunct="1"/>
            <a:endParaRPr lang="en-US" altLang="zh-CN" sz="3200" b="1" dirty="0">
              <a:latin typeface="Calibri" panose="020F0502020204030204" charset="0"/>
              <a:ea typeface="Calibri" panose="020F0502020204030204" charset="0"/>
              <a:cs typeface="Calibri" panose="020F0502020204030204" charset="0"/>
            </a:endParaRPr>
          </a:p>
        </p:txBody>
      </p:sp>
      <p:sp>
        <p:nvSpPr>
          <p:cNvPr id="15" name="文本框 14"/>
          <p:cNvSpPr txBox="1"/>
          <p:nvPr/>
        </p:nvSpPr>
        <p:spPr>
          <a:xfrm>
            <a:off x="6258560" y="1263650"/>
            <a:ext cx="5356225" cy="584200"/>
          </a:xfrm>
          <a:prstGeom prst="rect">
            <a:avLst/>
          </a:prstGeom>
          <a:noFill/>
          <a:ln w="9525">
            <a:noFill/>
          </a:ln>
        </p:spPr>
        <p:txBody>
          <a:bodyPr wrap="square">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eaLnBrk="1" hangingPunct="1"/>
            <a:r>
              <a:rPr lang="en-US" altLang="zh-CN" sz="2800" b="1" dirty="0">
                <a:latin typeface="Calibri" panose="020F0502020204030204" charset="0"/>
                <a:ea typeface="Calibri" panose="020F0502020204030204" charset="0"/>
                <a:cs typeface="Calibri" panose="020F0502020204030204" charset="0"/>
              </a:rPr>
              <a:t>Improvre </a:t>
            </a:r>
            <a:r>
              <a:rPr lang="en-US" altLang="zh-CN" sz="3200" b="1" dirty="0">
                <a:latin typeface="Calibri" panose="020F0502020204030204" charset="0"/>
                <a:ea typeface="Calibri" panose="020F0502020204030204" charset="0"/>
                <a:cs typeface="Calibri" panose="020F0502020204030204" charset="0"/>
              </a:rPr>
              <a:t>English speaking skills</a:t>
            </a:r>
            <a:endParaRPr lang="en-US" altLang="zh-CN" sz="3200" b="1" dirty="0">
              <a:latin typeface="Calibri" panose="020F0502020204030204" charset="0"/>
              <a:ea typeface="Calibri" panose="020F0502020204030204" charset="0"/>
              <a:cs typeface="Calibri" panose="020F0502020204030204" charset="0"/>
            </a:endParaRPr>
          </a:p>
        </p:txBody>
      </p:sp>
      <p:sp>
        <p:nvSpPr>
          <p:cNvPr id="20" name="文本框 19"/>
          <p:cNvSpPr txBox="1"/>
          <p:nvPr/>
        </p:nvSpPr>
        <p:spPr>
          <a:xfrm>
            <a:off x="6258560" y="1779270"/>
            <a:ext cx="5748655" cy="5349875"/>
          </a:xfrm>
          <a:prstGeom prst="rect">
            <a:avLst/>
          </a:prstGeom>
          <a:noFill/>
          <a:ln w="9525">
            <a:noFill/>
          </a:ln>
        </p:spPr>
        <p:txBody>
          <a:bodyPr wrap="square">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eaLnBrk="1" hangingPunct="1"/>
            <a:r>
              <a:rPr lang="en-US" altLang="zh-CN" sz="2800" b="1" dirty="0">
                <a:latin typeface="Calibri" panose="020F0502020204030204" charset="0"/>
                <a:ea typeface="Calibri" panose="020F0502020204030204" charset="0"/>
                <a:cs typeface="Calibri" panose="020F0502020204030204" charset="0"/>
              </a:rPr>
              <a:t>Incredible techniques of speaking</a:t>
            </a:r>
            <a:endParaRPr lang="en-US" altLang="zh-CN" sz="2800" b="1" dirty="0">
              <a:latin typeface="Calibri" panose="020F0502020204030204" charset="0"/>
              <a:ea typeface="Calibri" panose="020F0502020204030204" charset="0"/>
              <a:cs typeface="Calibri" panose="020F0502020204030204" charset="0"/>
            </a:endParaRPr>
          </a:p>
          <a:p>
            <a:pPr marL="342900" lvl="0" indent="-342900" eaLnBrk="1" hangingPunct="1">
              <a:buFont typeface="Wingdings" panose="05000000000000000000" charset="0"/>
              <a:buChar char="v"/>
            </a:pPr>
            <a:r>
              <a:rPr lang="en-US" altLang="zh-CN" sz="2800" b="1" dirty="0">
                <a:latin typeface="Calibri" panose="020F0502020204030204" charset="0"/>
                <a:ea typeface="Calibri" panose="020F0502020204030204" charset="0"/>
                <a:cs typeface="Calibri" panose="020F0502020204030204" charset="0"/>
              </a:rPr>
              <a:t>Think in English</a:t>
            </a:r>
            <a:endParaRPr lang="en-US" altLang="zh-CN" sz="2800" b="1" dirty="0">
              <a:latin typeface="Calibri" panose="020F0502020204030204" charset="0"/>
              <a:ea typeface="Calibri" panose="020F0502020204030204" charset="0"/>
              <a:cs typeface="Calibri" panose="020F0502020204030204" charset="0"/>
            </a:endParaRPr>
          </a:p>
          <a:p>
            <a:pPr marL="342900" lvl="0" indent="-342900" eaLnBrk="1" hangingPunct="1">
              <a:buFont typeface="Wingdings" panose="05000000000000000000" charset="0"/>
              <a:buChar char="v"/>
            </a:pPr>
            <a:r>
              <a:rPr lang="en-US" altLang="zh-CN" sz="2800" b="1" dirty="0">
                <a:latin typeface="Calibri" panose="020F0502020204030204" charset="0"/>
                <a:ea typeface="Calibri" panose="020F0502020204030204" charset="0"/>
                <a:cs typeface="Calibri" panose="020F0502020204030204" charset="0"/>
              </a:rPr>
              <a:t>Use a mirror for practice</a:t>
            </a:r>
            <a:endParaRPr lang="en-US" altLang="zh-CN" sz="2800" b="1" dirty="0">
              <a:latin typeface="Calibri" panose="020F0502020204030204" charset="0"/>
              <a:ea typeface="Calibri" panose="020F0502020204030204" charset="0"/>
              <a:cs typeface="Calibri" panose="020F0502020204030204" charset="0"/>
            </a:endParaRPr>
          </a:p>
          <a:p>
            <a:pPr marL="342900" lvl="0" indent="-342900" eaLnBrk="1" hangingPunct="1">
              <a:buFont typeface="Wingdings" panose="05000000000000000000" charset="0"/>
              <a:buChar char="v"/>
            </a:pPr>
            <a:r>
              <a:rPr lang="en-US" altLang="zh-CN" sz="2800" b="1" dirty="0">
                <a:latin typeface="Calibri" panose="020F0502020204030204" charset="0"/>
                <a:ea typeface="Calibri" panose="020F0502020204030204" charset="0"/>
                <a:cs typeface="Calibri" panose="020F0502020204030204" charset="0"/>
              </a:rPr>
              <a:t>Focus on English Fluency</a:t>
            </a:r>
            <a:endParaRPr lang="en-US" altLang="zh-CN" sz="2800" b="1" dirty="0">
              <a:latin typeface="Calibri" panose="020F0502020204030204" charset="0"/>
              <a:ea typeface="Calibri" panose="020F0502020204030204" charset="0"/>
              <a:cs typeface="Calibri" panose="020F0502020204030204" charset="0"/>
            </a:endParaRPr>
          </a:p>
          <a:p>
            <a:pPr marL="342900" lvl="0" indent="-342900" eaLnBrk="1" hangingPunct="1">
              <a:buFont typeface="Wingdings" panose="05000000000000000000" charset="0"/>
              <a:buChar char="v"/>
            </a:pPr>
            <a:r>
              <a:rPr lang="en-US" altLang="zh-CN" sz="2800" b="1" dirty="0">
                <a:latin typeface="Calibri" panose="020F0502020204030204" charset="0"/>
                <a:ea typeface="Calibri" panose="020F0502020204030204" charset="0"/>
                <a:cs typeface="Calibri" panose="020F0502020204030204" charset="0"/>
              </a:rPr>
              <a:t>Use English Tongue Twister</a:t>
            </a:r>
            <a:endParaRPr lang="en-US" altLang="zh-CN" sz="2800" b="1" dirty="0">
              <a:latin typeface="Calibri" panose="020F0502020204030204" charset="0"/>
              <a:ea typeface="Calibri" panose="020F0502020204030204" charset="0"/>
              <a:cs typeface="Calibri" panose="020F0502020204030204" charset="0"/>
            </a:endParaRPr>
          </a:p>
          <a:p>
            <a:pPr marL="342900" lvl="0" indent="-342900" eaLnBrk="1" hangingPunct="1">
              <a:buFont typeface="Wingdings" panose="05000000000000000000" charset="0"/>
              <a:buChar char="v"/>
            </a:pPr>
            <a:r>
              <a:rPr lang="en-US" altLang="zh-CN" sz="2800" b="1" dirty="0">
                <a:latin typeface="Calibri" panose="020F0502020204030204" charset="0"/>
                <a:ea typeface="Calibri" panose="020F0502020204030204" charset="0"/>
                <a:cs typeface="Calibri" panose="020F0502020204030204" charset="0"/>
              </a:rPr>
              <a:t>Listen and repeat</a:t>
            </a:r>
            <a:endParaRPr lang="en-US" altLang="zh-CN" sz="2800" b="1" dirty="0">
              <a:latin typeface="Calibri" panose="020F0502020204030204" charset="0"/>
              <a:ea typeface="Calibri" panose="020F0502020204030204" charset="0"/>
              <a:cs typeface="Calibri" panose="020F0502020204030204" charset="0"/>
            </a:endParaRPr>
          </a:p>
          <a:p>
            <a:pPr marL="342900" lvl="0" indent="-342900" eaLnBrk="1" hangingPunct="1">
              <a:buFont typeface="Wingdings" panose="05000000000000000000" charset="0"/>
              <a:buChar char="v"/>
            </a:pPr>
            <a:r>
              <a:rPr lang="en-US" altLang="zh-CN" sz="2800" b="1" dirty="0">
                <a:latin typeface="Calibri" panose="020F0502020204030204" charset="0"/>
                <a:ea typeface="Calibri" panose="020F0502020204030204" charset="0"/>
                <a:cs typeface="Calibri" panose="020F0502020204030204" charset="0"/>
              </a:rPr>
              <a:t>Learn phrases not words</a:t>
            </a:r>
            <a:endParaRPr lang="en-US" altLang="zh-CN" sz="2800" b="1" dirty="0">
              <a:latin typeface="Calibri" panose="020F0502020204030204" charset="0"/>
              <a:ea typeface="Calibri" panose="020F0502020204030204" charset="0"/>
              <a:cs typeface="Calibri" panose="020F0502020204030204" charset="0"/>
            </a:endParaRPr>
          </a:p>
          <a:p>
            <a:pPr lvl="0" eaLnBrk="1" hangingPunct="1"/>
            <a:endParaRPr lang="en-US" altLang="zh-CN" sz="2800" b="1" dirty="0">
              <a:latin typeface="Calibri" panose="020F0502020204030204" charset="0"/>
              <a:ea typeface="Calibri" panose="020F0502020204030204"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3255" y="-1059815"/>
            <a:ext cx="12192000" cy="6858000"/>
          </a:xfrm>
          <a:prstGeom prst="rect">
            <a:avLst/>
          </a:prstGeom>
        </p:spPr>
      </p:pic>
      <p:sp>
        <p:nvSpPr>
          <p:cNvPr id="3" name="椭圆 2"/>
          <p:cNvSpPr/>
          <p:nvPr/>
        </p:nvSpPr>
        <p:spPr>
          <a:xfrm>
            <a:off x="805815" y="445135"/>
            <a:ext cx="10130155" cy="608203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sp>
        <p:nvSpPr>
          <p:cNvPr id="4" name="TextBox 1"/>
          <p:cNvSpPr txBox="1"/>
          <p:nvPr/>
        </p:nvSpPr>
        <p:spPr>
          <a:xfrm>
            <a:off x="2962910" y="2282190"/>
            <a:ext cx="4452620" cy="706755"/>
          </a:xfrm>
          <a:prstGeom prst="rect">
            <a:avLst/>
          </a:prstGeom>
          <a:noFill/>
        </p:spPr>
        <p:txBody>
          <a:bodyPr wrap="square" rtlCol="0">
            <a:spAutoFit/>
          </a:bodyPr>
          <a:lstStyle/>
          <a:p>
            <a:pPr algn="ctr"/>
            <a:r>
              <a:rPr lang="en-US" altLang="zh-CN" sz="4000" b="1" dirty="0">
                <a:solidFill>
                  <a:srgbClr val="7044BE"/>
                </a:solidFill>
                <a:latin typeface="Calibri" panose="020F0502020204030204" charset="0"/>
                <a:ea typeface="Calibri" panose="020F0502020204030204" charset="0"/>
                <a:cs typeface="Calibri" panose="020F0502020204030204" charset="0"/>
              </a:rPr>
              <a:t>Speaking skills</a:t>
            </a:r>
            <a:endParaRPr lang="en-US" altLang="zh-CN" sz="4000" b="1" dirty="0">
              <a:solidFill>
                <a:srgbClr val="7044BE"/>
              </a:solidFill>
              <a:latin typeface="Calibri" panose="020F0502020204030204" charset="0"/>
              <a:ea typeface="Calibri" panose="020F0502020204030204" charset="0"/>
              <a:cs typeface="Calibri" panose="020F0502020204030204" charset="0"/>
            </a:endParaRPr>
          </a:p>
        </p:txBody>
      </p:sp>
      <p:sp>
        <p:nvSpPr>
          <p:cNvPr id="5" name="Text Box 7"/>
          <p:cNvSpPr txBox="1">
            <a:spLocks noChangeArrowheads="1"/>
          </p:cNvSpPr>
          <p:nvPr/>
        </p:nvSpPr>
        <p:spPr bwMode="auto">
          <a:xfrm>
            <a:off x="2583815" y="3342005"/>
            <a:ext cx="6506210" cy="1629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Autofit/>
          </a:bodyPr>
          <a:lstStyle/>
          <a:p>
            <a:pPr algn="dist"/>
            <a:r>
              <a:rPr lang="zh-CN" altLang="en-US" sz="3200" b="1" dirty="0">
                <a:solidFill>
                  <a:srgbClr val="091E3E"/>
                </a:solidFill>
                <a:ea typeface="Calibri" panose="020F0502020204030204" charset="0"/>
                <a:cs typeface="Calibri" panose="020F0502020204030204" charset="0"/>
                <a:sym typeface="Arial" panose="020B0604020202020204" pitchFamily="34" charset="0"/>
              </a:rPr>
              <a:t>Speaking skills are defined as the skills which allow us to communicate effectivel</a:t>
            </a:r>
            <a:r>
              <a:rPr lang="en-US" altLang="zh-CN" sz="3200" b="1" dirty="0">
                <a:solidFill>
                  <a:srgbClr val="091E3E"/>
                </a:solidFill>
                <a:ea typeface="Calibri" panose="020F0502020204030204" charset="0"/>
                <a:cs typeface="Calibri" panose="020F0502020204030204" charset="0"/>
                <a:sym typeface="Arial" panose="020B0604020202020204" pitchFamily="34" charset="0"/>
              </a:rPr>
              <a:t>y</a:t>
            </a:r>
            <a:r>
              <a:rPr lang="zh-CN" altLang="en-US" sz="3200" b="1" dirty="0">
                <a:solidFill>
                  <a:srgbClr val="091E3E"/>
                </a:solidFill>
                <a:ea typeface="Calibri" panose="020F0502020204030204" charset="0"/>
                <a:cs typeface="Calibri" panose="020F0502020204030204" charset="0"/>
                <a:sym typeface="Arial" panose="020B0604020202020204" pitchFamily="34" charset="0"/>
              </a:rPr>
              <a:t>. </a:t>
            </a:r>
            <a:endParaRPr lang="zh-CN" altLang="en-US" sz="3200" b="1" dirty="0">
              <a:solidFill>
                <a:srgbClr val="091E3E"/>
              </a:solidFill>
              <a:ea typeface="Calibri" panose="020F0502020204030204" charset="0"/>
              <a:cs typeface="Calibri" panose="020F0502020204030204" charset="0"/>
              <a:sym typeface="Arial" panose="020B0604020202020204" pitchFamily="34" charset="0"/>
            </a:endParaRPr>
          </a:p>
        </p:txBody>
      </p:sp>
      <p:cxnSp>
        <p:nvCxnSpPr>
          <p:cNvPr id="7" name="直接连接符 6"/>
          <p:cNvCxnSpPr/>
          <p:nvPr/>
        </p:nvCxnSpPr>
        <p:spPr>
          <a:xfrm>
            <a:off x="3621471" y="2927322"/>
            <a:ext cx="3971499" cy="0"/>
          </a:xfrm>
          <a:prstGeom prst="line">
            <a:avLst/>
          </a:prstGeom>
          <a:ln>
            <a:solidFill>
              <a:srgbClr val="7044BE"/>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p:nvSpPr>
        <p:spPr>
          <a:xfrm>
            <a:off x="348587" y="289587"/>
            <a:ext cx="11494827" cy="6278827"/>
          </a:xfrm>
          <a:prstGeom prst="rect">
            <a:avLst/>
          </a:prstGeom>
          <a:solidFill>
            <a:schemeClr val="bg1"/>
          </a:solidFill>
          <a:ln w="25400">
            <a:solidFill>
              <a:srgbClr val="7044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sp>
        <p:nvSpPr>
          <p:cNvPr id="4" name="文本框 8"/>
          <p:cNvSpPr txBox="1">
            <a:spLocks noChangeArrowheads="1"/>
          </p:cNvSpPr>
          <p:nvPr/>
        </p:nvSpPr>
        <p:spPr bwMode="auto">
          <a:xfrm>
            <a:off x="4236720" y="812800"/>
            <a:ext cx="3972560"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dist" eaLnBrk="1" hangingPunct="1">
              <a:lnSpc>
                <a:spcPct val="130000"/>
              </a:lnSpc>
            </a:pPr>
            <a:r>
              <a:rPr lang="en-US" altLang="zh-CN" sz="2400" b="1" dirty="0">
                <a:latin typeface="Calibri" panose="020F0502020204030204" charset="0"/>
                <a:ea typeface="Calibri" panose="020F0502020204030204" charset="0"/>
                <a:cs typeface="Calibri" panose="020F0502020204030204" charset="0"/>
              </a:rPr>
              <a:t>Spoken English</a:t>
            </a:r>
            <a:endParaRPr lang="en-US" altLang="zh-CN" sz="2400" b="1" dirty="0">
              <a:latin typeface="Calibri" panose="020F0502020204030204" charset="0"/>
              <a:ea typeface="Calibri" panose="020F0502020204030204" charset="0"/>
              <a:cs typeface="Calibri" panose="020F0502020204030204" charset="0"/>
            </a:endParaRPr>
          </a:p>
        </p:txBody>
      </p:sp>
      <p:pic>
        <p:nvPicPr>
          <p:cNvPr id="5" name="图片 4"/>
          <p:cNvPicPr>
            <a:picLocks noChangeAspect="1"/>
          </p:cNvPicPr>
          <p:nvPr/>
        </p:nvPicPr>
        <p:blipFill>
          <a:blip r:embed="rId2"/>
          <a:stretch>
            <a:fillRect/>
          </a:stretch>
        </p:blipFill>
        <p:spPr>
          <a:xfrm>
            <a:off x="931936" y="1767186"/>
            <a:ext cx="5835742" cy="3817911"/>
          </a:xfrm>
          <a:prstGeom prst="rect">
            <a:avLst/>
          </a:prstGeom>
        </p:spPr>
      </p:pic>
      <p:sp>
        <p:nvSpPr>
          <p:cNvPr id="8" name="矩形 7"/>
          <p:cNvSpPr/>
          <p:nvPr/>
        </p:nvSpPr>
        <p:spPr>
          <a:xfrm>
            <a:off x="7166610" y="1836420"/>
            <a:ext cx="4394200" cy="38176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sp>
        <p:nvSpPr>
          <p:cNvPr id="13" name="Freeform 107"/>
          <p:cNvSpPr>
            <a:spLocks noEditPoints="1"/>
          </p:cNvSpPr>
          <p:nvPr/>
        </p:nvSpPr>
        <p:spPr bwMode="auto">
          <a:xfrm>
            <a:off x="9926488" y="3980203"/>
            <a:ext cx="508900" cy="516118"/>
          </a:xfrm>
          <a:custGeom>
            <a:avLst/>
            <a:gdLst/>
            <a:ahLst/>
            <a:cxnLst>
              <a:cxn ang="0">
                <a:pos x="64" y="14"/>
              </a:cxn>
              <a:cxn ang="0">
                <a:pos x="12" y="65"/>
              </a:cxn>
              <a:cxn ang="0">
                <a:pos x="10" y="66"/>
              </a:cxn>
              <a:cxn ang="0">
                <a:pos x="8" y="65"/>
              </a:cxn>
              <a:cxn ang="0">
                <a:pos x="0" y="57"/>
              </a:cxn>
              <a:cxn ang="0">
                <a:pos x="0" y="56"/>
              </a:cxn>
              <a:cxn ang="0">
                <a:pos x="0" y="54"/>
              </a:cxn>
              <a:cxn ang="0">
                <a:pos x="52" y="2"/>
              </a:cxn>
              <a:cxn ang="0">
                <a:pos x="54" y="1"/>
              </a:cxn>
              <a:cxn ang="0">
                <a:pos x="56" y="2"/>
              </a:cxn>
              <a:cxn ang="0">
                <a:pos x="64" y="10"/>
              </a:cxn>
              <a:cxn ang="0">
                <a:pos x="64" y="12"/>
              </a:cxn>
              <a:cxn ang="0">
                <a:pos x="64" y="14"/>
              </a:cxn>
              <a:cxn ang="0">
                <a:pos x="14" y="5"/>
              </a:cxn>
              <a:cxn ang="0">
                <a:pos x="10" y="7"/>
              </a:cxn>
              <a:cxn ang="0">
                <a:pos x="9" y="11"/>
              </a:cxn>
              <a:cxn ang="0">
                <a:pos x="8" y="7"/>
              </a:cxn>
              <a:cxn ang="0">
                <a:pos x="4" y="5"/>
              </a:cxn>
              <a:cxn ang="0">
                <a:pos x="8" y="4"/>
              </a:cxn>
              <a:cxn ang="0">
                <a:pos x="9" y="0"/>
              </a:cxn>
              <a:cxn ang="0">
                <a:pos x="10" y="4"/>
              </a:cxn>
              <a:cxn ang="0">
                <a:pos x="14" y="5"/>
              </a:cxn>
              <a:cxn ang="0">
                <a:pos x="32" y="13"/>
              </a:cxn>
              <a:cxn ang="0">
                <a:pos x="24" y="16"/>
              </a:cxn>
              <a:cxn ang="0">
                <a:pos x="22" y="23"/>
              </a:cxn>
              <a:cxn ang="0">
                <a:pos x="19" y="16"/>
              </a:cxn>
              <a:cxn ang="0">
                <a:pos x="11" y="13"/>
              </a:cxn>
              <a:cxn ang="0">
                <a:pos x="19" y="11"/>
              </a:cxn>
              <a:cxn ang="0">
                <a:pos x="22" y="3"/>
              </a:cxn>
              <a:cxn ang="0">
                <a:pos x="24" y="11"/>
              </a:cxn>
              <a:cxn ang="0">
                <a:pos x="32" y="13"/>
              </a:cxn>
              <a:cxn ang="0">
                <a:pos x="40" y="5"/>
              </a:cxn>
              <a:cxn ang="0">
                <a:pos x="36" y="7"/>
              </a:cxn>
              <a:cxn ang="0">
                <a:pos x="34" y="11"/>
              </a:cxn>
              <a:cxn ang="0">
                <a:pos x="33" y="7"/>
              </a:cxn>
              <a:cxn ang="0">
                <a:pos x="29" y="5"/>
              </a:cxn>
              <a:cxn ang="0">
                <a:pos x="33" y="4"/>
              </a:cxn>
              <a:cxn ang="0">
                <a:pos x="34" y="0"/>
              </a:cxn>
              <a:cxn ang="0">
                <a:pos x="36" y="4"/>
              </a:cxn>
              <a:cxn ang="0">
                <a:pos x="40" y="5"/>
              </a:cxn>
              <a:cxn ang="0">
                <a:pos x="58" y="12"/>
              </a:cxn>
              <a:cxn ang="0">
                <a:pos x="54" y="8"/>
              </a:cxn>
              <a:cxn ang="0">
                <a:pos x="42" y="19"/>
              </a:cxn>
              <a:cxn ang="0">
                <a:pos x="46" y="24"/>
              </a:cxn>
              <a:cxn ang="0">
                <a:pos x="58" y="12"/>
              </a:cxn>
              <a:cxn ang="0">
                <a:pos x="65" y="31"/>
              </a:cxn>
              <a:cxn ang="0">
                <a:pos x="61" y="32"/>
              </a:cxn>
              <a:cxn ang="0">
                <a:pos x="60" y="36"/>
              </a:cxn>
              <a:cxn ang="0">
                <a:pos x="59" y="32"/>
              </a:cxn>
              <a:cxn ang="0">
                <a:pos x="55" y="31"/>
              </a:cxn>
              <a:cxn ang="0">
                <a:pos x="59" y="30"/>
              </a:cxn>
              <a:cxn ang="0">
                <a:pos x="60" y="26"/>
              </a:cxn>
              <a:cxn ang="0">
                <a:pos x="61" y="30"/>
              </a:cxn>
              <a:cxn ang="0">
                <a:pos x="65" y="31"/>
              </a:cxn>
            </a:cxnLst>
            <a:rect l="0" t="0" r="r" b="b"/>
            <a:pathLst>
              <a:path w="65" h="66">
                <a:moveTo>
                  <a:pt x="64" y="14"/>
                </a:moveTo>
                <a:cubicBezTo>
                  <a:pt x="12" y="65"/>
                  <a:pt x="12" y="65"/>
                  <a:pt x="12" y="65"/>
                </a:cubicBezTo>
                <a:cubicBezTo>
                  <a:pt x="11" y="66"/>
                  <a:pt x="11" y="66"/>
                  <a:pt x="10" y="66"/>
                </a:cubicBezTo>
                <a:cubicBezTo>
                  <a:pt x="9" y="66"/>
                  <a:pt x="9" y="66"/>
                  <a:pt x="8" y="65"/>
                </a:cubicBezTo>
                <a:cubicBezTo>
                  <a:pt x="0" y="57"/>
                  <a:pt x="0" y="57"/>
                  <a:pt x="0" y="57"/>
                </a:cubicBezTo>
                <a:cubicBezTo>
                  <a:pt x="0" y="57"/>
                  <a:pt x="0" y="56"/>
                  <a:pt x="0" y="56"/>
                </a:cubicBezTo>
                <a:cubicBezTo>
                  <a:pt x="0" y="55"/>
                  <a:pt x="0" y="54"/>
                  <a:pt x="0" y="54"/>
                </a:cubicBezTo>
                <a:cubicBezTo>
                  <a:pt x="52" y="2"/>
                  <a:pt x="52" y="2"/>
                  <a:pt x="52" y="2"/>
                </a:cubicBezTo>
                <a:cubicBezTo>
                  <a:pt x="52" y="2"/>
                  <a:pt x="53" y="1"/>
                  <a:pt x="54" y="1"/>
                </a:cubicBezTo>
                <a:cubicBezTo>
                  <a:pt x="54" y="1"/>
                  <a:pt x="55" y="2"/>
                  <a:pt x="56" y="2"/>
                </a:cubicBezTo>
                <a:cubicBezTo>
                  <a:pt x="64" y="10"/>
                  <a:pt x="64" y="10"/>
                  <a:pt x="64" y="10"/>
                </a:cubicBezTo>
                <a:cubicBezTo>
                  <a:pt x="64" y="11"/>
                  <a:pt x="64" y="11"/>
                  <a:pt x="64" y="12"/>
                </a:cubicBezTo>
                <a:cubicBezTo>
                  <a:pt x="64" y="13"/>
                  <a:pt x="64" y="13"/>
                  <a:pt x="64" y="14"/>
                </a:cubicBezTo>
                <a:close/>
                <a:moveTo>
                  <a:pt x="14" y="5"/>
                </a:moveTo>
                <a:cubicBezTo>
                  <a:pt x="10" y="7"/>
                  <a:pt x="10" y="7"/>
                  <a:pt x="10" y="7"/>
                </a:cubicBezTo>
                <a:cubicBezTo>
                  <a:pt x="9" y="11"/>
                  <a:pt x="9" y="11"/>
                  <a:pt x="9" y="11"/>
                </a:cubicBezTo>
                <a:cubicBezTo>
                  <a:pt x="8" y="7"/>
                  <a:pt x="8" y="7"/>
                  <a:pt x="8" y="7"/>
                </a:cubicBezTo>
                <a:cubicBezTo>
                  <a:pt x="4" y="5"/>
                  <a:pt x="4" y="5"/>
                  <a:pt x="4" y="5"/>
                </a:cubicBezTo>
                <a:cubicBezTo>
                  <a:pt x="8" y="4"/>
                  <a:pt x="8" y="4"/>
                  <a:pt x="8" y="4"/>
                </a:cubicBezTo>
                <a:cubicBezTo>
                  <a:pt x="9" y="0"/>
                  <a:pt x="9" y="0"/>
                  <a:pt x="9" y="0"/>
                </a:cubicBezTo>
                <a:cubicBezTo>
                  <a:pt x="10" y="4"/>
                  <a:pt x="10" y="4"/>
                  <a:pt x="10" y="4"/>
                </a:cubicBezTo>
                <a:lnTo>
                  <a:pt x="14" y="5"/>
                </a:lnTo>
                <a:close/>
                <a:moveTo>
                  <a:pt x="32" y="13"/>
                </a:moveTo>
                <a:cubicBezTo>
                  <a:pt x="24" y="16"/>
                  <a:pt x="24" y="16"/>
                  <a:pt x="24" y="16"/>
                </a:cubicBezTo>
                <a:cubicBezTo>
                  <a:pt x="22" y="23"/>
                  <a:pt x="22" y="23"/>
                  <a:pt x="22" y="23"/>
                </a:cubicBezTo>
                <a:cubicBezTo>
                  <a:pt x="19" y="16"/>
                  <a:pt x="19" y="16"/>
                  <a:pt x="19" y="16"/>
                </a:cubicBezTo>
                <a:cubicBezTo>
                  <a:pt x="11" y="13"/>
                  <a:pt x="11" y="13"/>
                  <a:pt x="11" y="13"/>
                </a:cubicBezTo>
                <a:cubicBezTo>
                  <a:pt x="19" y="11"/>
                  <a:pt x="19" y="11"/>
                  <a:pt x="19" y="11"/>
                </a:cubicBezTo>
                <a:cubicBezTo>
                  <a:pt x="22" y="3"/>
                  <a:pt x="22" y="3"/>
                  <a:pt x="22" y="3"/>
                </a:cubicBezTo>
                <a:cubicBezTo>
                  <a:pt x="24" y="11"/>
                  <a:pt x="24" y="11"/>
                  <a:pt x="24" y="11"/>
                </a:cubicBezTo>
                <a:lnTo>
                  <a:pt x="32" y="13"/>
                </a:lnTo>
                <a:close/>
                <a:moveTo>
                  <a:pt x="40" y="5"/>
                </a:moveTo>
                <a:cubicBezTo>
                  <a:pt x="36" y="7"/>
                  <a:pt x="36" y="7"/>
                  <a:pt x="36" y="7"/>
                </a:cubicBezTo>
                <a:cubicBezTo>
                  <a:pt x="34" y="11"/>
                  <a:pt x="34" y="11"/>
                  <a:pt x="34" y="11"/>
                </a:cubicBezTo>
                <a:cubicBezTo>
                  <a:pt x="33" y="7"/>
                  <a:pt x="33" y="7"/>
                  <a:pt x="33" y="7"/>
                </a:cubicBezTo>
                <a:cubicBezTo>
                  <a:pt x="29" y="5"/>
                  <a:pt x="29" y="5"/>
                  <a:pt x="29" y="5"/>
                </a:cubicBezTo>
                <a:cubicBezTo>
                  <a:pt x="33" y="4"/>
                  <a:pt x="33" y="4"/>
                  <a:pt x="33" y="4"/>
                </a:cubicBezTo>
                <a:cubicBezTo>
                  <a:pt x="34" y="0"/>
                  <a:pt x="34" y="0"/>
                  <a:pt x="34" y="0"/>
                </a:cubicBezTo>
                <a:cubicBezTo>
                  <a:pt x="36" y="4"/>
                  <a:pt x="36" y="4"/>
                  <a:pt x="36" y="4"/>
                </a:cubicBezTo>
                <a:lnTo>
                  <a:pt x="40" y="5"/>
                </a:lnTo>
                <a:close/>
                <a:moveTo>
                  <a:pt x="58" y="12"/>
                </a:moveTo>
                <a:cubicBezTo>
                  <a:pt x="54" y="8"/>
                  <a:pt x="54" y="8"/>
                  <a:pt x="54" y="8"/>
                </a:cubicBezTo>
                <a:cubicBezTo>
                  <a:pt x="42" y="19"/>
                  <a:pt x="42" y="19"/>
                  <a:pt x="42" y="19"/>
                </a:cubicBezTo>
                <a:cubicBezTo>
                  <a:pt x="46" y="24"/>
                  <a:pt x="46" y="24"/>
                  <a:pt x="46" y="24"/>
                </a:cubicBezTo>
                <a:lnTo>
                  <a:pt x="58" y="12"/>
                </a:lnTo>
                <a:close/>
                <a:moveTo>
                  <a:pt x="65" y="31"/>
                </a:moveTo>
                <a:cubicBezTo>
                  <a:pt x="61" y="32"/>
                  <a:pt x="61" y="32"/>
                  <a:pt x="61" y="32"/>
                </a:cubicBezTo>
                <a:cubicBezTo>
                  <a:pt x="60" y="36"/>
                  <a:pt x="60" y="36"/>
                  <a:pt x="60" y="36"/>
                </a:cubicBezTo>
                <a:cubicBezTo>
                  <a:pt x="59" y="32"/>
                  <a:pt x="59" y="32"/>
                  <a:pt x="59" y="32"/>
                </a:cubicBezTo>
                <a:cubicBezTo>
                  <a:pt x="55" y="31"/>
                  <a:pt x="55" y="31"/>
                  <a:pt x="55" y="31"/>
                </a:cubicBezTo>
                <a:cubicBezTo>
                  <a:pt x="59" y="30"/>
                  <a:pt x="59" y="30"/>
                  <a:pt x="59" y="30"/>
                </a:cubicBezTo>
                <a:cubicBezTo>
                  <a:pt x="60" y="26"/>
                  <a:pt x="60" y="26"/>
                  <a:pt x="60" y="26"/>
                </a:cubicBezTo>
                <a:cubicBezTo>
                  <a:pt x="61" y="30"/>
                  <a:pt x="61" y="30"/>
                  <a:pt x="61" y="30"/>
                </a:cubicBezTo>
                <a:lnTo>
                  <a:pt x="65" y="31"/>
                </a:lnTo>
                <a:close/>
              </a:path>
            </a:pathLst>
          </a:custGeom>
          <a:solidFill>
            <a:schemeClr val="bg1"/>
          </a:solidFill>
          <a:ln w="9525">
            <a:noFill/>
            <a:round/>
          </a:ln>
        </p:spPr>
        <p:txBody>
          <a:bodyPr vert="horz" wrap="square" lIns="128563" tIns="64282" rIns="128563" bIns="64282" numCol="1" anchor="t" anchorCtr="0" compatLnSpc="1"/>
          <a:lstStyle/>
          <a:p>
            <a:pPr>
              <a:lnSpc>
                <a:spcPct val="120000"/>
              </a:lnSpc>
            </a:pPr>
            <a:endParaRPr lang="en-US" sz="2810">
              <a:latin typeface="Calibri" panose="020F0502020204030204" charset="0"/>
              <a:ea typeface="Calibri" panose="020F0502020204030204" charset="0"/>
              <a:cs typeface="Calibri" panose="020F0502020204030204" charset="0"/>
              <a:sym typeface="Arial" panose="020B0604020202020204" pitchFamily="34" charset="0"/>
            </a:endParaRPr>
          </a:p>
        </p:txBody>
      </p:sp>
      <p:sp>
        <p:nvSpPr>
          <p:cNvPr id="15" name="文本框 46"/>
          <p:cNvSpPr>
            <a:spLocks noChangeArrowheads="1"/>
          </p:cNvSpPr>
          <p:nvPr/>
        </p:nvSpPr>
        <p:spPr bwMode="auto">
          <a:xfrm>
            <a:off x="7166610" y="3116580"/>
            <a:ext cx="439356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altLang="zh-CN" sz="2800" b="1" dirty="0">
                <a:latin typeface="Calibri" panose="020F0502020204030204" charset="0"/>
                <a:ea typeface="Calibri" panose="020F0502020204030204" charset="0"/>
                <a:cs typeface="Calibri" panose="020F0502020204030204" charset="0"/>
                <a:sym typeface="Arial" panose="020B0604020202020204" pitchFamily="34" charset="0"/>
              </a:rPr>
              <a:t>Incredible Techniques</a:t>
            </a:r>
            <a:endParaRPr lang="en-US" altLang="zh-CN" sz="2800" b="1" dirty="0">
              <a:latin typeface="Calibri" panose="020F0502020204030204" charset="0"/>
              <a:ea typeface="Calibri" panose="020F0502020204030204" charset="0"/>
              <a:cs typeface="Calibri" panose="020F0502020204030204" charset="0"/>
              <a:sym typeface="Arial" panose="020B0604020202020204" pitchFamily="34" charset="0"/>
            </a:endParaRPr>
          </a:p>
        </p:txBody>
      </p:sp>
      <p:pic>
        <p:nvPicPr>
          <p:cNvPr id="6" name="Picture 5" descr="Group-28779"/>
          <p:cNvPicPr>
            <a:picLocks noChangeAspect="1"/>
          </p:cNvPicPr>
          <p:nvPr/>
        </p:nvPicPr>
        <p:blipFill>
          <a:blip r:embed="rId3"/>
          <a:stretch>
            <a:fillRect/>
          </a:stretch>
        </p:blipFill>
        <p:spPr>
          <a:xfrm>
            <a:off x="730885" y="1384300"/>
            <a:ext cx="6036945" cy="44843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椭圆 2"/>
          <p:cNvSpPr/>
          <p:nvPr/>
        </p:nvSpPr>
        <p:spPr>
          <a:xfrm>
            <a:off x="380365" y="1090930"/>
            <a:ext cx="4157980" cy="416242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sp>
        <p:nvSpPr>
          <p:cNvPr id="4" name="TextBox 1"/>
          <p:cNvSpPr txBox="1"/>
          <p:nvPr/>
        </p:nvSpPr>
        <p:spPr>
          <a:xfrm>
            <a:off x="713105" y="2282190"/>
            <a:ext cx="3347085" cy="645160"/>
          </a:xfrm>
          <a:prstGeom prst="rect">
            <a:avLst/>
          </a:prstGeom>
          <a:noFill/>
        </p:spPr>
        <p:txBody>
          <a:bodyPr wrap="square" rtlCol="0">
            <a:spAutoFit/>
          </a:bodyPr>
          <a:lstStyle/>
          <a:p>
            <a:pPr algn="ctr"/>
            <a:r>
              <a:rPr lang="en-US" altLang="zh-CN" sz="3600" b="1" dirty="0">
                <a:solidFill>
                  <a:srgbClr val="7044BE"/>
                </a:solidFill>
                <a:latin typeface="Calibri" panose="020F0502020204030204" charset="0"/>
                <a:ea typeface="Calibri" panose="020F0502020204030204" charset="0"/>
                <a:cs typeface="Calibri" panose="020F0502020204030204" charset="0"/>
              </a:rPr>
              <a:t>Think in English</a:t>
            </a:r>
            <a:endParaRPr lang="en-US" altLang="zh-CN" sz="3600" b="1" dirty="0">
              <a:solidFill>
                <a:srgbClr val="7044BE"/>
              </a:solidFill>
              <a:latin typeface="Calibri" panose="020F0502020204030204" charset="0"/>
              <a:ea typeface="Calibri" panose="020F0502020204030204" charset="0"/>
              <a:cs typeface="Calibri" panose="020F0502020204030204" charset="0"/>
            </a:endParaRPr>
          </a:p>
        </p:txBody>
      </p:sp>
      <p:cxnSp>
        <p:nvCxnSpPr>
          <p:cNvPr id="7" name="直接连接符 6"/>
          <p:cNvCxnSpPr/>
          <p:nvPr/>
        </p:nvCxnSpPr>
        <p:spPr>
          <a:xfrm flipV="1">
            <a:off x="713171" y="3112742"/>
            <a:ext cx="3275330" cy="43180"/>
          </a:xfrm>
          <a:prstGeom prst="line">
            <a:avLst/>
          </a:prstGeom>
          <a:ln>
            <a:solidFill>
              <a:srgbClr val="7044BE"/>
            </a:solidFill>
          </a:ln>
        </p:spPr>
        <p:style>
          <a:lnRef idx="1">
            <a:schemeClr val="accent1"/>
          </a:lnRef>
          <a:fillRef idx="0">
            <a:schemeClr val="accent1"/>
          </a:fillRef>
          <a:effectRef idx="0">
            <a:schemeClr val="accent1"/>
          </a:effectRef>
          <a:fontRef idx="minor">
            <a:schemeClr val="tx1"/>
          </a:fontRef>
        </p:style>
      </p:cxnSp>
      <p:sp>
        <p:nvSpPr>
          <p:cNvPr id="6" name="Text Box 5"/>
          <p:cNvSpPr txBox="1"/>
          <p:nvPr/>
        </p:nvSpPr>
        <p:spPr>
          <a:xfrm>
            <a:off x="7600315" y="1090930"/>
            <a:ext cx="3731260" cy="368300"/>
          </a:xfrm>
          <a:prstGeom prst="rect">
            <a:avLst/>
          </a:prstGeom>
          <a:noFill/>
        </p:spPr>
        <p:txBody>
          <a:bodyPr wrap="square" rtlCol="0">
            <a:spAutoFit/>
          </a:bodyPr>
          <a:p>
            <a:endParaRPr lang="en-US"/>
          </a:p>
        </p:txBody>
      </p:sp>
      <p:sp>
        <p:nvSpPr>
          <p:cNvPr id="8" name="Text Box 7"/>
          <p:cNvSpPr txBox="1"/>
          <p:nvPr/>
        </p:nvSpPr>
        <p:spPr>
          <a:xfrm>
            <a:off x="5441950" y="445770"/>
            <a:ext cx="5440045" cy="5928995"/>
          </a:xfrm>
          <a:prstGeom prst="rect">
            <a:avLst/>
          </a:prstGeom>
          <a:noFill/>
        </p:spPr>
        <p:txBody>
          <a:bodyPr wrap="square" rtlCol="0">
            <a:noAutofit/>
          </a:bodyPr>
          <a:p>
            <a:r>
              <a:rPr lang="en-US" sz="2400"/>
              <a:t>If you think in your native language and then try to speak in English. You will always have to problem between languages translate it is not an easy thing to do. Even people find in two more two or more languages have trouble switching between languages.</a:t>
            </a:r>
            <a:endParaRPr lang="en-US" sz="2400"/>
          </a:p>
          <a:p>
            <a:r>
              <a:rPr lang="en-US" sz="2400" b="1"/>
              <a:t>The solution is to think in English</a:t>
            </a:r>
            <a:r>
              <a:rPr lang="en-US" sz="2400"/>
              <a:t> you can do this anywhere and a time try to use English when you are thinking about your day,or you are trying to decide what food to order, use an English to English dictionary.</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p:nvSpPr>
        <p:spPr>
          <a:xfrm>
            <a:off x="348587" y="289587"/>
            <a:ext cx="11494827" cy="6278827"/>
          </a:xfrm>
          <a:prstGeom prst="rect">
            <a:avLst/>
          </a:prstGeom>
          <a:solidFill>
            <a:schemeClr val="bg1"/>
          </a:solidFill>
          <a:ln w="25400">
            <a:solidFill>
              <a:srgbClr val="7044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sp>
        <p:nvSpPr>
          <p:cNvPr id="4" name="文本框 8"/>
          <p:cNvSpPr txBox="1">
            <a:spLocks noChangeArrowheads="1"/>
          </p:cNvSpPr>
          <p:nvPr/>
        </p:nvSpPr>
        <p:spPr bwMode="auto">
          <a:xfrm>
            <a:off x="4102100" y="745490"/>
            <a:ext cx="3503930"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dist" eaLnBrk="1" hangingPunct="1">
              <a:lnSpc>
                <a:spcPct val="130000"/>
              </a:lnSpc>
            </a:pPr>
            <a:r>
              <a:rPr lang="en-US" altLang="zh-CN" sz="2400" b="1" dirty="0">
                <a:latin typeface="Calibri" panose="020F0502020204030204" charset="0"/>
                <a:ea typeface="Calibri" panose="020F0502020204030204" charset="0"/>
                <a:cs typeface="Calibri" panose="020F0502020204030204" charset="0"/>
              </a:rPr>
              <a:t>Mirror Techniques</a:t>
            </a:r>
            <a:endParaRPr lang="en-US" altLang="zh-CN" sz="2400" b="1" dirty="0">
              <a:latin typeface="Calibri" panose="020F0502020204030204" charset="0"/>
              <a:ea typeface="Calibri" panose="020F0502020204030204" charset="0"/>
              <a:cs typeface="Calibri" panose="020F0502020204030204" charset="0"/>
            </a:endParaRPr>
          </a:p>
        </p:txBody>
      </p:sp>
      <p:pic>
        <p:nvPicPr>
          <p:cNvPr id="5" name="Picture 1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0803"/>
          <a:stretch>
            <a:fillRect/>
          </a:stretch>
        </p:blipFill>
        <p:spPr bwMode="auto">
          <a:xfrm>
            <a:off x="6821467" y="2422439"/>
            <a:ext cx="4719500" cy="3180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stretch>
            <a:fillRect/>
          </a:stretch>
        </p:blipFill>
        <p:spPr>
          <a:xfrm>
            <a:off x="7397113" y="2578989"/>
            <a:ext cx="3564176" cy="2309771"/>
          </a:xfrm>
          <a:prstGeom prst="rect">
            <a:avLst/>
          </a:prstGeom>
        </p:spPr>
      </p:pic>
      <p:sp>
        <p:nvSpPr>
          <p:cNvPr id="7" name="椭圆 6"/>
          <p:cNvSpPr/>
          <p:nvPr/>
        </p:nvSpPr>
        <p:spPr>
          <a:xfrm>
            <a:off x="1987748" y="482638"/>
            <a:ext cx="1583140" cy="158314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sp>
        <p:nvSpPr>
          <p:cNvPr id="12" name="Freeform 89"/>
          <p:cNvSpPr>
            <a:spLocks noEditPoints="1"/>
          </p:cNvSpPr>
          <p:nvPr/>
        </p:nvSpPr>
        <p:spPr bwMode="auto">
          <a:xfrm>
            <a:off x="2457035" y="1008295"/>
            <a:ext cx="530555" cy="530555"/>
          </a:xfrm>
          <a:custGeom>
            <a:avLst/>
            <a:gdLst/>
            <a:ahLst/>
            <a:cxnLst>
              <a:cxn ang="0">
                <a:pos x="68" y="3"/>
              </a:cxn>
              <a:cxn ang="0">
                <a:pos x="58" y="61"/>
              </a:cxn>
              <a:cxn ang="0">
                <a:pos x="57" y="63"/>
              </a:cxn>
              <a:cxn ang="0">
                <a:pos x="56" y="63"/>
              </a:cxn>
              <a:cxn ang="0">
                <a:pos x="55" y="63"/>
              </a:cxn>
              <a:cxn ang="0">
                <a:pos x="35" y="55"/>
              </a:cxn>
              <a:cxn ang="0">
                <a:pos x="23" y="67"/>
              </a:cxn>
              <a:cxn ang="0">
                <a:pos x="22" y="68"/>
              </a:cxn>
              <a:cxn ang="0">
                <a:pos x="21" y="68"/>
              </a:cxn>
              <a:cxn ang="0">
                <a:pos x="19" y="65"/>
              </a:cxn>
              <a:cxn ang="0">
                <a:pos x="19" y="48"/>
              </a:cxn>
              <a:cxn ang="0">
                <a:pos x="1" y="41"/>
              </a:cxn>
              <a:cxn ang="0">
                <a:pos x="0" y="39"/>
              </a:cxn>
              <a:cxn ang="0">
                <a:pos x="1" y="36"/>
              </a:cxn>
              <a:cxn ang="0">
                <a:pos x="64" y="0"/>
              </a:cxn>
              <a:cxn ang="0">
                <a:pos x="67" y="0"/>
              </a:cxn>
              <a:cxn ang="0">
                <a:pos x="68" y="3"/>
              </a:cxn>
              <a:cxn ang="0">
                <a:pos x="62" y="7"/>
              </a:cxn>
              <a:cxn ang="0">
                <a:pos x="8" y="38"/>
              </a:cxn>
              <a:cxn ang="0">
                <a:pos x="20" y="43"/>
              </a:cxn>
              <a:cxn ang="0">
                <a:pos x="53" y="19"/>
              </a:cxn>
              <a:cxn ang="0">
                <a:pos x="35" y="49"/>
              </a:cxn>
              <a:cxn ang="0">
                <a:pos x="54" y="57"/>
              </a:cxn>
              <a:cxn ang="0">
                <a:pos x="62" y="7"/>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5" y="55"/>
                  <a:pt x="35" y="55"/>
                  <a:pt x="35" y="55"/>
                </a:cubicBezTo>
                <a:cubicBezTo>
                  <a:pt x="23" y="67"/>
                  <a:pt x="23" y="67"/>
                  <a:pt x="23" y="67"/>
                </a:cubicBezTo>
                <a:cubicBezTo>
                  <a:pt x="23" y="67"/>
                  <a:pt x="22" y="68"/>
                  <a:pt x="22" y="68"/>
                </a:cubicBezTo>
                <a:cubicBezTo>
                  <a:pt x="21" y="68"/>
                  <a:pt x="21" y="68"/>
                  <a:pt x="21" y="68"/>
                </a:cubicBezTo>
                <a:cubicBezTo>
                  <a:pt x="20" y="67"/>
                  <a:pt x="19" y="66"/>
                  <a:pt x="19" y="65"/>
                </a:cubicBezTo>
                <a:cubicBezTo>
                  <a:pt x="19" y="48"/>
                  <a:pt x="19" y="48"/>
                  <a:pt x="19" y="48"/>
                </a:cubicBezTo>
                <a:cubicBezTo>
                  <a:pt x="1" y="41"/>
                  <a:pt x="1" y="41"/>
                  <a:pt x="1" y="41"/>
                </a:cubicBezTo>
                <a:cubicBezTo>
                  <a:pt x="0" y="40"/>
                  <a:pt x="0" y="40"/>
                  <a:pt x="0" y="39"/>
                </a:cubicBezTo>
                <a:cubicBezTo>
                  <a:pt x="0" y="38"/>
                  <a:pt x="0" y="37"/>
                  <a:pt x="1" y="36"/>
                </a:cubicBezTo>
                <a:cubicBezTo>
                  <a:pt x="64" y="0"/>
                  <a:pt x="64" y="0"/>
                  <a:pt x="64" y="0"/>
                </a:cubicBezTo>
                <a:cubicBezTo>
                  <a:pt x="65" y="0"/>
                  <a:pt x="66" y="0"/>
                  <a:pt x="67" y="0"/>
                </a:cubicBezTo>
                <a:cubicBezTo>
                  <a:pt x="68" y="1"/>
                  <a:pt x="68" y="2"/>
                  <a:pt x="68" y="3"/>
                </a:cubicBezTo>
                <a:close/>
                <a:moveTo>
                  <a:pt x="62" y="7"/>
                </a:moveTo>
                <a:cubicBezTo>
                  <a:pt x="8" y="38"/>
                  <a:pt x="8" y="38"/>
                  <a:pt x="8" y="38"/>
                </a:cubicBezTo>
                <a:cubicBezTo>
                  <a:pt x="20" y="43"/>
                  <a:pt x="20" y="43"/>
                  <a:pt x="20" y="43"/>
                </a:cubicBezTo>
                <a:cubicBezTo>
                  <a:pt x="53" y="19"/>
                  <a:pt x="53" y="19"/>
                  <a:pt x="53" y="19"/>
                </a:cubicBezTo>
                <a:cubicBezTo>
                  <a:pt x="35" y="49"/>
                  <a:pt x="35" y="49"/>
                  <a:pt x="35" y="49"/>
                </a:cubicBezTo>
                <a:cubicBezTo>
                  <a:pt x="54" y="57"/>
                  <a:pt x="54" y="57"/>
                  <a:pt x="54" y="57"/>
                </a:cubicBezTo>
                <a:lnTo>
                  <a:pt x="62" y="7"/>
                </a:lnTo>
                <a:close/>
              </a:path>
            </a:pathLst>
          </a:custGeom>
          <a:solidFill>
            <a:schemeClr val="bg1"/>
          </a:solidFill>
          <a:ln w="9525">
            <a:noFill/>
            <a:round/>
          </a:ln>
        </p:spPr>
        <p:txBody>
          <a:bodyPr vert="horz" wrap="square" lIns="128563" tIns="64282" rIns="128563" bIns="64282" numCol="1" anchor="t" anchorCtr="0" compatLnSpc="1"/>
          <a:lstStyle/>
          <a:p>
            <a:pPr>
              <a:lnSpc>
                <a:spcPct val="120000"/>
              </a:lnSpc>
            </a:pPr>
            <a:endParaRPr lang="en-US" sz="2810">
              <a:latin typeface="Calibri" panose="020F0502020204030204" charset="0"/>
              <a:ea typeface="Calibri" panose="020F0502020204030204" charset="0"/>
              <a:cs typeface="Calibri" panose="020F0502020204030204" charset="0"/>
              <a:sym typeface="Arial" panose="020B0604020202020204" pitchFamily="34" charset="0"/>
            </a:endParaRPr>
          </a:p>
        </p:txBody>
      </p:sp>
      <p:sp>
        <p:nvSpPr>
          <p:cNvPr id="15" name="矩形 47"/>
          <p:cNvSpPr>
            <a:spLocks noChangeArrowheads="1"/>
          </p:cNvSpPr>
          <p:nvPr/>
        </p:nvSpPr>
        <p:spPr bwMode="auto">
          <a:xfrm>
            <a:off x="578485" y="2579370"/>
            <a:ext cx="6074410" cy="3023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Autofit/>
          </a:bodyPr>
          <a:lstStyle/>
          <a:p>
            <a:pPr algn="ctr"/>
            <a:r>
              <a:rPr lang="en-US" altLang="zh-CN" sz="2000" dirty="0">
                <a:latin typeface="Calibri" panose="020F0502020204030204" charset="0"/>
                <a:ea typeface="Calibri" panose="020F0502020204030204" charset="0"/>
                <a:cs typeface="Calibri" panose="020F0502020204030204" charset="0"/>
                <a:sym typeface="Microsoft YaHei Light" panose="020B0502040204020203" pitchFamily="34" charset="-122"/>
              </a:rPr>
              <a:t>U</a:t>
            </a:r>
            <a:r>
              <a:rPr lang="zh-CN" altLang="en-US" sz="2000" dirty="0">
                <a:latin typeface="Calibri" panose="020F0502020204030204" charset="0"/>
                <a:ea typeface="Calibri" panose="020F0502020204030204" charset="0"/>
                <a:cs typeface="Calibri" panose="020F0502020204030204" charset="0"/>
                <a:sym typeface="Microsoft YaHei Light" panose="020B0502040204020203" pitchFamily="34" charset="-122"/>
              </a:rPr>
              <a:t>se a mirror for practice whenever you can take a few minutes out of your day</a:t>
            </a:r>
            <a:r>
              <a:rPr lang="en-US" altLang="zh-CN" sz="2000" dirty="0">
                <a:latin typeface="Calibri" panose="020F0502020204030204" charset="0"/>
                <a:ea typeface="Calibri" panose="020F0502020204030204" charset="0"/>
                <a:cs typeface="Calibri" panose="020F0502020204030204" charset="0"/>
                <a:sym typeface="Microsoft YaHei Light" panose="020B0502040204020203" pitchFamily="34" charset="-122"/>
              </a:rPr>
              <a:t>. Just</a:t>
            </a:r>
            <a:r>
              <a:rPr lang="zh-CN" altLang="en-US" sz="2000" dirty="0">
                <a:latin typeface="Calibri" panose="020F0502020204030204" charset="0"/>
                <a:ea typeface="Calibri" panose="020F0502020204030204" charset="0"/>
                <a:cs typeface="Calibri" panose="020F0502020204030204" charset="0"/>
                <a:sym typeface="Microsoft YaHei Light" panose="020B0502040204020203" pitchFamily="34" charset="-122"/>
              </a:rPr>
              <a:t> stand in front of the mirror and speech choose a topic set a timer for 2 or 3 minutes and this drop the point of these exercises to watch your mouth face and body language as you speak but also makes you feel like you are taking someone so you can pretend you I haven discussion with our study buddy</a:t>
            </a:r>
            <a:r>
              <a:rPr lang="en-US" altLang="zh-CN" sz="2000" dirty="0">
                <a:latin typeface="Calibri" panose="020F0502020204030204" charset="0"/>
                <a:ea typeface="Calibri" panose="020F0502020204030204" charset="0"/>
                <a:cs typeface="Calibri" panose="020F0502020204030204" charset="0"/>
                <a:sym typeface="Microsoft YaHei Light" panose="020B0502040204020203" pitchFamily="34" charset="-122"/>
              </a:rPr>
              <a:t>.</a:t>
            </a:r>
            <a:endParaRPr lang="en-US" altLang="zh-CN" sz="2000" dirty="0">
              <a:latin typeface="Calibri" panose="020F0502020204030204" charset="0"/>
              <a:ea typeface="Calibri" panose="020F0502020204030204" charset="0"/>
              <a:cs typeface="Calibri" panose="020F0502020204030204" charset="0"/>
              <a:sym typeface="Microsoft YaHei Light" panose="020B0502040204020203" pitchFamily="34" charset="-122"/>
            </a:endParaRPr>
          </a:p>
        </p:txBody>
      </p:sp>
      <p:pic>
        <p:nvPicPr>
          <p:cNvPr id="22" name="Picture 21" descr="1689771623684"/>
          <p:cNvPicPr>
            <a:picLocks noChangeAspect="1"/>
          </p:cNvPicPr>
          <p:nvPr/>
        </p:nvPicPr>
        <p:blipFill>
          <a:blip r:embed="rId4"/>
          <a:stretch>
            <a:fillRect/>
          </a:stretch>
        </p:blipFill>
        <p:spPr>
          <a:xfrm>
            <a:off x="6931660" y="2305050"/>
            <a:ext cx="4609465" cy="2857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10" y="11430"/>
            <a:ext cx="12284710" cy="6858000"/>
          </a:xfrm>
          <a:prstGeom prst="rect">
            <a:avLst/>
          </a:prstGeom>
        </p:spPr>
      </p:pic>
      <p:cxnSp>
        <p:nvCxnSpPr>
          <p:cNvPr id="7" name="直接连接符 6"/>
          <p:cNvCxnSpPr/>
          <p:nvPr/>
        </p:nvCxnSpPr>
        <p:spPr>
          <a:xfrm flipV="1">
            <a:off x="2690561" y="1134082"/>
            <a:ext cx="5060315" cy="22860"/>
          </a:xfrm>
          <a:prstGeom prst="line">
            <a:avLst/>
          </a:prstGeom>
          <a:ln>
            <a:solidFill>
              <a:srgbClr val="7044BE"/>
            </a:solidFill>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2816225" y="490220"/>
            <a:ext cx="5394960" cy="521970"/>
          </a:xfrm>
          <a:prstGeom prst="rect">
            <a:avLst/>
          </a:prstGeom>
          <a:noFill/>
        </p:spPr>
        <p:txBody>
          <a:bodyPr wrap="square" rtlCol="0">
            <a:spAutoFit/>
          </a:bodyPr>
          <a:p>
            <a:r>
              <a:rPr lang="en-US" sz="2800" b="1"/>
              <a:t>Focus on Fluency not grammar</a:t>
            </a:r>
            <a:endParaRPr lang="en-US" sz="2800" b="1"/>
          </a:p>
        </p:txBody>
      </p:sp>
      <p:sp>
        <p:nvSpPr>
          <p:cNvPr id="10" name="Text Box 9"/>
          <p:cNvSpPr txBox="1"/>
          <p:nvPr/>
        </p:nvSpPr>
        <p:spPr>
          <a:xfrm>
            <a:off x="1528445" y="1766570"/>
            <a:ext cx="8063230" cy="3646170"/>
          </a:xfrm>
          <a:prstGeom prst="rect">
            <a:avLst/>
          </a:prstGeom>
          <a:noFill/>
        </p:spPr>
        <p:txBody>
          <a:bodyPr wrap="square" rtlCol="0">
            <a:noAutofit/>
          </a:bodyPr>
          <a:p>
            <a:endParaRPr lang="en-US"/>
          </a:p>
        </p:txBody>
      </p:sp>
      <p:sp>
        <p:nvSpPr>
          <p:cNvPr id="12" name="Text Box 11"/>
          <p:cNvSpPr txBox="1"/>
          <p:nvPr/>
        </p:nvSpPr>
        <p:spPr>
          <a:xfrm>
            <a:off x="1746885" y="1651635"/>
            <a:ext cx="7051040" cy="2173605"/>
          </a:xfrm>
          <a:prstGeom prst="rect">
            <a:avLst/>
          </a:prstGeom>
          <a:noFill/>
        </p:spPr>
        <p:txBody>
          <a:bodyPr wrap="square" rtlCol="0">
            <a:noAutofit/>
          </a:bodyPr>
          <a:p>
            <a:r>
              <a:rPr lang="en-US" sz="2000"/>
              <a:t>Focus on English not on your grammar when you speak in English how often your stop the more you stop the less confident you sound endless comfortable to become tried the mirror exercise about but the challenge you are to speak without stopping or stem ring talking poses taking poses between your words the entire time this might may that's your sentence want with me perfect and that's okay if you focus on speaking institute of correctly you will still be understood and you will some better you can fill in the text you learn</a:t>
            </a:r>
            <a:r>
              <a:rPr lang="en-US"/>
              <a: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p:nvSpPr>
        <p:spPr>
          <a:xfrm>
            <a:off x="597535" y="199390"/>
            <a:ext cx="11436985" cy="6497955"/>
          </a:xfrm>
          <a:prstGeom prst="rect">
            <a:avLst/>
          </a:prstGeom>
          <a:solidFill>
            <a:schemeClr val="bg1"/>
          </a:solidFill>
          <a:ln w="25400">
            <a:solidFill>
              <a:srgbClr val="7044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sp>
        <p:nvSpPr>
          <p:cNvPr id="4" name="文本框 8"/>
          <p:cNvSpPr txBox="1">
            <a:spLocks noChangeArrowheads="1"/>
          </p:cNvSpPr>
          <p:nvPr/>
        </p:nvSpPr>
        <p:spPr bwMode="auto">
          <a:xfrm>
            <a:off x="2921000" y="659765"/>
            <a:ext cx="695515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dist" eaLnBrk="1" hangingPunct="1">
              <a:lnSpc>
                <a:spcPct val="130000"/>
              </a:lnSpc>
            </a:pPr>
            <a:r>
              <a:rPr lang="en-US" altLang="zh-CN" sz="2800" b="1" dirty="0">
                <a:latin typeface="Calibri" panose="020F0502020204030204" charset="0"/>
                <a:ea typeface="Calibri" panose="020F0502020204030204" charset="0"/>
                <a:cs typeface="Calibri" panose="020F0502020204030204" charset="0"/>
              </a:rPr>
              <a:t>Use English Tongue Twister</a:t>
            </a:r>
            <a:endParaRPr lang="en-US" altLang="zh-CN" sz="2800" b="1" dirty="0">
              <a:latin typeface="Calibri" panose="020F0502020204030204" charset="0"/>
              <a:ea typeface="Calibri" panose="020F0502020204030204" charset="0"/>
              <a:cs typeface="Calibri" panose="020F0502020204030204" charset="0"/>
            </a:endParaRPr>
          </a:p>
        </p:txBody>
      </p:sp>
      <p:sp>
        <p:nvSpPr>
          <p:cNvPr id="19" name="文本框 46"/>
          <p:cNvSpPr>
            <a:spLocks noChangeArrowheads="1"/>
          </p:cNvSpPr>
          <p:nvPr/>
        </p:nvSpPr>
        <p:spPr bwMode="auto">
          <a:xfrm>
            <a:off x="1742504" y="4896333"/>
            <a:ext cx="1091695" cy="553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zh-CN" altLang="en-US" b="1" dirty="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rPr>
              <a:t>Enter subtitle</a:t>
            </a:r>
            <a:endParaRPr lang="zh-CN" altLang="en-US" b="1" dirty="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endParaRPr>
          </a:p>
        </p:txBody>
      </p:sp>
      <p:sp>
        <p:nvSpPr>
          <p:cNvPr id="20" name="文本框 46"/>
          <p:cNvSpPr>
            <a:spLocks noChangeArrowheads="1"/>
          </p:cNvSpPr>
          <p:nvPr/>
        </p:nvSpPr>
        <p:spPr bwMode="auto">
          <a:xfrm>
            <a:off x="3717380" y="2851730"/>
            <a:ext cx="1091695" cy="553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zh-CN" altLang="en-US" b="1" dirty="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rPr>
              <a:t>Enter subtitle</a:t>
            </a:r>
            <a:endParaRPr lang="zh-CN" altLang="en-US" b="1" dirty="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endParaRPr>
          </a:p>
        </p:txBody>
      </p:sp>
      <p:pic>
        <p:nvPicPr>
          <p:cNvPr id="24" name="图片 23"/>
          <p:cNvPicPr>
            <a:picLocks noChangeAspect="1"/>
          </p:cNvPicPr>
          <p:nvPr/>
        </p:nvPicPr>
        <p:blipFill>
          <a:blip r:embed="rId2"/>
          <a:stretch>
            <a:fillRect/>
          </a:stretch>
        </p:blipFill>
        <p:spPr>
          <a:xfrm>
            <a:off x="6247367" y="1926027"/>
            <a:ext cx="4308580" cy="2705871"/>
          </a:xfrm>
          <a:prstGeom prst="rect">
            <a:avLst/>
          </a:prstGeom>
        </p:spPr>
      </p:pic>
      <p:sp>
        <p:nvSpPr>
          <p:cNvPr id="25" name="矩形 24"/>
          <p:cNvSpPr/>
          <p:nvPr/>
        </p:nvSpPr>
        <p:spPr>
          <a:xfrm>
            <a:off x="6148986" y="4833116"/>
            <a:ext cx="4505341" cy="583565"/>
          </a:xfrm>
          <a:prstGeom prst="rect">
            <a:avLst/>
          </a:prstGeom>
        </p:spPr>
        <p:txBody>
          <a:bodyPr wrap="square">
            <a:spAutoFit/>
          </a:bodyPr>
          <a:lstStyle/>
          <a:p>
            <a:pPr algn="ctr"/>
            <a:r>
              <a:rPr lang="zh-CN" altLang="en-US" sz="1600" dirty="0" smtClean="0">
                <a:latin typeface="Calibri" panose="020F0502020204030204" charset="0"/>
                <a:ea typeface="Calibri" panose="020F0502020204030204" charset="0"/>
                <a:cs typeface="Calibri" panose="020F0502020204030204" charset="0"/>
                <a:sym typeface="Microsoft YaHei Light" panose="020B0502040204020203" pitchFamily="34" charset="-122"/>
              </a:rPr>
              <a:t>Enter your text here, or paste your text here.</a:t>
            </a:r>
            <a:endParaRPr lang="zh-CN" altLang="en-US" sz="1600" dirty="0" smtClean="0">
              <a:latin typeface="Calibri" panose="020F0502020204030204" charset="0"/>
              <a:ea typeface="Calibri" panose="020F0502020204030204" charset="0"/>
              <a:cs typeface="Calibri" panose="020F0502020204030204" charset="0"/>
              <a:sym typeface="Microsoft YaHei Light" panose="020B0502040204020203" pitchFamily="34" charset="-122"/>
            </a:endParaRPr>
          </a:p>
          <a:p>
            <a:pPr algn="ctr"/>
            <a:r>
              <a:rPr lang="zh-CN" altLang="en-US" sz="1600" dirty="0" smtClean="0">
                <a:latin typeface="Calibri" panose="020F0502020204030204" charset="0"/>
                <a:ea typeface="Calibri" panose="020F0502020204030204" charset="0"/>
                <a:cs typeface="Calibri" panose="020F0502020204030204" charset="0"/>
                <a:sym typeface="Microsoft YaHei Light" panose="020B0502040204020203" pitchFamily="34" charset="-122"/>
              </a:rPr>
              <a:t>Enter your text here, or paste your text here.</a:t>
            </a:r>
            <a:endParaRPr lang="zh-CN" altLang="en-US" sz="1600" dirty="0">
              <a:latin typeface="Calibri" panose="020F0502020204030204" charset="0"/>
              <a:ea typeface="Calibri" panose="020F0502020204030204" charset="0"/>
              <a:cs typeface="Calibri" panose="020F0502020204030204" charset="0"/>
              <a:sym typeface="Microsoft YaHei Light" panose="020B0502040204020203" pitchFamily="34" charset="-122"/>
            </a:endParaRPr>
          </a:p>
        </p:txBody>
      </p:sp>
      <p:pic>
        <p:nvPicPr>
          <p:cNvPr id="13" name="Picture 12" descr="Popular-tongue-twisters-1"/>
          <p:cNvPicPr>
            <a:picLocks noChangeAspect="1"/>
          </p:cNvPicPr>
          <p:nvPr/>
        </p:nvPicPr>
        <p:blipFill>
          <a:blip r:embed="rId3"/>
          <a:stretch>
            <a:fillRect/>
          </a:stretch>
        </p:blipFill>
        <p:spPr>
          <a:xfrm>
            <a:off x="6096635" y="1544320"/>
            <a:ext cx="5563235" cy="4639945"/>
          </a:xfrm>
          <a:prstGeom prst="rect">
            <a:avLst/>
          </a:prstGeom>
        </p:spPr>
      </p:pic>
      <p:sp>
        <p:nvSpPr>
          <p:cNvPr id="14" name="Text Box 13"/>
          <p:cNvSpPr txBox="1"/>
          <p:nvPr/>
        </p:nvSpPr>
        <p:spPr>
          <a:xfrm>
            <a:off x="688340" y="2433320"/>
            <a:ext cx="4991735" cy="2840990"/>
          </a:xfrm>
          <a:prstGeom prst="rect">
            <a:avLst/>
          </a:prstGeom>
          <a:noFill/>
        </p:spPr>
        <p:txBody>
          <a:bodyPr wrap="square" rtlCol="0">
            <a:noAutofit/>
          </a:bodyPr>
          <a:p>
            <a:r>
              <a:rPr lang="en-US" sz="2000"/>
              <a:t>Tongue twisters are of word that are difficult to see quickly for example </a:t>
            </a:r>
            <a:r>
              <a:rPr lang="en-US" sz="2000" b="1"/>
              <a:t>Thirty three, thought and the trend The throne throw out</a:t>
            </a:r>
            <a:r>
              <a:rPr lang="en-US" sz="2000"/>
              <a:t> the state rights said this a few time it's not easy but it was help you a lot for practicing in English.</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p:nvSpPr>
        <p:spPr>
          <a:xfrm>
            <a:off x="348587" y="289587"/>
            <a:ext cx="11494827" cy="6278827"/>
          </a:xfrm>
          <a:prstGeom prst="rect">
            <a:avLst/>
          </a:prstGeom>
          <a:solidFill>
            <a:schemeClr val="bg1"/>
          </a:solidFill>
          <a:ln w="25400">
            <a:solidFill>
              <a:srgbClr val="7044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cs typeface="Calibri" panose="020F0502020204030204" charset="0"/>
            </a:endParaRPr>
          </a:p>
        </p:txBody>
      </p:sp>
      <p:sp>
        <p:nvSpPr>
          <p:cNvPr id="4" name="文本框 8"/>
          <p:cNvSpPr txBox="1">
            <a:spLocks noChangeArrowheads="1"/>
          </p:cNvSpPr>
          <p:nvPr/>
        </p:nvSpPr>
        <p:spPr bwMode="auto">
          <a:xfrm>
            <a:off x="3836035" y="749300"/>
            <a:ext cx="5567045"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Microsoft YaHei" panose="020B0503020204020204" pitchFamily="34" charset="-122"/>
              </a:defRPr>
            </a:lvl1pPr>
            <a:lvl2pPr marL="742950" indent="-285750">
              <a:defRPr>
                <a:solidFill>
                  <a:schemeClr val="tx1"/>
                </a:solidFill>
                <a:latin typeface="Arial" panose="020B0604020202020204" pitchFamily="34" charset="0"/>
                <a:ea typeface="Microsoft YaHei" panose="020B0503020204020204" pitchFamily="34" charset="-122"/>
              </a:defRPr>
            </a:lvl2pPr>
            <a:lvl3pPr marL="1143000" indent="-228600">
              <a:defRPr>
                <a:solidFill>
                  <a:schemeClr val="tx1"/>
                </a:solidFill>
                <a:latin typeface="Arial" panose="020B0604020202020204" pitchFamily="34" charset="0"/>
                <a:ea typeface="Microsoft YaHei" panose="020B0503020204020204" pitchFamily="34" charset="-122"/>
              </a:defRPr>
            </a:lvl3pPr>
            <a:lvl4pPr marL="1600200" indent="-228600">
              <a:defRPr>
                <a:solidFill>
                  <a:schemeClr val="tx1"/>
                </a:solidFill>
                <a:latin typeface="Arial" panose="020B0604020202020204" pitchFamily="34" charset="0"/>
                <a:ea typeface="Microsoft YaHei" panose="020B0503020204020204" pitchFamily="34" charset="-122"/>
              </a:defRPr>
            </a:lvl4pPr>
            <a:lvl5pPr marL="2057400" indent="-228600">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icrosoft YaHei" panose="020B0503020204020204" pitchFamily="34" charset="-122"/>
              </a:defRPr>
            </a:lvl9pPr>
          </a:lstStyle>
          <a:p>
            <a:pPr algn="dist" eaLnBrk="1" hangingPunct="1">
              <a:lnSpc>
                <a:spcPct val="130000"/>
              </a:lnSpc>
            </a:pPr>
            <a:r>
              <a:rPr lang="en-US" altLang="zh-CN" sz="2400" b="1" dirty="0">
                <a:latin typeface="Calibri" panose="020F0502020204030204" charset="0"/>
                <a:ea typeface="Calibri" panose="020F0502020204030204" charset="0"/>
                <a:cs typeface="Calibri" panose="020F0502020204030204" charset="0"/>
              </a:rPr>
              <a:t>Repeat  Repeat and Repeat</a:t>
            </a:r>
            <a:endParaRPr lang="en-US" altLang="zh-CN" sz="2400" b="1" dirty="0">
              <a:latin typeface="Calibri" panose="020F0502020204030204" charset="0"/>
              <a:ea typeface="Calibri" panose="020F0502020204030204" charset="0"/>
              <a:cs typeface="Calibri" panose="020F0502020204030204" charset="0"/>
            </a:endParaRPr>
          </a:p>
        </p:txBody>
      </p:sp>
      <p:sp>
        <p:nvSpPr>
          <p:cNvPr id="9" name="泪滴形 8"/>
          <p:cNvSpPr/>
          <p:nvPr/>
        </p:nvSpPr>
        <p:spPr>
          <a:xfrm>
            <a:off x="6591353" y="5482788"/>
            <a:ext cx="1088070" cy="1088070"/>
          </a:xfrm>
          <a:prstGeom prst="teardrop">
            <a:avLst/>
          </a:prstGeom>
          <a:solidFill>
            <a:srgbClr val="7044B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ea typeface="Calibri" panose="020F0502020204030204" charset="0"/>
              <a:cs typeface="Calibri" panose="020F0502020204030204" charset="0"/>
            </a:endParaRPr>
          </a:p>
        </p:txBody>
      </p:sp>
      <p:sp>
        <p:nvSpPr>
          <p:cNvPr id="11" name="泪滴形 10"/>
          <p:cNvSpPr/>
          <p:nvPr/>
        </p:nvSpPr>
        <p:spPr>
          <a:xfrm>
            <a:off x="7842546" y="5480838"/>
            <a:ext cx="1086211" cy="1088071"/>
          </a:xfrm>
          <a:prstGeom prst="teardrop">
            <a:avLst/>
          </a:prstGeom>
          <a:solidFill>
            <a:srgbClr val="2828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ea typeface="Calibri" panose="020F0502020204030204" charset="0"/>
              <a:cs typeface="Calibri" panose="020F0502020204030204" charset="0"/>
            </a:endParaRPr>
          </a:p>
        </p:txBody>
      </p:sp>
      <p:sp>
        <p:nvSpPr>
          <p:cNvPr id="13" name="泪滴形 12"/>
          <p:cNvSpPr/>
          <p:nvPr/>
        </p:nvSpPr>
        <p:spPr>
          <a:xfrm>
            <a:off x="9092055" y="5482108"/>
            <a:ext cx="1088071" cy="1088071"/>
          </a:xfrm>
          <a:prstGeom prst="teardrop">
            <a:avLst/>
          </a:prstGeom>
          <a:solidFill>
            <a:srgbClr val="7044B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ea typeface="Calibri" panose="020F0502020204030204" charset="0"/>
              <a:cs typeface="Calibri" panose="020F0502020204030204" charset="0"/>
            </a:endParaRPr>
          </a:p>
        </p:txBody>
      </p:sp>
      <p:sp>
        <p:nvSpPr>
          <p:cNvPr id="32" name="Freeform 27"/>
          <p:cNvSpPr>
            <a:spLocks noEditPoints="1"/>
          </p:cNvSpPr>
          <p:nvPr/>
        </p:nvSpPr>
        <p:spPr bwMode="auto">
          <a:xfrm>
            <a:off x="1561559" y="2079382"/>
            <a:ext cx="2563671" cy="3053567"/>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solidFill>
            <a:srgbClr val="FFC000"/>
          </a:solidFill>
          <a:ln>
            <a:noFill/>
          </a:ln>
        </p:spPr>
        <p:txBody>
          <a:bodyPr vert="horz" wrap="square" lIns="121920" tIns="60960" rIns="121920" bIns="60960" numCol="1" anchor="t" anchorCtr="0" compatLnSpc="1"/>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id-ID" sz="2400">
              <a:ea typeface="Calibri" panose="020F0502020204030204" charset="0"/>
              <a:cs typeface="Calibri" panose="020F0502020204030204" charset="0"/>
            </a:endParaRPr>
          </a:p>
        </p:txBody>
      </p:sp>
      <p:sp>
        <p:nvSpPr>
          <p:cNvPr id="42" name="Text Box 41"/>
          <p:cNvSpPr txBox="1"/>
          <p:nvPr/>
        </p:nvSpPr>
        <p:spPr>
          <a:xfrm>
            <a:off x="4128770" y="1639570"/>
            <a:ext cx="7188835" cy="3312160"/>
          </a:xfrm>
          <a:prstGeom prst="rect">
            <a:avLst/>
          </a:prstGeom>
          <a:noFill/>
        </p:spPr>
        <p:txBody>
          <a:bodyPr wrap="square" rtlCol="0">
            <a:noAutofit/>
          </a:bodyPr>
          <a:p>
            <a:r>
              <a:rPr lang="en-US"/>
              <a:t>Choose a part of a show or any drama season or anyport cast and repeat it line by line try too much the tones speed and even the accent if you can it is not matter if you miss a few words the important thing is to keep talking try to sound this like the native speaker on the show.</a:t>
            </a:r>
            <a:endParaRPr lang="en-US"/>
          </a:p>
          <a:p>
            <a:endParaRPr lang="en-US"/>
          </a:p>
          <a:p>
            <a:r>
              <a:rPr lang="en-US"/>
              <a:t>Sing along to your favourite English song will help you become more fluent. This is a tried and the two language learning method back by science. Rap is a great way to practice English because often the words as spoken like regular sentences over the rappers uses a stronger rhythm and fastest speed sum of the words might not make sense but it if you can keep with the rappers then you are on your way to becoming fluent.</a:t>
            </a:r>
            <a:endParaRPr 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3389</Words>
  <Application>WPS Presentation</Application>
  <PresentationFormat>宽屏</PresentationFormat>
  <Paragraphs>65</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Calibri</vt:lpstr>
      <vt:lpstr>Wingdings</vt:lpstr>
      <vt:lpstr>Microsoft YaHei</vt:lpstr>
      <vt:lpstr>Microsoft YaHei Light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noree</cp:lastModifiedBy>
  <cp:revision>23</cp:revision>
  <dcterms:created xsi:type="dcterms:W3CDTF">2018-07-13T05:03:00Z</dcterms:created>
  <dcterms:modified xsi:type="dcterms:W3CDTF">2024-10-08T20:01:04Z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1033-12.2.0.13472</vt:lpwstr>
  </property>
  <property fmtid="{D5CDD505-2E9C-101B-9397-08002B2CF9AE}" pid="3" name="ICV">
    <vt:lpwstr>02A722047D5648799178123AEDFB402E_13</vt:lpwstr>
  </property>
</Properties>
</file>