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58" r:id="rId5"/>
    <p:sldId id="259" r:id="rId6"/>
    <p:sldId id="260" r:id="rId7"/>
    <p:sldId id="264" r:id="rId8"/>
    <p:sldId id="261" r:id="rId9"/>
    <p:sldId id="262" r:id="rId10"/>
    <p:sldId id="265"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71515" y="4890770"/>
            <a:ext cx="6420485" cy="1874520"/>
          </a:xfrm>
        </p:spPr>
        <p:txBody>
          <a:bodyPr/>
          <a:lstStyle/>
          <a:p>
            <a:r>
              <a:rPr lang="en-US" dirty="0">
                <a:ln/>
                <a:solidFill>
                  <a:schemeClr val="accent1"/>
                </a:solidFill>
                <a:effectLst>
                  <a:outerShdw blurRad="38100" dist="25400" dir="5400000" algn="ctr" rotWithShape="0">
                    <a:srgbClr val="6E747A">
                      <a:alpha val="43000"/>
                    </a:srgbClr>
                  </a:outerShdw>
                </a:effectLst>
              </a:rPr>
              <a:t>Represented by:</a:t>
            </a:r>
            <a:br>
              <a:rPr lang="en-US" dirty="0">
                <a:ln/>
                <a:solidFill>
                  <a:schemeClr val="accent1"/>
                </a:solidFill>
                <a:effectLst>
                  <a:outerShdw blurRad="38100" dist="25400" dir="5400000" algn="ctr" rotWithShape="0">
                    <a:srgbClr val="6E747A">
                      <a:alpha val="43000"/>
                    </a:srgbClr>
                  </a:outerShdw>
                </a:effectLst>
              </a:rPr>
            </a:br>
            <a:r>
              <a:rPr lang="en-US" dirty="0">
                <a:ln/>
                <a:solidFill>
                  <a:schemeClr val="accent1"/>
                </a:solidFill>
                <a:effectLst>
                  <a:outerShdw blurRad="38100" dist="25400" dir="5400000" algn="ctr" rotWithShape="0">
                    <a:srgbClr val="6E747A">
                      <a:alpha val="43000"/>
                    </a:srgbClr>
                  </a:outerShdw>
                </a:effectLst>
                <a:latin typeface="Arabic Typesetting" panose="03020402040406030203" charset="0"/>
                <a:cs typeface="Arabic Typesetting" panose="03020402040406030203" charset="0"/>
              </a:rPr>
              <a:t>Rabia Naseer</a:t>
            </a:r>
            <a:br>
              <a:rPr lang="en-US" dirty="0">
                <a:ln/>
                <a:solidFill>
                  <a:schemeClr val="accent1"/>
                </a:solidFill>
                <a:effectLst>
                  <a:outerShdw blurRad="38100" dist="25400" dir="5400000" algn="ctr" rotWithShape="0">
                    <a:srgbClr val="6E747A">
                      <a:alpha val="43000"/>
                    </a:srgbClr>
                  </a:outerShdw>
                </a:effectLst>
                <a:latin typeface="Arabic Typesetting" panose="03020402040406030203" charset="0"/>
                <a:cs typeface="Arabic Typesetting" panose="03020402040406030203" charset="0"/>
              </a:rPr>
            </a:br>
            <a:r>
              <a:rPr lang="en-US" dirty="0">
                <a:ln/>
                <a:solidFill>
                  <a:schemeClr val="accent1"/>
                </a:solidFill>
                <a:effectLst>
                  <a:outerShdw blurRad="38100" dist="25400" dir="5400000" algn="ctr" rotWithShape="0">
                    <a:srgbClr val="6E747A">
                      <a:alpha val="43000"/>
                    </a:srgbClr>
                  </a:outerShdw>
                </a:effectLst>
                <a:latin typeface="Arabic Typesetting" panose="03020402040406030203" charset="0"/>
                <a:cs typeface="Arabic Typesetting" panose="03020402040406030203" charset="0"/>
              </a:rPr>
              <a:t>Challan no(302655)</a:t>
            </a:r>
            <a:endParaRPr lang="en-US" dirty="0">
              <a:ln/>
              <a:solidFill>
                <a:schemeClr val="accent1"/>
              </a:solidFill>
              <a:effectLst>
                <a:outerShdw blurRad="38100" dist="25400" dir="5400000" algn="ctr" rotWithShape="0">
                  <a:srgbClr val="6E747A">
                    <a:alpha val="43000"/>
                  </a:srgbClr>
                </a:outerShdw>
              </a:effectLst>
              <a:latin typeface="Arabic Typesetting" panose="03020402040406030203" charset="0"/>
              <a:cs typeface="Arabic Typesetting" panose="03020402040406030203" charset="0"/>
            </a:endParaRPr>
          </a:p>
        </p:txBody>
      </p:sp>
      <p:sp>
        <p:nvSpPr>
          <p:cNvPr id="4" name="Subtitle 3"/>
          <p:cNvSpPr/>
          <p:nvPr>
            <p:ph type="subTitle" idx="1"/>
          </p:nvPr>
        </p:nvSpPr>
        <p:spPr>
          <a:xfrm>
            <a:off x="530860" y="1027430"/>
            <a:ext cx="11381740" cy="3173095"/>
          </a:xfrm>
        </p:spPr>
        <p:txBody>
          <a:bodyPr>
            <a:scene3d>
              <a:camera prst="orthographicFront"/>
              <a:lightRig rig="soft" dir="t">
                <a:rot lat="0" lon="0" rev="15600000"/>
              </a:lightRig>
            </a:scene3d>
            <a:sp3d extrusionH="57150" prstMaterial="softEdge">
              <a:bevelT w="25400" h="38100"/>
            </a:sp3d>
          </a:bodyPr>
          <a:p>
            <a:r>
              <a:rPr lang="en-US" sz="8800" b="1" i="1">
                <a:ln/>
                <a:solidFill>
                  <a:schemeClr val="accent4"/>
                </a:solidFill>
                <a:effectLst/>
              </a:rPr>
              <a:t>Climate change is a reality or Myth</a:t>
            </a:r>
            <a:endParaRPr lang="en-US" sz="8800" b="1" i="1">
              <a:ln/>
              <a:solidFill>
                <a:schemeClr val="accent4"/>
              </a:solidFill>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81635" y="456565"/>
            <a:ext cx="10972800" cy="4953000"/>
          </a:xfrm>
        </p:spPr>
        <p:txBody>
          <a:bodyPr/>
          <a:p>
            <a:pPr algn="ctr">
              <a:buFont typeface="Wingdings" panose="05000000000000000000" charset="0"/>
              <a:buChar char="Ø"/>
            </a:pPr>
            <a:r>
              <a:rPr lang="en-US" sz="4400"/>
              <a:t>GLOBAL VS PAKISTAN -MEAN TEMPERATRENDS</a:t>
            </a:r>
            <a:endParaRPr lang="en-US" sz="4400"/>
          </a:p>
        </p:txBody>
      </p:sp>
      <p:graphicFrame>
        <p:nvGraphicFramePr>
          <p:cNvPr id="5" name="Table 4"/>
          <p:cNvGraphicFramePr/>
          <p:nvPr>
            <p:custDataLst>
              <p:tags r:id="rId1"/>
            </p:custDataLst>
          </p:nvPr>
        </p:nvGraphicFramePr>
        <p:xfrm>
          <a:off x="76200" y="2302510"/>
          <a:ext cx="9616440" cy="4404360"/>
        </p:xfrm>
        <a:graphic>
          <a:graphicData uri="http://schemas.openxmlformats.org/drawingml/2006/table">
            <a:tbl>
              <a:tblPr firstRow="1" bandRow="1">
                <a:tableStyleId>{5C22544A-7EE6-4342-B048-85BDC9FD1C3A}</a:tableStyleId>
              </a:tblPr>
              <a:tblGrid>
                <a:gridCol w="2941955"/>
                <a:gridCol w="2942590"/>
                <a:gridCol w="3731895"/>
              </a:tblGrid>
              <a:tr h="734060">
                <a:tc>
                  <a:txBody>
                    <a:bodyPr/>
                    <a:p>
                      <a:pPr>
                        <a:buNone/>
                      </a:pPr>
                      <a:r>
                        <a:rPr lang="en-US"/>
                        <a:t>PERIODS</a:t>
                      </a:r>
                      <a:endParaRPr lang="en-US"/>
                    </a:p>
                  </a:txBody>
                  <a:tcPr anchor="ctr" anchorCtr="0"/>
                </a:tc>
                <a:tc>
                  <a:txBody>
                    <a:bodyPr/>
                    <a:p>
                      <a:pPr>
                        <a:buNone/>
                      </a:pPr>
                      <a:r>
                        <a:rPr lang="en-US"/>
                        <a:t>GLOBAL(AR4,2007)</a:t>
                      </a:r>
                      <a:endParaRPr lang="en-US"/>
                    </a:p>
                  </a:txBody>
                  <a:tcPr/>
                </a:tc>
                <a:tc>
                  <a:txBody>
                    <a:bodyPr/>
                    <a:p>
                      <a:pPr>
                        <a:buNone/>
                      </a:pPr>
                      <a:r>
                        <a:rPr lang="en-US"/>
                        <a:t>PAKISTAN</a:t>
                      </a:r>
                      <a:endParaRPr lang="en-US"/>
                    </a:p>
                  </a:txBody>
                  <a:tcPr/>
                </a:tc>
              </a:tr>
              <a:tr h="734060">
                <a:tc>
                  <a:txBody>
                    <a:bodyPr/>
                    <a:p>
                      <a:pPr>
                        <a:buNone/>
                      </a:pPr>
                      <a:r>
                        <a:rPr lang="en-US"/>
                        <a:t>1901-2000</a:t>
                      </a:r>
                      <a:endParaRPr lang="en-US"/>
                    </a:p>
                  </a:txBody>
                  <a:tcPr/>
                </a:tc>
                <a:tc>
                  <a:txBody>
                    <a:bodyPr/>
                    <a:p>
                      <a:pPr>
                        <a:buNone/>
                      </a:pPr>
                      <a:r>
                        <a:rPr lang="en-US"/>
                        <a:t>0.06 c</a:t>
                      </a:r>
                      <a:endParaRPr lang="en-US"/>
                    </a:p>
                  </a:txBody>
                  <a:tcPr/>
                </a:tc>
                <a:tc>
                  <a:txBody>
                    <a:bodyPr/>
                    <a:p>
                      <a:pPr>
                        <a:buNone/>
                      </a:pPr>
                      <a:r>
                        <a:rPr lang="en-US"/>
                        <a:t>0.06 c</a:t>
                      </a:r>
                      <a:endParaRPr lang="en-US"/>
                    </a:p>
                  </a:txBody>
                  <a:tcPr/>
                </a:tc>
              </a:tr>
              <a:tr h="734060">
                <a:tc>
                  <a:txBody>
                    <a:bodyPr/>
                    <a:p>
                      <a:pPr>
                        <a:buNone/>
                      </a:pPr>
                      <a:r>
                        <a:rPr lang="en-US"/>
                        <a:t>1956-2005</a:t>
                      </a:r>
                      <a:endParaRPr lang="en-US"/>
                    </a:p>
                  </a:txBody>
                  <a:tcPr/>
                </a:tc>
                <a:tc>
                  <a:txBody>
                    <a:bodyPr/>
                    <a:p>
                      <a:pPr>
                        <a:buNone/>
                      </a:pPr>
                      <a:r>
                        <a:rPr lang="en-US"/>
                        <a:t>0.128 c</a:t>
                      </a:r>
                      <a:endParaRPr lang="en-US"/>
                    </a:p>
                  </a:txBody>
                  <a:tcPr/>
                </a:tc>
                <a:tc>
                  <a:txBody>
                    <a:bodyPr/>
                    <a:p>
                      <a:pPr>
                        <a:buNone/>
                      </a:pPr>
                      <a:r>
                        <a:rPr lang="en-US"/>
                        <a:t>0.16 c </a:t>
                      </a:r>
                      <a:endParaRPr lang="en-US"/>
                    </a:p>
                  </a:txBody>
                  <a:tcPr/>
                </a:tc>
              </a:tr>
              <a:tr h="734060">
                <a:tc>
                  <a:txBody>
                    <a:bodyPr/>
                    <a:p>
                      <a:pPr>
                        <a:buNone/>
                      </a:pPr>
                      <a:r>
                        <a:rPr lang="en-US"/>
                        <a:t>1971-2005</a:t>
                      </a:r>
                      <a:endParaRPr lang="en-US"/>
                    </a:p>
                  </a:txBody>
                  <a:tcPr/>
                </a:tc>
                <a:tc>
                  <a:txBody>
                    <a:bodyPr/>
                    <a:p>
                      <a:pPr>
                        <a:buNone/>
                      </a:pPr>
                      <a:r>
                        <a:rPr lang="en-US"/>
                        <a:t>      -</a:t>
                      </a:r>
                      <a:endParaRPr lang="en-US"/>
                    </a:p>
                  </a:txBody>
                  <a:tcPr/>
                </a:tc>
                <a:tc>
                  <a:txBody>
                    <a:bodyPr/>
                    <a:p>
                      <a:pPr>
                        <a:buNone/>
                      </a:pPr>
                      <a:r>
                        <a:rPr lang="en-US"/>
                        <a:t>0.26 c </a:t>
                      </a:r>
                      <a:endParaRPr lang="en-US"/>
                    </a:p>
                  </a:txBody>
                  <a:tcPr/>
                </a:tc>
              </a:tr>
              <a:tr h="734060">
                <a:tc>
                  <a:txBody>
                    <a:bodyPr/>
                    <a:p>
                      <a:pPr>
                        <a:buNone/>
                      </a:pPr>
                      <a:r>
                        <a:rPr lang="en-US"/>
                        <a:t>1981-2005</a:t>
                      </a:r>
                      <a:endParaRPr lang="en-US"/>
                    </a:p>
                  </a:txBody>
                  <a:tcPr/>
                </a:tc>
                <a:tc>
                  <a:txBody>
                    <a:bodyPr/>
                    <a:p>
                      <a:pPr>
                        <a:buNone/>
                      </a:pPr>
                      <a:r>
                        <a:rPr lang="en-US"/>
                        <a:t>0.177 c</a:t>
                      </a:r>
                      <a:endParaRPr lang="en-US"/>
                    </a:p>
                  </a:txBody>
                  <a:tcPr/>
                </a:tc>
                <a:tc>
                  <a:txBody>
                    <a:bodyPr/>
                    <a:p>
                      <a:pPr>
                        <a:buNone/>
                      </a:pPr>
                      <a:r>
                        <a:rPr lang="en-US"/>
                        <a:t>0.39 c </a:t>
                      </a:r>
                      <a:endParaRPr lang="en-US"/>
                    </a:p>
                  </a:txBody>
                  <a:tcPr/>
                </a:tc>
              </a:tr>
              <a:tr h="734060">
                <a:tc>
                  <a:txBody>
                    <a:bodyPr/>
                    <a:p>
                      <a:pPr>
                        <a:buNone/>
                      </a:pPr>
                      <a:r>
                        <a:rPr lang="en-US"/>
                        <a:t>1991-2005</a:t>
                      </a:r>
                      <a:endParaRPr lang="en-US"/>
                    </a:p>
                  </a:txBody>
                  <a:tcPr/>
                </a:tc>
                <a:tc>
                  <a:txBody>
                    <a:bodyPr/>
                    <a:p>
                      <a:pPr>
                        <a:buNone/>
                      </a:pPr>
                      <a:r>
                        <a:rPr lang="en-US"/>
                        <a:t>        -</a:t>
                      </a:r>
                      <a:endParaRPr lang="en-US"/>
                    </a:p>
                  </a:txBody>
                  <a:tcPr/>
                </a:tc>
                <a:tc>
                  <a:txBody>
                    <a:bodyPr/>
                    <a:p>
                      <a:pPr>
                        <a:buNone/>
                      </a:pPr>
                      <a:r>
                        <a:rPr lang="en-US"/>
                        <a:t>0.74 c</a:t>
                      </a:r>
                      <a:endParaRPr 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ubtitle 4"/>
          <p:cNvSpPr>
            <a:spLocks noGrp="1"/>
          </p:cNvSpPr>
          <p:nvPr>
            <p:ph type="subTitle" idx="1"/>
          </p:nvPr>
        </p:nvSpPr>
        <p:spPr>
          <a:xfrm>
            <a:off x="314325" y="674370"/>
            <a:ext cx="11654155" cy="5607050"/>
          </a:xfrm>
        </p:spPr>
        <p:txBody>
          <a:bodyPr>
            <a:scene3d>
              <a:camera prst="orthographicFront"/>
              <a:lightRig rig="soft" dir="t">
                <a:rot lat="0" lon="0" rev="15600000"/>
              </a:lightRig>
            </a:scene3d>
            <a:sp3d extrusionH="57150" prstMaterial="softEdge">
              <a:bevelT w="25400" h="38100"/>
            </a:sp3d>
          </a:bodyPr>
          <a:p>
            <a:pPr algn="l">
              <a:lnSpc>
                <a:spcPct val="150000"/>
              </a:lnSpc>
            </a:pPr>
            <a:r>
              <a:rPr lang="en-US" sz="4800" b="1" u="sng">
                <a:ln/>
                <a:solidFill>
                  <a:schemeClr val="accent4"/>
                </a:solidFill>
                <a:effectLst>
                  <a:outerShdw dist="38100" dir="2640000" algn="bl" rotWithShape="0">
                    <a:schemeClr val="tx2">
                      <a:lumMod val="75000"/>
                    </a:schemeClr>
                  </a:outerShdw>
                </a:effectLst>
              </a:rPr>
              <a:t>Climate Change a Global issues</a:t>
            </a:r>
            <a:endParaRPr lang="en-US" sz="4800">
              <a:ln/>
              <a:solidFill>
                <a:schemeClr val="accent4"/>
              </a:solidFill>
              <a:effectLst>
                <a:outerShdw dist="38100" dir="2640000" algn="bl" rotWithShape="0">
                  <a:schemeClr val="tx2">
                    <a:lumMod val="75000"/>
                  </a:schemeClr>
                </a:outerShdw>
              </a:effectLst>
            </a:endParaRPr>
          </a:p>
          <a:p>
            <a:pPr marL="457200" indent="-457200" algn="l">
              <a:lnSpc>
                <a:spcPct val="150000"/>
              </a:lnSpc>
              <a:buFont typeface="Wingdings" panose="05000000000000000000" charset="0"/>
              <a:buChar char="Ø"/>
            </a:pPr>
            <a:r>
              <a:rPr lang="en-US" sz="6000">
                <a:ln/>
                <a:solidFill>
                  <a:schemeClr val="accent4"/>
                </a:solidFill>
                <a:effectLst/>
              </a:rPr>
              <a:t>“The greatest challange facing the world at the begining of the century”</a:t>
            </a:r>
            <a:endParaRPr lang="en-US" sz="6000">
              <a:ln/>
              <a:solidFill>
                <a:schemeClr val="accent4"/>
              </a:solidFill>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2818765" y="222250"/>
            <a:ext cx="5491480" cy="673735"/>
          </a:xfrm>
        </p:spPr>
        <p:txBody>
          <a:bodyPr/>
          <a:p>
            <a:r>
              <a:rPr lang="en-US" sz="44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Climate Change</a:t>
            </a:r>
            <a:r>
              <a:rPr lang="en-US" sz="44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endParaRPr lang="en-US" sz="44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Subtitle 4"/>
          <p:cNvSpPr>
            <a:spLocks noGrp="1"/>
          </p:cNvSpPr>
          <p:nvPr>
            <p:ph type="subTitle" idx="1"/>
          </p:nvPr>
        </p:nvSpPr>
        <p:spPr>
          <a:xfrm>
            <a:off x="502285" y="895985"/>
            <a:ext cx="11494135" cy="5103495"/>
          </a:xfrm>
        </p:spPr>
        <p:txBody>
          <a:bodyPr>
            <a:scene3d>
              <a:camera prst="orthographicFront"/>
              <a:lightRig rig="soft" dir="t">
                <a:rot lat="0" lon="0" rev="15600000"/>
              </a:lightRig>
            </a:scene3d>
            <a:sp3d extrusionH="57150" prstMaterial="softEdge">
              <a:bevelT w="25400" h="38100"/>
            </a:sp3d>
          </a:bodyPr>
          <a:p>
            <a:pPr algn="l"/>
            <a:r>
              <a:rPr lang="en-US" sz="3600">
                <a:ln/>
                <a:solidFill>
                  <a:schemeClr val="accent4"/>
                </a:solidFill>
                <a:effectLst>
                  <a:outerShdw blurRad="38100" dist="22860" dir="5400000" algn="tl" rotWithShape="0">
                    <a:srgbClr val="000000">
                      <a:alpha val="30000"/>
                    </a:srgbClr>
                  </a:outerShdw>
                </a:effectLst>
              </a:rPr>
              <a:t>UNFCC defines climate change as </a:t>
            </a:r>
            <a:endParaRPr lang="en-US" sz="3600">
              <a:ln/>
              <a:solidFill>
                <a:schemeClr val="accent4"/>
              </a:solidFill>
              <a:effectLst>
                <a:outerShdw blurRad="38100" dist="22860" dir="5400000" algn="tl" rotWithShape="0">
                  <a:srgbClr val="000000">
                    <a:alpha val="30000"/>
                  </a:srgbClr>
                </a:outerShdw>
              </a:effectLst>
            </a:endParaRPr>
          </a:p>
          <a:p>
            <a:pPr marL="571500" indent="-571500" algn="l">
              <a:lnSpc>
                <a:spcPct val="150000"/>
              </a:lnSpc>
              <a:buFont typeface="Arial" panose="020B0604020202020204" pitchFamily="34" charset="0"/>
              <a:buChar char="•"/>
            </a:pPr>
            <a:r>
              <a:rPr lang="en-US" sz="3600">
                <a:ln/>
                <a:solidFill>
                  <a:schemeClr val="accent4"/>
                </a:solidFill>
                <a:effectLst>
                  <a:outerShdw blurRad="38100" dist="22860" dir="5400000" algn="tl" rotWithShape="0">
                    <a:srgbClr val="000000">
                      <a:alpha val="30000"/>
                    </a:srgbClr>
                  </a:outerShdw>
                </a:effectLst>
              </a:rPr>
              <a:t>“A change of climate which is attributed directly or indirectly to human activity that alters the composition of the global atmosphere and which is in addition to natural climate variability observed over comparable time periods “</a:t>
            </a:r>
            <a:r>
              <a:rPr lang="en-US" sz="3600">
                <a:ln/>
                <a:solidFill>
                  <a:schemeClr val="accent4"/>
                </a:solidFill>
                <a:effectLst/>
              </a:rPr>
              <a:t>( United Nations,1992)</a:t>
            </a:r>
            <a:endParaRPr lang="en-US" sz="3600">
              <a:ln/>
              <a:solidFill>
                <a:schemeClr val="accent4"/>
              </a:solidFill>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5670" y="556260"/>
            <a:ext cx="9893300" cy="2180590"/>
          </a:xfrm>
        </p:spPr>
        <p:txBody>
          <a:bodyPr>
            <a:scene3d>
              <a:camera prst="orthographicFront"/>
              <a:lightRig rig="soft" dir="t">
                <a:rot lat="0" lon="0" rev="15600000"/>
              </a:lightRig>
            </a:scene3d>
            <a:sp3d extrusionH="57150" prstMaterial="softEdge">
              <a:bevelT w="25400" h="38100"/>
            </a:sp3d>
          </a:bodyPr>
          <a:p>
            <a:pPr algn="ctr"/>
            <a:r>
              <a:rPr lang="en-US" sz="4400">
                <a:ln/>
                <a:solidFill>
                  <a:schemeClr val="accent4"/>
                </a:solidFill>
                <a:effectLst/>
              </a:rPr>
              <a:t>CHANGES IN ATMOSPHERIC COMPOSED OF GHGS</a:t>
            </a:r>
            <a:endParaRPr lang="en-US" sz="4400">
              <a:ln/>
              <a:solidFill>
                <a:schemeClr val="accent4"/>
              </a:solidFill>
              <a:effectLst/>
            </a:endParaRPr>
          </a:p>
        </p:txBody>
      </p:sp>
      <p:sp>
        <p:nvSpPr>
          <p:cNvPr id="3" name="Content Placeholder 2"/>
          <p:cNvSpPr/>
          <p:nvPr>
            <p:ph idx="1"/>
          </p:nvPr>
        </p:nvSpPr>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30910"/>
            <a:ext cx="11246485" cy="1635760"/>
          </a:xfrm>
        </p:spPr>
        <p:txBody>
          <a:bodyPr/>
          <a:p>
            <a:pPr algn="ctr"/>
            <a:r>
              <a:rPr lang="en-US" sz="4400" b="1" i="1"/>
              <a:t>UNFCCC Ultimate Objective</a:t>
            </a:r>
            <a:endParaRPr lang="en-US" sz="4400" b="1" i="1"/>
          </a:p>
        </p:txBody>
      </p:sp>
      <p:sp>
        <p:nvSpPr>
          <p:cNvPr id="3" name="Content Placeholder 2"/>
          <p:cNvSpPr>
            <a:spLocks noGrp="1"/>
          </p:cNvSpPr>
          <p:nvPr>
            <p:ph idx="1"/>
          </p:nvPr>
        </p:nvSpPr>
        <p:spPr>
          <a:xfrm>
            <a:off x="728980" y="2475230"/>
            <a:ext cx="10515600" cy="3326130"/>
          </a:xfrm>
        </p:spPr>
        <p:txBody>
          <a:bodyPr/>
          <a:p>
            <a:pPr>
              <a:lnSpc>
                <a:spcPct val="150000"/>
              </a:lnSpc>
            </a:pPr>
            <a:r>
              <a:rPr lang="en-US">
                <a:solidFill>
                  <a:schemeClr val="accent3">
                    <a:lumMod val="25000"/>
                  </a:schemeClr>
                </a:solidFill>
              </a:rPr>
              <a:t>“The ultimate objective of this convention and any related legal instruments that the conference of the parties may adopt is to achieve.</a:t>
            </a:r>
            <a:endParaRPr lang="en-US">
              <a:solidFill>
                <a:schemeClr val="accent3">
                  <a:lumMod val="25000"/>
                </a:schemeClr>
              </a:solidFill>
            </a:endParaRPr>
          </a:p>
          <a:p>
            <a:pPr marL="0" indent="0">
              <a:lnSpc>
                <a:spcPct val="150000"/>
              </a:lnSpc>
              <a:buNone/>
            </a:pPr>
            <a:endParaRPr lang="en-US">
              <a:solidFill>
                <a:schemeClr val="accent3">
                  <a:lumMod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0215" y="467995"/>
            <a:ext cx="11507470" cy="6149340"/>
          </a:xfrm>
        </p:spPr>
        <p:txBody>
          <a:bodyPr/>
          <a:p>
            <a:pPr>
              <a:lnSpc>
                <a:spcPct val="150000"/>
              </a:lnSpc>
            </a:pPr>
            <a:r>
              <a:rPr lang="en-US">
                <a:solidFill>
                  <a:schemeClr val="accent3">
                    <a:lumMod val="25000"/>
                  </a:schemeClr>
                </a:solidFill>
                <a:sym typeface="+mn-ea"/>
              </a:rPr>
              <a:t>Stabilization of greenhouse gas concentrations in the atmposphere at a level that would prevent dangerous anthropogenic interference  in the climate system. </a:t>
            </a:r>
            <a:endParaRPr lang="en-US">
              <a:solidFill>
                <a:schemeClr val="accent3">
                  <a:lumMod val="25000"/>
                </a:schemeClr>
              </a:solidFill>
              <a:sym typeface="+mn-ea"/>
            </a:endParaRPr>
          </a:p>
          <a:p>
            <a:pPr>
              <a:lnSpc>
                <a:spcPct val="150000"/>
              </a:lnSpc>
            </a:pPr>
            <a:r>
              <a:rPr lang="en-US">
                <a:solidFill>
                  <a:schemeClr val="accent3">
                    <a:lumMod val="25000"/>
                  </a:schemeClr>
                </a:solidFill>
                <a:sym typeface="+mn-ea"/>
              </a:rPr>
              <a:t>Such a level should be achieved within a time-frame sufficient to allow ecosystems to adopt naturally to climate change,to ensure that food production is not threatened and to enable economic development to proceed in a sustainable manner.”</a:t>
            </a:r>
            <a:endParaRPr lang="en-US">
              <a:solidFill>
                <a:schemeClr val="accent3">
                  <a:lumMod val="25000"/>
                </a:schemeClr>
              </a:solidFill>
            </a:endParaRPr>
          </a:p>
          <a:p>
            <a:pPr marL="0" indent="0">
              <a:buNone/>
            </a:pPr>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1200765" cy="2155190"/>
          </a:xfrm>
        </p:spPr>
        <p:txBody>
          <a:bodyPr/>
          <a:p>
            <a:r>
              <a:rPr lang="en-US" sz="4400" b="1" i="1"/>
              <a:t>GLOBAL  EMISSIONS BY SECTORS</a:t>
            </a:r>
            <a:endParaRPr lang="en-US" sz="4400" b="1" i="1"/>
          </a:p>
        </p:txBody>
      </p:sp>
      <p:pic>
        <p:nvPicPr>
          <p:cNvPr id="6" name="Content Placeholder 5" descr="Global-GHG-emissions-by-economic-sector"/>
          <p:cNvPicPr>
            <a:picLocks noChangeAspect="1"/>
          </p:cNvPicPr>
          <p:nvPr>
            <p:ph idx="1"/>
          </p:nvPr>
        </p:nvPicPr>
        <p:blipFill>
          <a:blip r:embed="rId1">
            <a:clrChange>
              <a:clrFrom>
                <a:srgbClr val="FFFFFF">
                  <a:alpha val="100000"/>
                </a:srgbClr>
              </a:clrFrom>
              <a:clrTo>
                <a:srgbClr val="FFFFFF">
                  <a:alpha val="100000"/>
                  <a:alpha val="0"/>
                </a:srgbClr>
              </a:clrTo>
            </a:clrChange>
          </a:blip>
          <a:stretch>
            <a:fillRect/>
          </a:stretch>
        </p:blipFill>
        <p:spPr>
          <a:xfrm>
            <a:off x="3643630" y="1825625"/>
            <a:ext cx="4903470" cy="4351655"/>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ubtitle 4"/>
          <p:cNvSpPr>
            <a:spLocks noGrp="1" noChangeArrowheads="1"/>
          </p:cNvSpPr>
          <p:nvPr>
            <p:ph type="subTitle" idx="1"/>
          </p:nvPr>
        </p:nvSpPr>
        <p:spPr>
          <a:xfrm>
            <a:off x="1295400" y="280035"/>
            <a:ext cx="8564245" cy="404495"/>
          </a:xfrm>
        </p:spPr>
        <p:txBody>
          <a:bodyPr/>
          <a:p>
            <a:pPr algn="ctr"/>
            <a:r>
              <a:rPr lang="en-US" sz="4400" b="1" i="1"/>
              <a:t>PAKISTAN,S SATATUS AS A GHG EMITTER</a:t>
            </a:r>
            <a:r>
              <a:rPr lang="en-US"/>
              <a:t> </a:t>
            </a:r>
            <a:endParaRPr lang="en-US"/>
          </a:p>
        </p:txBody>
      </p:sp>
      <p:sp>
        <p:nvSpPr>
          <p:cNvPr id="2" name="Text Box 1"/>
          <p:cNvSpPr txBox="1"/>
          <p:nvPr/>
        </p:nvSpPr>
        <p:spPr>
          <a:xfrm>
            <a:off x="1105535" y="2030730"/>
            <a:ext cx="11155680" cy="4067175"/>
          </a:xfrm>
          <a:prstGeom prst="rect">
            <a:avLst/>
          </a:prstGeom>
          <a:noFill/>
        </p:spPr>
        <p:txBody>
          <a:bodyPr wrap="square" rtlCol="0" anchor="t" anchorCtr="0">
            <a:noAutofit/>
          </a:bodyPr>
          <a:p>
            <a:r>
              <a:rPr lang="en-US" sz="3200"/>
              <a:t> Based on the data  for the year 2000,pakistan,s contribution GHG emission is a miniscule(about0.8%)</a:t>
            </a:r>
            <a:endParaRPr lang="en-US" sz="3200"/>
          </a:p>
          <a:p>
            <a:r>
              <a:rPr lang="en-US" sz="3200"/>
              <a:t>Pakistan is ranked at 135</a:t>
            </a:r>
            <a:r>
              <a:rPr lang="en-US" sz="3200" baseline="30000"/>
              <a:t>th </a:t>
            </a:r>
            <a:r>
              <a:rPr lang="en-US" sz="3200"/>
              <a:t>place on the basic of its per-capita GHG emission without land-use  change and </a:t>
            </a:r>
            <a:r>
              <a:rPr lang="en-US" sz="3200" baseline="30000"/>
              <a:t>14th</a:t>
            </a:r>
            <a:r>
              <a:rPr lang="en-US" sz="3200"/>
              <a:t> palce when land-use change is also taken into consideration (US-DOE2009)</a:t>
            </a:r>
            <a:endParaRPr lang="en-US" sz="3200"/>
          </a:p>
          <a:p>
            <a:r>
              <a:rPr lang="en-US" sz="3200"/>
              <a:t>In 2008 pakistan,s per -capita GHG emission were 0.76 t</a:t>
            </a:r>
            <a:r>
              <a:rPr lang="en-US" sz="3200" baseline="-25000"/>
              <a:t>CO2 </a:t>
            </a:r>
            <a:r>
              <a:rPr lang="en-US" sz="3200"/>
              <a:t>compared to 19.7 in USA 3.7 in chuna 1.0 in india </a:t>
            </a:r>
            <a:endParaRPr lang="en-US" sz="3200"/>
          </a:p>
          <a:p>
            <a:r>
              <a:rPr lang="en-US"/>
              <a:t>The sector-wise contribution of GHG emission in pakistan during 2007-2008 stood at:</a:t>
            </a:r>
            <a:endParaRPr lang="en-US"/>
          </a:p>
          <a:p>
            <a:pPr lvl="1"/>
            <a:r>
              <a:rPr lang="en-US"/>
              <a:t>Sector                                                 Contribution to total emission in pakistan</a:t>
            </a:r>
            <a:endParaRPr lang="en-US"/>
          </a:p>
          <a:p>
            <a:pPr lvl="1"/>
            <a:r>
              <a:rPr lang="en-US"/>
              <a:t>Energy                                                                          50.7%</a:t>
            </a:r>
            <a:endParaRPr lang="en-US"/>
          </a:p>
          <a:p>
            <a:pPr lvl="1"/>
            <a:r>
              <a:rPr lang="en-US"/>
              <a:t>Agriculture and livestock                                               38.8%</a:t>
            </a:r>
            <a:endParaRPr lang="en-US"/>
          </a:p>
          <a:p>
            <a:pPr lvl="1"/>
            <a:r>
              <a:rPr lang="en-US"/>
              <a:t>Industrial processes                                                        5.8%</a:t>
            </a:r>
            <a:endParaRPr lang="en-US"/>
          </a:p>
          <a:p>
            <a:pPr lvl="1"/>
            <a:r>
              <a:rPr lang="en-US"/>
              <a:t>Forestry and land use change                                         2.9% </a:t>
            </a:r>
            <a:endParaRPr lang="en-US"/>
          </a:p>
          <a:p>
            <a:pPr lvl="1"/>
            <a:r>
              <a:rPr lang="en-US"/>
              <a:t>Wastes                                                                             1.8%</a:t>
            </a:r>
            <a:endParaRPr lang="en-US"/>
          </a:p>
          <a:p>
            <a:pPr lvl="1"/>
            <a:endParaRPr lang="en-US"/>
          </a:p>
          <a:p>
            <a:endParaRPr lang="en-US" baseline="30000"/>
          </a:p>
          <a:p>
            <a:endParaRPr lang="en-US" baseline="30000"/>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47955" y="111125"/>
            <a:ext cx="12117705" cy="5963285"/>
          </a:xfrm>
          <a:prstGeom prst="rect">
            <a:avLst/>
          </a:prstGeom>
          <a:noFill/>
        </p:spPr>
        <p:txBody>
          <a:bodyPr wrap="square" rtlCol="0" anchor="t">
            <a:noAutofit/>
          </a:bodyPr>
          <a:p>
            <a:pPr algn="ctr">
              <a:lnSpc>
                <a:spcPct val="120000"/>
              </a:lnSpc>
            </a:pPr>
            <a:r>
              <a:rPr lang="en-US" sz="4400">
                <a:sym typeface="+mn-ea"/>
              </a:rPr>
              <a:t>The sector-wise contribution of GHG emission in pakistan during 2007-2008 stood at:</a:t>
            </a:r>
            <a:endParaRPr lang="en-US" sz="4400"/>
          </a:p>
          <a:p>
            <a:pPr lvl="0" algn="ctr">
              <a:lnSpc>
                <a:spcPct val="120000"/>
              </a:lnSpc>
            </a:pPr>
            <a:r>
              <a:rPr lang="en-US" sz="3200">
                <a:sym typeface="+mn-ea"/>
              </a:rPr>
              <a:t>Sector                                                 Contribution to total emission in pakistan</a:t>
            </a:r>
            <a:endParaRPr lang="en-US" sz="3200"/>
          </a:p>
          <a:p>
            <a:pPr lvl="1" algn="ctr">
              <a:lnSpc>
                <a:spcPct val="120000"/>
              </a:lnSpc>
            </a:pPr>
            <a:r>
              <a:rPr lang="en-US" sz="3200">
                <a:sym typeface="+mn-ea"/>
              </a:rPr>
              <a:t>Energy                                                                          50.7%</a:t>
            </a:r>
            <a:endParaRPr lang="en-US" sz="3200"/>
          </a:p>
          <a:p>
            <a:pPr lvl="1" algn="ctr">
              <a:lnSpc>
                <a:spcPct val="120000"/>
              </a:lnSpc>
            </a:pPr>
            <a:r>
              <a:rPr lang="en-US" sz="3200">
                <a:sym typeface="+mn-ea"/>
              </a:rPr>
              <a:t>Agriculture and livestock                                               38.8%</a:t>
            </a:r>
            <a:endParaRPr lang="en-US" sz="3200"/>
          </a:p>
          <a:p>
            <a:pPr lvl="1" algn="ctr">
              <a:lnSpc>
                <a:spcPct val="120000"/>
              </a:lnSpc>
            </a:pPr>
            <a:r>
              <a:rPr lang="en-US" sz="3200">
                <a:sym typeface="+mn-ea"/>
              </a:rPr>
              <a:t>Industrial processes                                                        5.8%</a:t>
            </a:r>
            <a:endParaRPr lang="en-US" sz="3200"/>
          </a:p>
          <a:p>
            <a:pPr lvl="1" algn="ctr">
              <a:lnSpc>
                <a:spcPct val="120000"/>
              </a:lnSpc>
            </a:pPr>
            <a:r>
              <a:rPr lang="en-US" sz="3200">
                <a:sym typeface="+mn-ea"/>
              </a:rPr>
              <a:t>Forestry and land use change                                         2.9% </a:t>
            </a:r>
            <a:endParaRPr lang="en-US" sz="3200"/>
          </a:p>
          <a:p>
            <a:pPr lvl="1" algn="ctr">
              <a:lnSpc>
                <a:spcPct val="120000"/>
              </a:lnSpc>
            </a:pPr>
            <a:r>
              <a:rPr lang="en-US" sz="3200">
                <a:sym typeface="+mn-ea"/>
              </a:rPr>
              <a:t>Wastes                                                                             1.8%</a:t>
            </a:r>
            <a:endParaRPr lang="en-US" sz="32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tags/tag1.xml><?xml version="1.0" encoding="utf-8"?>
<p:tagLst xmlns:p="http://schemas.openxmlformats.org/presentationml/2006/main">
  <p:tag name="TABLE_ENDDRAG_ORIGIN_RECT" val="757*346"/>
  <p:tag name="TABLE_ENDDRAG_RECT" val="6*181*757*346"/>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2886</Words>
  <Application>WPS Presentation</Application>
  <PresentationFormat>Widescreen</PresentationFormat>
  <Paragraphs>87</Paragraphs>
  <Slides>10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10</vt:i4>
      </vt:variant>
    </vt:vector>
  </HeadingPairs>
  <TitlesOfParts>
    <vt:vector size="27" baseType="lpstr">
      <vt:lpstr>Arial</vt:lpstr>
      <vt:lpstr>SimSun</vt:lpstr>
      <vt:lpstr>Wingdings</vt:lpstr>
      <vt:lpstr>Microsoft YaHei</vt:lpstr>
      <vt:lpstr>Arial Unicode MS</vt:lpstr>
      <vt:lpstr>Calibri</vt:lpstr>
      <vt:lpstr>Andalus</vt:lpstr>
      <vt:lpstr>Arial Black</vt:lpstr>
      <vt:lpstr>Arial Narrow</vt:lpstr>
      <vt:lpstr>Bahnschrift</vt:lpstr>
      <vt:lpstr>Bahnschrift Condensed</vt:lpstr>
      <vt:lpstr>Bahnschrift Light</vt:lpstr>
      <vt:lpstr>Bahnschrift Light Condensed</vt:lpstr>
      <vt:lpstr>Bahnschrift Light SemiCondensed</vt:lpstr>
      <vt:lpstr>Arabic Typesetting</vt:lpstr>
      <vt:lpstr>Wingdings</vt:lpstr>
      <vt:lpstr>Blue Waves</vt:lpstr>
      <vt:lpstr>Rabia Naseer Challan no()</vt:lpstr>
      <vt:lpstr>Climate change is a reailty or myth</vt:lpstr>
      <vt:lpstr>Climate Change:</vt:lpstr>
      <vt:lpstr>CHANGES IN ATMOSPHERIC COMPOSED OF GHGS</vt:lpstr>
      <vt:lpstr>UNFCCC Ultimate Objective</vt:lpstr>
      <vt:lpstr>PowerPoint 演示文稿</vt:lpstr>
      <vt:lpstr>GLOBAL  EMISSIONS BY SECTORS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Rabia Naseer Challan no()</dc:title>
  <dc:creator/>
  <cp:lastModifiedBy>YASIR LAP</cp:lastModifiedBy>
  <cp:revision>11</cp:revision>
  <dcterms:created xsi:type="dcterms:W3CDTF">2024-10-29T15:57:00Z</dcterms:created>
  <dcterms:modified xsi:type="dcterms:W3CDTF">2024-10-30T15:17:49Z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E7111709878D4D16B93D4EAAA013203C_11</vt:lpwstr>
  </property>
  <property fmtid="{D5CDD505-2E9C-101B-9397-08002B2CF9AE}" pid="3" name="KSOProductBuildVer">
    <vt:lpwstr>1033-12.2.0.18607</vt:lpwstr>
  </property>
</Properties>
</file>