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80" r:id="rId4"/>
    <p:sldId id="281" r:id="rId5"/>
    <p:sldId id="264" r:id="rId6"/>
    <p:sldId id="265" r:id="rId7"/>
    <p:sldId id="273" r:id="rId8"/>
    <p:sldId id="274" r:id="rId9"/>
    <p:sldId id="266" r:id="rId10"/>
    <p:sldId id="275" r:id="rId11"/>
    <p:sldId id="276" r:id="rId12"/>
    <p:sldId id="277" r:id="rId13"/>
    <p:sldId id="278" r:id="rId14"/>
    <p:sldId id="279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23D96-8530-7596-1415-BECBC76D34F3}" v="216" dt="2023-08-09T08:50:05.896"/>
    <p1510:client id="{6F90BF49-64AA-71A5-A6A2-47E4262F9D3F}" v="111" dt="2023-08-09T22:16:45.713"/>
    <p1510:client id="{B3619FBA-572D-9679-2EF9-AD61B884D2F6}" v="22" dt="2023-08-09T23:32:22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D0750-F6E2-4C6E-A4E5-289D20103D03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864135-76CC-485E-A923-F6296967D1F6}">
      <dgm:prSet/>
      <dgm:spPr/>
      <dgm:t>
        <a:bodyPr/>
        <a:lstStyle/>
        <a:p>
          <a:r>
            <a:rPr lang="en-US"/>
            <a:t>Root node always black</a:t>
          </a:r>
        </a:p>
      </dgm:t>
    </dgm:pt>
    <dgm:pt modelId="{C41A5204-4752-4C25-9980-9413E9A02FD7}" type="parTrans" cxnId="{F95886DF-0380-43D4-BF58-A98762FE3A6A}">
      <dgm:prSet/>
      <dgm:spPr/>
      <dgm:t>
        <a:bodyPr/>
        <a:lstStyle/>
        <a:p>
          <a:endParaRPr lang="en-US"/>
        </a:p>
      </dgm:t>
    </dgm:pt>
    <dgm:pt modelId="{048F40D5-FF57-4E54-B6E7-B98BD4F1CB43}" type="sibTrans" cxnId="{F95886DF-0380-43D4-BF58-A98762FE3A6A}">
      <dgm:prSet/>
      <dgm:spPr/>
      <dgm:t>
        <a:bodyPr/>
        <a:lstStyle/>
        <a:p>
          <a:endParaRPr lang="en-US"/>
        </a:p>
      </dgm:t>
    </dgm:pt>
    <dgm:pt modelId="{78DFE222-FDD7-461A-BEF8-82690ECE0A7E}">
      <dgm:prSet/>
      <dgm:spPr/>
      <dgm:t>
        <a:bodyPr/>
        <a:lstStyle/>
        <a:p>
          <a:r>
            <a:rPr lang="en-US"/>
            <a:t>No Double Red</a:t>
          </a:r>
        </a:p>
      </dgm:t>
    </dgm:pt>
    <dgm:pt modelId="{A5030DC6-4674-4FEA-BA50-2059C4B00AEF}" type="parTrans" cxnId="{F46025D2-C80C-4C40-BE49-9DBC4695F9E6}">
      <dgm:prSet/>
      <dgm:spPr/>
      <dgm:t>
        <a:bodyPr/>
        <a:lstStyle/>
        <a:p>
          <a:endParaRPr lang="en-US"/>
        </a:p>
      </dgm:t>
    </dgm:pt>
    <dgm:pt modelId="{BD3192DE-1D87-4A09-A56F-2169AD61F7F9}" type="sibTrans" cxnId="{F46025D2-C80C-4C40-BE49-9DBC4695F9E6}">
      <dgm:prSet/>
      <dgm:spPr/>
      <dgm:t>
        <a:bodyPr/>
        <a:lstStyle/>
        <a:p>
          <a:endParaRPr lang="en-US"/>
        </a:p>
      </dgm:t>
    </dgm:pt>
    <dgm:pt modelId="{722758A8-978F-4532-AF98-5F0A62081728}">
      <dgm:prSet/>
      <dgm:spPr/>
      <dgm:t>
        <a:bodyPr/>
        <a:lstStyle/>
        <a:p>
          <a:r>
            <a:rPr lang="en-US"/>
            <a:t>No consecutive red nodes along a path</a:t>
          </a:r>
        </a:p>
      </dgm:t>
    </dgm:pt>
    <dgm:pt modelId="{E73961D2-A0E4-4FA9-84F7-95B5C9104528}" type="parTrans" cxnId="{BB598F47-BB21-44E5-A76E-22BA4F97C694}">
      <dgm:prSet/>
      <dgm:spPr/>
      <dgm:t>
        <a:bodyPr/>
        <a:lstStyle/>
        <a:p>
          <a:endParaRPr lang="en-US"/>
        </a:p>
      </dgm:t>
    </dgm:pt>
    <dgm:pt modelId="{AC67BE48-FEF2-4552-832B-9CC6B2C4F0E0}" type="sibTrans" cxnId="{BB598F47-BB21-44E5-A76E-22BA4F97C694}">
      <dgm:prSet/>
      <dgm:spPr/>
      <dgm:t>
        <a:bodyPr/>
        <a:lstStyle/>
        <a:p>
          <a:endParaRPr lang="en-US"/>
        </a:p>
      </dgm:t>
    </dgm:pt>
    <dgm:pt modelId="{E7C3B70A-4073-40E7-BE51-A1C0AC941104}">
      <dgm:prSet/>
      <dgm:spPr/>
      <dgm:t>
        <a:bodyPr/>
        <a:lstStyle/>
        <a:p>
          <a:r>
            <a:rPr lang="en-US"/>
            <a:t>Black Height</a:t>
          </a:r>
        </a:p>
      </dgm:t>
    </dgm:pt>
    <dgm:pt modelId="{ABE64A49-3956-40F0-8F41-4F77D7E8D276}" type="parTrans" cxnId="{FF759773-F895-4B3B-9363-C4B439F42099}">
      <dgm:prSet/>
      <dgm:spPr/>
      <dgm:t>
        <a:bodyPr/>
        <a:lstStyle/>
        <a:p>
          <a:endParaRPr lang="en-US"/>
        </a:p>
      </dgm:t>
    </dgm:pt>
    <dgm:pt modelId="{6133394F-9FE2-4732-93A3-46CDEA2FD11E}" type="sibTrans" cxnId="{FF759773-F895-4B3B-9363-C4B439F42099}">
      <dgm:prSet/>
      <dgm:spPr/>
      <dgm:t>
        <a:bodyPr/>
        <a:lstStyle/>
        <a:p>
          <a:endParaRPr lang="en-US"/>
        </a:p>
      </dgm:t>
    </dgm:pt>
    <dgm:pt modelId="{DC8606A0-8A0C-4C08-83FE-7F987767C6BC}">
      <dgm:prSet/>
      <dgm:spPr/>
      <dgm:t>
        <a:bodyPr/>
        <a:lstStyle/>
        <a:p>
          <a:r>
            <a:rPr lang="en-US"/>
            <a:t>Equal black nodes on all paths</a:t>
          </a:r>
        </a:p>
      </dgm:t>
    </dgm:pt>
    <dgm:pt modelId="{61726B1A-D84E-423A-9D85-AD37D55B805F}" type="parTrans" cxnId="{615CAD11-EFC8-4479-9B03-DB6A0CB598EA}">
      <dgm:prSet/>
      <dgm:spPr/>
      <dgm:t>
        <a:bodyPr/>
        <a:lstStyle/>
        <a:p>
          <a:endParaRPr lang="en-US"/>
        </a:p>
      </dgm:t>
    </dgm:pt>
    <dgm:pt modelId="{DFDA1A8F-929B-458E-B301-023E133479C7}" type="sibTrans" cxnId="{615CAD11-EFC8-4479-9B03-DB6A0CB598EA}">
      <dgm:prSet/>
      <dgm:spPr/>
      <dgm:t>
        <a:bodyPr/>
        <a:lstStyle/>
        <a:p>
          <a:endParaRPr lang="en-US"/>
        </a:p>
      </dgm:t>
    </dgm:pt>
    <dgm:pt modelId="{8944E6AC-9DEF-48D1-8F85-4E6F03B174CF}" type="pres">
      <dgm:prSet presAssocID="{4A3D0750-F6E2-4C6E-A4E5-289D20103D03}" presName="Name0" presStyleCnt="0">
        <dgm:presLayoutVars>
          <dgm:dir/>
          <dgm:animLvl val="lvl"/>
          <dgm:resizeHandles val="exact"/>
        </dgm:presLayoutVars>
      </dgm:prSet>
      <dgm:spPr/>
    </dgm:pt>
    <dgm:pt modelId="{B6D81D45-610B-4883-A9F2-C2E94D9ABD70}" type="pres">
      <dgm:prSet presAssocID="{94864135-76CC-485E-A923-F6296967D1F6}" presName="linNode" presStyleCnt="0"/>
      <dgm:spPr/>
    </dgm:pt>
    <dgm:pt modelId="{46126A17-9A23-4428-B64F-DE421493479B}" type="pres">
      <dgm:prSet presAssocID="{94864135-76CC-485E-A923-F6296967D1F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B9DF5EE-80B6-4D28-9AE1-B602C80E0352}" type="pres">
      <dgm:prSet presAssocID="{048F40D5-FF57-4E54-B6E7-B98BD4F1CB43}" presName="sp" presStyleCnt="0"/>
      <dgm:spPr/>
    </dgm:pt>
    <dgm:pt modelId="{AA41F6DD-23B0-4A4F-BB67-F13A4D8E07EF}" type="pres">
      <dgm:prSet presAssocID="{78DFE222-FDD7-461A-BEF8-82690ECE0A7E}" presName="linNode" presStyleCnt="0"/>
      <dgm:spPr/>
    </dgm:pt>
    <dgm:pt modelId="{1A5A6F8B-0A8A-4479-8406-52A13E9C1CBF}" type="pres">
      <dgm:prSet presAssocID="{78DFE222-FDD7-461A-BEF8-82690ECE0A7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CB5FC51-BA59-472C-A07B-223A7521817A}" type="pres">
      <dgm:prSet presAssocID="{BD3192DE-1D87-4A09-A56F-2169AD61F7F9}" presName="sp" presStyleCnt="0"/>
      <dgm:spPr/>
    </dgm:pt>
    <dgm:pt modelId="{764BCA10-403C-4066-A448-86D5E7F1FC26}" type="pres">
      <dgm:prSet presAssocID="{722758A8-978F-4532-AF98-5F0A62081728}" presName="linNode" presStyleCnt="0"/>
      <dgm:spPr/>
    </dgm:pt>
    <dgm:pt modelId="{8D8B34C1-E13F-43C3-B672-C2722A42960C}" type="pres">
      <dgm:prSet presAssocID="{722758A8-978F-4532-AF98-5F0A6208172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B030CE7-21C4-4B02-8978-09D28AB8E320}" type="pres">
      <dgm:prSet presAssocID="{AC67BE48-FEF2-4552-832B-9CC6B2C4F0E0}" presName="sp" presStyleCnt="0"/>
      <dgm:spPr/>
    </dgm:pt>
    <dgm:pt modelId="{CF1B3909-316E-44FC-901F-1EB0CBDB15A2}" type="pres">
      <dgm:prSet presAssocID="{E7C3B70A-4073-40E7-BE51-A1C0AC941104}" presName="linNode" presStyleCnt="0"/>
      <dgm:spPr/>
    </dgm:pt>
    <dgm:pt modelId="{D947A5FB-D31F-4181-BB41-F07C6E89BB29}" type="pres">
      <dgm:prSet presAssocID="{E7C3B70A-4073-40E7-BE51-A1C0AC94110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C8A54FF-6F5A-4CE7-9D4E-05A5AE11D852}" type="pres">
      <dgm:prSet presAssocID="{6133394F-9FE2-4732-93A3-46CDEA2FD11E}" presName="sp" presStyleCnt="0"/>
      <dgm:spPr/>
    </dgm:pt>
    <dgm:pt modelId="{365533DC-A23E-4B8A-ABE3-9A749C4D6DA9}" type="pres">
      <dgm:prSet presAssocID="{DC8606A0-8A0C-4C08-83FE-7F987767C6BC}" presName="linNode" presStyleCnt="0"/>
      <dgm:spPr/>
    </dgm:pt>
    <dgm:pt modelId="{3E3876D4-DF04-4DF0-887D-2CFBAD4FACB6}" type="pres">
      <dgm:prSet presAssocID="{DC8606A0-8A0C-4C08-83FE-7F987767C6B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15CAD11-EFC8-4479-9B03-DB6A0CB598EA}" srcId="{4A3D0750-F6E2-4C6E-A4E5-289D20103D03}" destId="{DC8606A0-8A0C-4C08-83FE-7F987767C6BC}" srcOrd="4" destOrd="0" parTransId="{61726B1A-D84E-423A-9D85-AD37D55B805F}" sibTransId="{DFDA1A8F-929B-458E-B301-023E133479C7}"/>
    <dgm:cxn modelId="{363B2F65-470D-4A3A-BFA1-55CD82AE9BB2}" type="presOf" srcId="{DC8606A0-8A0C-4C08-83FE-7F987767C6BC}" destId="{3E3876D4-DF04-4DF0-887D-2CFBAD4FACB6}" srcOrd="0" destOrd="0" presId="urn:microsoft.com/office/officeart/2005/8/layout/vList5"/>
    <dgm:cxn modelId="{BB598F47-BB21-44E5-A76E-22BA4F97C694}" srcId="{4A3D0750-F6E2-4C6E-A4E5-289D20103D03}" destId="{722758A8-978F-4532-AF98-5F0A62081728}" srcOrd="2" destOrd="0" parTransId="{E73961D2-A0E4-4FA9-84F7-95B5C9104528}" sibTransId="{AC67BE48-FEF2-4552-832B-9CC6B2C4F0E0}"/>
    <dgm:cxn modelId="{FE12ED72-21AA-498B-81C3-0DA3BD682EC0}" type="presOf" srcId="{722758A8-978F-4532-AF98-5F0A62081728}" destId="{8D8B34C1-E13F-43C3-B672-C2722A42960C}" srcOrd="0" destOrd="0" presId="urn:microsoft.com/office/officeart/2005/8/layout/vList5"/>
    <dgm:cxn modelId="{FF759773-F895-4B3B-9363-C4B439F42099}" srcId="{4A3D0750-F6E2-4C6E-A4E5-289D20103D03}" destId="{E7C3B70A-4073-40E7-BE51-A1C0AC941104}" srcOrd="3" destOrd="0" parTransId="{ABE64A49-3956-40F0-8F41-4F77D7E8D276}" sibTransId="{6133394F-9FE2-4732-93A3-46CDEA2FD11E}"/>
    <dgm:cxn modelId="{F9B7787A-F2D5-435D-B95F-F2337DFE0AD9}" type="presOf" srcId="{78DFE222-FDD7-461A-BEF8-82690ECE0A7E}" destId="{1A5A6F8B-0A8A-4479-8406-52A13E9C1CBF}" srcOrd="0" destOrd="0" presId="urn:microsoft.com/office/officeart/2005/8/layout/vList5"/>
    <dgm:cxn modelId="{F7F05989-2445-4FA7-B76F-49FB6D7A8782}" type="presOf" srcId="{4A3D0750-F6E2-4C6E-A4E5-289D20103D03}" destId="{8944E6AC-9DEF-48D1-8F85-4E6F03B174CF}" srcOrd="0" destOrd="0" presId="urn:microsoft.com/office/officeart/2005/8/layout/vList5"/>
    <dgm:cxn modelId="{F60C8EB3-83A7-4CDA-9ABA-1473A98735A6}" type="presOf" srcId="{94864135-76CC-485E-A923-F6296967D1F6}" destId="{46126A17-9A23-4428-B64F-DE421493479B}" srcOrd="0" destOrd="0" presId="urn:microsoft.com/office/officeart/2005/8/layout/vList5"/>
    <dgm:cxn modelId="{10FD4FCE-0C1B-4B54-8A49-7D4D0F3AD355}" type="presOf" srcId="{E7C3B70A-4073-40E7-BE51-A1C0AC941104}" destId="{D947A5FB-D31F-4181-BB41-F07C6E89BB29}" srcOrd="0" destOrd="0" presId="urn:microsoft.com/office/officeart/2005/8/layout/vList5"/>
    <dgm:cxn modelId="{F46025D2-C80C-4C40-BE49-9DBC4695F9E6}" srcId="{4A3D0750-F6E2-4C6E-A4E5-289D20103D03}" destId="{78DFE222-FDD7-461A-BEF8-82690ECE0A7E}" srcOrd="1" destOrd="0" parTransId="{A5030DC6-4674-4FEA-BA50-2059C4B00AEF}" sibTransId="{BD3192DE-1D87-4A09-A56F-2169AD61F7F9}"/>
    <dgm:cxn modelId="{F95886DF-0380-43D4-BF58-A98762FE3A6A}" srcId="{4A3D0750-F6E2-4C6E-A4E5-289D20103D03}" destId="{94864135-76CC-485E-A923-F6296967D1F6}" srcOrd="0" destOrd="0" parTransId="{C41A5204-4752-4C25-9980-9413E9A02FD7}" sibTransId="{048F40D5-FF57-4E54-B6E7-B98BD4F1CB43}"/>
    <dgm:cxn modelId="{912ED12D-8F7D-49FE-95AA-F627C55E6E99}" type="presParOf" srcId="{8944E6AC-9DEF-48D1-8F85-4E6F03B174CF}" destId="{B6D81D45-610B-4883-A9F2-C2E94D9ABD70}" srcOrd="0" destOrd="0" presId="urn:microsoft.com/office/officeart/2005/8/layout/vList5"/>
    <dgm:cxn modelId="{2308D912-7AB2-4019-9F8E-9E5FE136EE37}" type="presParOf" srcId="{B6D81D45-610B-4883-A9F2-C2E94D9ABD70}" destId="{46126A17-9A23-4428-B64F-DE421493479B}" srcOrd="0" destOrd="0" presId="urn:microsoft.com/office/officeart/2005/8/layout/vList5"/>
    <dgm:cxn modelId="{5775429A-785C-44EF-96E1-FAF942632E48}" type="presParOf" srcId="{8944E6AC-9DEF-48D1-8F85-4E6F03B174CF}" destId="{5B9DF5EE-80B6-4D28-9AE1-B602C80E0352}" srcOrd="1" destOrd="0" presId="urn:microsoft.com/office/officeart/2005/8/layout/vList5"/>
    <dgm:cxn modelId="{4D93B706-3042-4FB4-95FB-90C496C02BA1}" type="presParOf" srcId="{8944E6AC-9DEF-48D1-8F85-4E6F03B174CF}" destId="{AA41F6DD-23B0-4A4F-BB67-F13A4D8E07EF}" srcOrd="2" destOrd="0" presId="urn:microsoft.com/office/officeart/2005/8/layout/vList5"/>
    <dgm:cxn modelId="{37CDAF8D-DE06-4B84-A8DC-64D5C0DF4B00}" type="presParOf" srcId="{AA41F6DD-23B0-4A4F-BB67-F13A4D8E07EF}" destId="{1A5A6F8B-0A8A-4479-8406-52A13E9C1CBF}" srcOrd="0" destOrd="0" presId="urn:microsoft.com/office/officeart/2005/8/layout/vList5"/>
    <dgm:cxn modelId="{8B5C764E-4677-407F-AFB7-99C1E1D8E467}" type="presParOf" srcId="{8944E6AC-9DEF-48D1-8F85-4E6F03B174CF}" destId="{9CB5FC51-BA59-472C-A07B-223A7521817A}" srcOrd="3" destOrd="0" presId="urn:microsoft.com/office/officeart/2005/8/layout/vList5"/>
    <dgm:cxn modelId="{6F2BE555-9E19-4742-9FC3-CD321DC79A96}" type="presParOf" srcId="{8944E6AC-9DEF-48D1-8F85-4E6F03B174CF}" destId="{764BCA10-403C-4066-A448-86D5E7F1FC26}" srcOrd="4" destOrd="0" presId="urn:microsoft.com/office/officeart/2005/8/layout/vList5"/>
    <dgm:cxn modelId="{0577D3E6-3595-499C-AF7F-964F8573D237}" type="presParOf" srcId="{764BCA10-403C-4066-A448-86D5E7F1FC26}" destId="{8D8B34C1-E13F-43C3-B672-C2722A42960C}" srcOrd="0" destOrd="0" presId="urn:microsoft.com/office/officeart/2005/8/layout/vList5"/>
    <dgm:cxn modelId="{52B18607-F738-42CC-8C53-7851EB82BF0C}" type="presParOf" srcId="{8944E6AC-9DEF-48D1-8F85-4E6F03B174CF}" destId="{5B030CE7-21C4-4B02-8978-09D28AB8E320}" srcOrd="5" destOrd="0" presId="urn:microsoft.com/office/officeart/2005/8/layout/vList5"/>
    <dgm:cxn modelId="{25556A70-ADD6-489B-8F75-25A5B245D60C}" type="presParOf" srcId="{8944E6AC-9DEF-48D1-8F85-4E6F03B174CF}" destId="{CF1B3909-316E-44FC-901F-1EB0CBDB15A2}" srcOrd="6" destOrd="0" presId="urn:microsoft.com/office/officeart/2005/8/layout/vList5"/>
    <dgm:cxn modelId="{E9B446B5-082C-4244-810A-E531D94F7823}" type="presParOf" srcId="{CF1B3909-316E-44FC-901F-1EB0CBDB15A2}" destId="{D947A5FB-D31F-4181-BB41-F07C6E89BB29}" srcOrd="0" destOrd="0" presId="urn:microsoft.com/office/officeart/2005/8/layout/vList5"/>
    <dgm:cxn modelId="{9FA37C83-44E3-4882-B843-590B75B29369}" type="presParOf" srcId="{8944E6AC-9DEF-48D1-8F85-4E6F03B174CF}" destId="{6C8A54FF-6F5A-4CE7-9D4E-05A5AE11D852}" srcOrd="7" destOrd="0" presId="urn:microsoft.com/office/officeart/2005/8/layout/vList5"/>
    <dgm:cxn modelId="{541B0EA3-E9B9-4455-A588-91FCF66FA629}" type="presParOf" srcId="{8944E6AC-9DEF-48D1-8F85-4E6F03B174CF}" destId="{365533DC-A23E-4B8A-ABE3-9A749C4D6DA9}" srcOrd="8" destOrd="0" presId="urn:microsoft.com/office/officeart/2005/8/layout/vList5"/>
    <dgm:cxn modelId="{2BE7C258-54E0-41E2-A2D6-EE46991C1D6F}" type="presParOf" srcId="{365533DC-A23E-4B8A-ABE3-9A749C4D6DA9}" destId="{3E3876D4-DF04-4DF0-887D-2CFBAD4FACB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26A17-9A23-4428-B64F-DE421493479B}">
      <dsp:nvSpPr>
        <dsp:cNvPr id="0" name=""/>
        <dsp:cNvSpPr/>
      </dsp:nvSpPr>
      <dsp:spPr>
        <a:xfrm>
          <a:off x="3364992" y="1828"/>
          <a:ext cx="3785616" cy="7994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Root node always black</a:t>
          </a:r>
        </a:p>
      </dsp:txBody>
      <dsp:txXfrm>
        <a:off x="3404018" y="40854"/>
        <a:ext cx="3707564" cy="721405"/>
      </dsp:txXfrm>
    </dsp:sp>
    <dsp:sp modelId="{1A5A6F8B-0A8A-4479-8406-52A13E9C1CBF}">
      <dsp:nvSpPr>
        <dsp:cNvPr id="0" name=""/>
        <dsp:cNvSpPr/>
      </dsp:nvSpPr>
      <dsp:spPr>
        <a:xfrm>
          <a:off x="3364992" y="841259"/>
          <a:ext cx="3785616" cy="799457"/>
        </a:xfrm>
        <a:prstGeom prst="roundRect">
          <a:avLst/>
        </a:prstGeom>
        <a:solidFill>
          <a:schemeClr val="accent5">
            <a:hueOff val="-378865"/>
            <a:satOff val="-1658"/>
            <a:lumOff val="-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Double Red</a:t>
          </a:r>
        </a:p>
      </dsp:txBody>
      <dsp:txXfrm>
        <a:off x="3404018" y="880285"/>
        <a:ext cx="3707564" cy="721405"/>
      </dsp:txXfrm>
    </dsp:sp>
    <dsp:sp modelId="{8D8B34C1-E13F-43C3-B672-C2722A42960C}">
      <dsp:nvSpPr>
        <dsp:cNvPr id="0" name=""/>
        <dsp:cNvSpPr/>
      </dsp:nvSpPr>
      <dsp:spPr>
        <a:xfrm>
          <a:off x="3364992" y="1680689"/>
          <a:ext cx="3785616" cy="799457"/>
        </a:xfrm>
        <a:prstGeom prst="roundRect">
          <a:avLst/>
        </a:prstGeom>
        <a:solidFill>
          <a:schemeClr val="accent5">
            <a:hueOff val="-757731"/>
            <a:satOff val="-3316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consecutive red nodes along a path</a:t>
          </a:r>
        </a:p>
      </dsp:txBody>
      <dsp:txXfrm>
        <a:off x="3404018" y="1719715"/>
        <a:ext cx="3707564" cy="721405"/>
      </dsp:txXfrm>
    </dsp:sp>
    <dsp:sp modelId="{D947A5FB-D31F-4181-BB41-F07C6E89BB29}">
      <dsp:nvSpPr>
        <dsp:cNvPr id="0" name=""/>
        <dsp:cNvSpPr/>
      </dsp:nvSpPr>
      <dsp:spPr>
        <a:xfrm>
          <a:off x="3364992" y="2520120"/>
          <a:ext cx="3785616" cy="799457"/>
        </a:xfrm>
        <a:prstGeom prst="roundRect">
          <a:avLst/>
        </a:prstGeom>
        <a:solidFill>
          <a:schemeClr val="accent5">
            <a:hueOff val="-1136596"/>
            <a:satOff val="-4974"/>
            <a:lumOff val="-2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Black Height</a:t>
          </a:r>
        </a:p>
      </dsp:txBody>
      <dsp:txXfrm>
        <a:off x="3404018" y="2559146"/>
        <a:ext cx="3707564" cy="721405"/>
      </dsp:txXfrm>
    </dsp:sp>
    <dsp:sp modelId="{3E3876D4-DF04-4DF0-887D-2CFBAD4FACB6}">
      <dsp:nvSpPr>
        <dsp:cNvPr id="0" name=""/>
        <dsp:cNvSpPr/>
      </dsp:nvSpPr>
      <dsp:spPr>
        <a:xfrm>
          <a:off x="3364992" y="3359550"/>
          <a:ext cx="3785616" cy="799457"/>
        </a:xfrm>
        <a:prstGeom prst="roundRect">
          <a:avLst/>
        </a:prstGeom>
        <a:solidFill>
          <a:schemeClr val="accent5">
            <a:hueOff val="-1515461"/>
            <a:satOff val="-6632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Equal black nodes on all paths</a:t>
          </a:r>
        </a:p>
      </dsp:txBody>
      <dsp:txXfrm>
        <a:off x="3404018" y="3398576"/>
        <a:ext cx="3707564" cy="721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9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00C9E-A833-969F-D83E-148EF7D27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4" b="66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/>
              <a:t>Red-Black Trees: </a:t>
            </a:r>
          </a:p>
        </p:txBody>
      </p:sp>
    </p:spTree>
    <p:extLst>
      <p:ext uri="{BB962C8B-B14F-4D97-AF65-F5344CB8AC3E}">
        <p14:creationId xmlns:p14="http://schemas.microsoft.com/office/powerpoint/2010/main" val="27135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64B49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E1135-C55A-B746-DCCB-EE3423DA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Left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1709-77E7-9AC1-AD47-0929D89C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latin typeface="Consolas"/>
              </a:rPr>
              <a:t>LeftRotate</a:t>
            </a:r>
            <a:r>
              <a:rPr lang="en-US" sz="1400">
                <a:ea typeface="+mn-lt"/>
                <a:cs typeface="+mn-lt"/>
              </a:rPr>
              <a:t> function parameters: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Takes a double pointer to the root of the tree (</a:t>
            </a:r>
            <a:r>
              <a:rPr lang="en-US" sz="1400" b="1" dirty="0">
                <a:latin typeface="Consolas"/>
              </a:rPr>
              <a:t>root</a:t>
            </a:r>
            <a:r>
              <a:rPr lang="en-US" sz="1400" dirty="0">
                <a:ea typeface="+mn-lt"/>
                <a:cs typeface="+mn-lt"/>
              </a:rPr>
              <a:t>).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Takes a pointer to the node to be rotated (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).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First condition: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Checks if node 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 and its right child exist.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If either is missing, the rotation cannot proceed, and the function returns.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Rotation initiation: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Assigns the right child of node 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 to variable </a:t>
            </a: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 becomes the new root of the rotated subtree.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Pointer updates for left rotation: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Updates the right child of 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 to be the left child of </a:t>
            </a: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Adjusts parent pointers if necessary:</a:t>
            </a:r>
            <a:endParaRPr lang="en-US" sz="1400"/>
          </a:p>
          <a:p>
            <a:pPr lvl="2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If 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's new right child (previous </a:t>
            </a: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's left child) exists, updates its parent pointer to point to 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lvl="2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Updates the parent pointer of </a:t>
            </a: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 to the original parent of 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812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64B49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FEB44-4192-E855-C6B7-9E2E5F9E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Left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8F55-4DF1-204E-997B-25997C1E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Handling root update: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 dirty="0">
                <a:ea typeface="+mn-lt"/>
                <a:cs typeface="+mn-lt"/>
              </a:rPr>
              <a:t>Checks if </a:t>
            </a:r>
            <a:r>
              <a:rPr lang="en-US" sz="1600" b="1" dirty="0">
                <a:latin typeface="Consolas"/>
              </a:rPr>
              <a:t>x</a:t>
            </a:r>
            <a:r>
              <a:rPr lang="en-US" sz="1600" dirty="0">
                <a:ea typeface="+mn-lt"/>
                <a:cs typeface="+mn-lt"/>
              </a:rPr>
              <a:t> was the root of the entire tree using </a:t>
            </a:r>
            <a:r>
              <a:rPr lang="en-US" sz="1600" b="1" dirty="0">
                <a:latin typeface="Consolas"/>
              </a:rPr>
              <a:t>if (x-&gt;parent == NULL)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>
                <a:ea typeface="+mn-lt"/>
                <a:cs typeface="+mn-lt"/>
              </a:rPr>
              <a:t>If true, updates the root pointer </a:t>
            </a:r>
            <a:r>
              <a:rPr lang="en-US" sz="1600" b="1" dirty="0">
                <a:latin typeface="Consolas"/>
              </a:rPr>
              <a:t>(*root)</a:t>
            </a:r>
            <a:r>
              <a:rPr lang="en-US" sz="1600" dirty="0">
                <a:ea typeface="+mn-lt"/>
                <a:cs typeface="+mn-lt"/>
              </a:rPr>
              <a:t> to point to the new root, which is now </a:t>
            </a:r>
            <a:r>
              <a:rPr lang="en-US" sz="1600" b="1" dirty="0">
                <a:latin typeface="Consolas"/>
              </a:rPr>
              <a:t>y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Updating parent's child pointer: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If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 was not the root, determines whether it was the left or right child of its parent.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Updates the appropriate child pointer of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's parent to point to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Finalizing the rotation: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Updates the left child of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 to point to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, completing the rotation.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Updates the parent pointer of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 to point to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Left rotation effect: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Moves node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 down and to the left, making its right child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 the new parent.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Helps maintain the balance and ordering properties of the binary search tree.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4798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64B49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5AC2E-179D-9D6E-9675-4DDAE33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Right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662F-548B-1CFD-9447-FBA5B0D5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err="1">
                <a:latin typeface="Consolas"/>
              </a:rPr>
              <a:t>rightRotate</a:t>
            </a:r>
            <a:r>
              <a:rPr lang="en-US" sz="1400" dirty="0">
                <a:ea typeface="+mn-lt"/>
                <a:cs typeface="+mn-lt"/>
              </a:rPr>
              <a:t> function parameters: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Takes a double pointer to the root of the tree (</a:t>
            </a:r>
            <a:r>
              <a:rPr lang="en-US" sz="1400" b="1" dirty="0">
                <a:latin typeface="Consolas"/>
              </a:rPr>
              <a:t>root</a:t>
            </a:r>
            <a:r>
              <a:rPr lang="en-US" sz="1400" dirty="0">
                <a:ea typeface="+mn-lt"/>
                <a:cs typeface="+mn-lt"/>
              </a:rPr>
              <a:t>).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Takes a pointer to the node to be rotated (</a:t>
            </a:r>
            <a:r>
              <a:rPr lang="en-US" sz="1400" b="1" dirty="0">
                <a:latin typeface="Consolas"/>
              </a:rPr>
              <a:t>y</a:t>
            </a:r>
            <a:r>
              <a:rPr lang="en-US" sz="1400" dirty="0">
                <a:ea typeface="+mn-lt"/>
                <a:cs typeface="+mn-lt"/>
              </a:rPr>
              <a:t>).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First condition: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Checks if node </a:t>
            </a: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 and its left child exist.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If either is missing, the rotation cannot proceed, and the function returns.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Rotation initiation: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Assigns the left child of node </a:t>
            </a:r>
            <a:r>
              <a:rPr lang="en-US" sz="1400" b="1" dirty="0">
                <a:latin typeface="Consolas"/>
              </a:rPr>
              <a:t>y</a:t>
            </a:r>
            <a:r>
              <a:rPr lang="en-US" sz="1400" dirty="0">
                <a:ea typeface="+mn-lt"/>
                <a:cs typeface="+mn-lt"/>
              </a:rPr>
              <a:t> to variable </a:t>
            </a:r>
            <a:r>
              <a:rPr lang="en-US" sz="1400" b="1" dirty="0">
                <a:latin typeface="Consolas"/>
              </a:rPr>
              <a:t>x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 becomes the new root of the rotated subtree.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Pointer updates for right rotation: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Updates the left child of </a:t>
            </a: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 to be the right child of 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Adjusts parent pointers if necessary:</a:t>
            </a:r>
            <a:endParaRPr lang="en-US" sz="1400" dirty="0"/>
          </a:p>
          <a:p>
            <a:pPr lvl="2">
              <a:lnSpc>
                <a:spcPct val="90000"/>
              </a:lnSpc>
            </a:pPr>
            <a:r>
              <a:rPr lang="en-US" sz="1400">
                <a:ea typeface="+mn-lt"/>
                <a:cs typeface="+mn-lt"/>
              </a:rPr>
              <a:t>If </a:t>
            </a:r>
            <a:r>
              <a:rPr lang="en-US" sz="1400" b="1">
                <a:latin typeface="Consolas"/>
              </a:rPr>
              <a:t>x</a:t>
            </a:r>
            <a:r>
              <a:rPr lang="en-US" sz="1400">
                <a:ea typeface="+mn-lt"/>
                <a:cs typeface="+mn-lt"/>
              </a:rPr>
              <a:t>'s new right child (previous </a:t>
            </a: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's right child) exists, updates its parent pointer to point to </a:t>
            </a:r>
            <a:r>
              <a:rPr lang="en-US" sz="1400" b="1">
                <a:latin typeface="Consolas"/>
              </a:rPr>
              <a:t>y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lvl="2"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Updates the parent pointer of </a:t>
            </a:r>
            <a:r>
              <a:rPr lang="en-US" sz="1400" b="1" dirty="0">
                <a:latin typeface="Consolas"/>
              </a:rPr>
              <a:t>x</a:t>
            </a:r>
            <a:r>
              <a:rPr lang="en-US" sz="1400" dirty="0">
                <a:ea typeface="+mn-lt"/>
                <a:cs typeface="+mn-lt"/>
              </a:rPr>
              <a:t> to the original parent of </a:t>
            </a:r>
            <a:r>
              <a:rPr lang="en-US" sz="1400" b="1" dirty="0">
                <a:latin typeface="Consolas"/>
              </a:rPr>
              <a:t>y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7700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64B49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6F892-899C-096C-FEFA-FA0D6849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Right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9AA7-583C-A5FA-5A2D-7CA4EC62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Handling root update: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Checks if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 was the root of the entire tree using </a:t>
            </a:r>
            <a:r>
              <a:rPr lang="en-US" sz="1600" b="1">
                <a:latin typeface="Consolas"/>
              </a:rPr>
              <a:t>if (x-&gt;parent == NULL)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If true, updates the root pointer </a:t>
            </a:r>
            <a:r>
              <a:rPr lang="en-US" sz="1600" b="1">
                <a:latin typeface="Consolas"/>
              </a:rPr>
              <a:t>(*root)</a:t>
            </a:r>
            <a:r>
              <a:rPr lang="en-US" sz="1600">
                <a:ea typeface="+mn-lt"/>
                <a:cs typeface="+mn-lt"/>
              </a:rPr>
              <a:t> to point to the new root, which is now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Updating parent's child pointer: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If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 was not the root, determines whether it was the left or right child of its parent.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Updates the appropriate child pointer of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's parent to point to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Finalizing the rotation: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Updates the right child of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 to point to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, completing the rotation.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Updates the parent pointer of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 to point to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Right rotation effect: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Moves node </a:t>
            </a:r>
            <a:r>
              <a:rPr lang="en-US" sz="1600" b="1">
                <a:latin typeface="Consolas"/>
              </a:rPr>
              <a:t>y</a:t>
            </a:r>
            <a:r>
              <a:rPr lang="en-US" sz="1600">
                <a:ea typeface="+mn-lt"/>
                <a:cs typeface="+mn-lt"/>
              </a:rPr>
              <a:t> down and to the right, making its left child </a:t>
            </a:r>
            <a:r>
              <a:rPr lang="en-US" sz="1600" b="1">
                <a:latin typeface="Consolas"/>
              </a:rPr>
              <a:t>x</a:t>
            </a:r>
            <a:r>
              <a:rPr lang="en-US" sz="1600">
                <a:ea typeface="+mn-lt"/>
                <a:cs typeface="+mn-lt"/>
              </a:rPr>
              <a:t> the new parent.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Helps maintain the balance and ordering properties of the binary search tree.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8966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64B4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8E0C2-43D2-EAC1-0A94-BE7B611A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sz="3400"/>
              <a:t>Insertion Fixup</a:t>
            </a:r>
            <a:endParaRPr lang="en-US" sz="3400" i="0"/>
          </a:p>
          <a:p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B1C5-2582-7D72-62F0-3CFF1226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401" y="713313"/>
            <a:ext cx="45494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Root color setting:</a:t>
            </a:r>
            <a:endParaRPr lang="en-US" sz="2000"/>
          </a:p>
          <a:p>
            <a:pPr lvl="1"/>
            <a:r>
              <a:rPr lang="en-US" sz="2000" dirty="0">
                <a:ea typeface="+mn-lt"/>
                <a:cs typeface="+mn-lt"/>
              </a:rPr>
              <a:t>After loop, sets root node's color to black.</a:t>
            </a:r>
            <a:endParaRPr lang="en-US" sz="2000" dirty="0"/>
          </a:p>
          <a:p>
            <a:pPr lvl="1"/>
            <a:r>
              <a:rPr lang="en-US" sz="2000">
                <a:ea typeface="+mn-lt"/>
                <a:cs typeface="+mn-lt"/>
              </a:rPr>
              <a:t>Satisfies root's color property.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Result:</a:t>
            </a:r>
            <a:endParaRPr lang="en-US" sz="2000"/>
          </a:p>
          <a:p>
            <a:pPr lvl="1"/>
            <a:r>
              <a:rPr lang="en-US" sz="2000" b="1">
                <a:latin typeface="Consolas"/>
              </a:rPr>
              <a:t>insertFixUp</a:t>
            </a:r>
            <a:r>
              <a:rPr lang="en-US" sz="2000">
                <a:ea typeface="+mn-lt"/>
                <a:cs typeface="+mn-lt"/>
              </a:rPr>
              <a:t> ensures balanced red-black tree.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Adheres to rules for efficient operations.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7236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64B4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dirty="0"/>
              <a:t>Insertion Fixup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804401" y="713313"/>
            <a:ext cx="4549400" cy="54313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err="1">
                <a:latin typeface="Consolas"/>
              </a:rPr>
              <a:t>insertFixUp</a:t>
            </a:r>
            <a:r>
              <a:rPr lang="en-US" sz="1200" dirty="0">
                <a:ea typeface="+mn-lt"/>
                <a:cs typeface="+mn-lt"/>
              </a:rPr>
              <a:t> function: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Maintains properties of a red-black tree after node insertion.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Ensures tree balance and red-black tree rules compliance.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Takes root of the tree and newly inserted node </a:t>
            </a:r>
            <a:r>
              <a:rPr lang="en-US" sz="1200" b="1" dirty="0">
                <a:latin typeface="Consolas"/>
              </a:rPr>
              <a:t>z</a:t>
            </a:r>
            <a:r>
              <a:rPr lang="en-US" sz="1200" dirty="0">
                <a:ea typeface="+mn-lt"/>
                <a:cs typeface="+mn-lt"/>
              </a:rPr>
              <a:t> as inputs.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Loop execution: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Examines color of </a:t>
            </a:r>
            <a:r>
              <a:rPr lang="en-US" sz="1200" b="1" dirty="0">
                <a:latin typeface="Consolas"/>
              </a:rPr>
              <a:t>z</a:t>
            </a:r>
            <a:r>
              <a:rPr lang="en-US" sz="1200" dirty="0">
                <a:ea typeface="+mn-lt"/>
                <a:cs typeface="+mn-lt"/>
              </a:rPr>
              <a:t>'s parent and uncle nodes.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Applies rotations and color changes to restore balance.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Red parent and red uncle: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If both parent and uncle of </a:t>
            </a:r>
            <a:r>
              <a:rPr lang="en-US" sz="1200" b="1" dirty="0">
                <a:latin typeface="Consolas"/>
              </a:rPr>
              <a:t>z</a:t>
            </a:r>
            <a:r>
              <a:rPr lang="en-US" sz="1200" dirty="0">
                <a:ea typeface="+mn-lt"/>
                <a:cs typeface="+mn-lt"/>
              </a:rPr>
              <a:t> are red, the function:</a:t>
            </a:r>
            <a:endParaRPr lang="en-US" sz="1200" dirty="0"/>
          </a:p>
          <a:p>
            <a:pPr lvl="2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Recolors them and their grandparent.</a:t>
            </a:r>
            <a:endParaRPr lang="en-US" sz="1200" dirty="0"/>
          </a:p>
          <a:p>
            <a:pPr lvl="2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Moves up the tree for further checks.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Black or missing uncle: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If uncle is black or missing, the function:</a:t>
            </a:r>
            <a:endParaRPr lang="en-US" sz="1200" dirty="0"/>
          </a:p>
          <a:p>
            <a:pPr lvl="2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Performs rotations based on </a:t>
            </a:r>
            <a:r>
              <a:rPr lang="en-US" sz="1200" b="1" dirty="0">
                <a:latin typeface="Consolas"/>
              </a:rPr>
              <a:t>z</a:t>
            </a:r>
            <a:r>
              <a:rPr lang="en-US" sz="1200" dirty="0">
                <a:ea typeface="+mn-lt"/>
                <a:cs typeface="+mn-lt"/>
              </a:rPr>
              <a:t>, its parent, and grandparent relationships.</a:t>
            </a:r>
            <a:endParaRPr lang="en-US" sz="1200" dirty="0"/>
          </a:p>
          <a:p>
            <a:pPr lvl="2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Rotations include left and right rotations.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Loop continuation: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Loop continues until </a:t>
            </a:r>
            <a:r>
              <a:rPr lang="en-US" sz="1200" b="1" dirty="0">
                <a:latin typeface="Consolas"/>
              </a:rPr>
              <a:t>z</a:t>
            </a:r>
            <a:r>
              <a:rPr lang="en-US" sz="1200" dirty="0">
                <a:ea typeface="+mn-lt"/>
                <a:cs typeface="+mn-lt"/>
              </a:rPr>
              <a:t> reaches root or no violations remain.</a:t>
            </a:r>
            <a:endParaRPr lang="en-US" sz="1200" dirty="0"/>
          </a:p>
          <a:p>
            <a:pPr lvl="0"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915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64B49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Insertion Process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Spot Creation</a:t>
            </a:r>
          </a:p>
          <a:p>
            <a:pPr lvl="0"/>
            <a:r>
              <a:rPr lang="en-US" sz="2000" dirty="0"/>
              <a:t>Allocating space for new value</a:t>
            </a:r>
          </a:p>
          <a:p>
            <a:pPr lvl="0"/>
            <a:r>
              <a:rPr lang="en-US" sz="2000" dirty="0"/>
              <a:t>Placement</a:t>
            </a:r>
          </a:p>
          <a:p>
            <a:pPr lvl="0"/>
            <a:r>
              <a:rPr lang="en-US" sz="2000" dirty="0"/>
              <a:t>Finding the right spot for new value</a:t>
            </a:r>
          </a:p>
          <a:p>
            <a:pPr lvl="0"/>
            <a:r>
              <a:rPr lang="en-US" sz="2000" dirty="0"/>
              <a:t>Coloring</a:t>
            </a:r>
          </a:p>
          <a:p>
            <a:pPr lvl="0"/>
            <a:r>
              <a:rPr lang="en-US" sz="2000" dirty="0"/>
              <a:t>Assigning red to new spot</a:t>
            </a:r>
          </a:p>
          <a:p>
            <a:pPr lvl="0"/>
            <a:r>
              <a:rPr lang="en-US" sz="2000" dirty="0"/>
              <a:t>Enforcing balance and rules</a:t>
            </a:r>
          </a:p>
          <a:p>
            <a:pPr lvl="0"/>
            <a:r>
              <a:rPr lang="en-US" sz="2000" dirty="0"/>
              <a:t>Orchestrating the Process</a:t>
            </a:r>
          </a:p>
          <a:p>
            <a:pPr lvl="0"/>
            <a:r>
              <a:rPr lang="en-US" sz="2000" dirty="0"/>
              <a:t>Initializing root node and reading input</a:t>
            </a:r>
          </a:p>
        </p:txBody>
      </p:sp>
    </p:spTree>
    <p:extLst>
      <p:ext uri="{BB962C8B-B14F-4D97-AF65-F5344CB8AC3E}">
        <p14:creationId xmlns:p14="http://schemas.microsoft.com/office/powerpoint/2010/main" val="205997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64B49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Insertion Process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Insertion and Traversal</a:t>
            </a:r>
          </a:p>
          <a:p>
            <a:pPr lvl="0"/>
            <a:r>
              <a:rPr lang="en-US" sz="2000"/>
              <a:t>Calling insert function and inorder traversal</a:t>
            </a:r>
          </a:p>
          <a:p>
            <a:pPr lvl="0"/>
            <a:r>
              <a:rPr lang="en-US" sz="2000"/>
              <a:t>Error Handling</a:t>
            </a:r>
          </a:p>
          <a:p>
            <a:pPr lvl="0"/>
            <a:r>
              <a:rPr lang="en-US" sz="2000"/>
              <a:t>Managing input file reading errors</a:t>
            </a:r>
          </a:p>
          <a:p>
            <a:pPr lvl="0"/>
            <a:r>
              <a:rPr lang="en-US" sz="2000"/>
              <a:t>Practical Example</a:t>
            </a:r>
          </a:p>
          <a:p>
            <a:pPr lvl="0"/>
            <a:r>
              <a:rPr lang="en-US" sz="2000"/>
              <a:t>Using provided C code with input file</a:t>
            </a:r>
          </a:p>
          <a:p>
            <a:pPr lvl="0"/>
            <a:r>
              <a:rPr lang="en-US" sz="2000"/>
              <a:t>Tree Structure</a:t>
            </a:r>
          </a:p>
          <a:p>
            <a:pPr lvl="0"/>
            <a:r>
              <a:rPr lang="en-US" sz="2000"/>
              <a:t>Illustrating balanced Red-Black Tree</a:t>
            </a:r>
          </a:p>
          <a:p>
            <a:pPr lvl="0"/>
            <a:r>
              <a:rPr lang="en-US" sz="2000"/>
              <a:t>Inorder Traversal</a:t>
            </a:r>
          </a:p>
          <a:p>
            <a:pPr lvl="0"/>
            <a:r>
              <a:rPr lang="en-US" sz="2000"/>
              <a:t>Displaying 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291949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9D34-9B81-8A51-9FD3-10376AA0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CD6F-5712-6BFB-2DFA-F3CAA548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Input File</a:t>
            </a:r>
            <a:endParaRPr lang="en-US" sz="2400" dirty="0"/>
          </a:p>
          <a:p>
            <a:pPr marL="0" indent="0">
              <a:buNone/>
            </a:pPr>
            <a:br>
              <a:rPr lang="en-US" dirty="0"/>
            </a:br>
            <a:r>
              <a:rPr lang="en-US" sz="2400" dirty="0">
                <a:ea typeface="+mn-lt"/>
                <a:cs typeface="+mn-lt"/>
              </a:rPr>
              <a:t>      10(B)</a:t>
            </a:r>
            <a:endParaRPr lang="en-US" sz="240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 /      \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 5(R)        15(R)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/     \           /     \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3(B) 7(B) 12(B) 18(B)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04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86EE-1F67-82DF-97DD-2A6874AA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49FE-457F-E355-68B2-46B190D9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tree will be translated to the </a:t>
            </a:r>
            <a:r>
              <a:rPr lang="en-US" dirty="0" err="1"/>
              <a:t>inut</a:t>
            </a:r>
            <a:r>
              <a:rPr lang="en-US" dirty="0"/>
              <a:t> file like this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0F3452-20B9-7BC9-1A67-6E5D0531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41" y="2737668"/>
            <a:ext cx="4107274" cy="37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3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and History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600" dirty="0"/>
              <a:t>Red-Black Trees maintain binary search tree balance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Facilitate efficient insertion, deletion, and retrieval</a:t>
            </a:r>
          </a:p>
          <a:p>
            <a:pPr>
              <a:lnSpc>
                <a:spcPct val="90000"/>
              </a:lnSpc>
            </a:pPr>
            <a:r>
              <a:rPr lang="en-US" sz="1600"/>
              <a:t>Invented by Rudolf Bayer in 1972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Improved by Bayer and Edward M. McCreight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"Red-Black" term from color-coded properties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Node Structure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Stores value, color, children pointers, and parent pointer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Color Coding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Nodes colored red or black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2F186FB5-A8F3-D2CD-A8FE-7CC247F26C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9" r="1" b="1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709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6937-D513-C93D-0D7B-54F075E5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D7E187-AB53-3225-2F2D-95208EA2B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591" y="2311648"/>
            <a:ext cx="11008077" cy="2742140"/>
          </a:xfrm>
        </p:spPr>
      </p:pic>
    </p:spTree>
    <p:extLst>
      <p:ext uri="{BB962C8B-B14F-4D97-AF65-F5344CB8AC3E}">
        <p14:creationId xmlns:p14="http://schemas.microsoft.com/office/powerpoint/2010/main" val="414395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18E4-F082-7BF5-2CBD-F08093B6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587B-FAFC-6BB7-A0B9-A2BF211F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>
                <a:ea typeface="+mn-lt"/>
                <a:cs typeface="+mn-lt"/>
              </a:rPr>
              <a:t>1972 - Rudolf Bayer's Invention of 2–4 Trees:</a:t>
            </a:r>
            <a:endParaRPr lang="en-US" dirty="0"/>
          </a:p>
          <a:p>
            <a:r>
              <a:rPr lang="en-US" sz="1200">
                <a:solidFill>
                  <a:srgbClr val="374151"/>
                </a:solidFill>
                <a:ea typeface="+mn-lt"/>
                <a:cs typeface="+mn-lt"/>
              </a:rPr>
              <a:t>Rudolf Bayer invented a data structure, a special case of a B-tree, in 1972.</a:t>
            </a:r>
            <a:endParaRPr lang="en-US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This structure was a symmetric binary B-tree and maintained balanced trees with paths from root to leaf having the same node count.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Popularly known as 2–3–4 trees or 2–4 trees.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1978 - Derivation of Red-Black Trees: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In 1978, Leonidas J.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Guibas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and Robert Sedgewick derived red–black trees from the symmetric binary B-tree.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The name "red" for the tree color was chosen based on availability of red color on their tools.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1993 - Introduction of Right Leaning Trees: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In 1993, Arne Andersson introduced right-leaning trees to simplify insert and delete operations.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F3C7-9A6C-B7A4-06A0-2EC0D0C4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57A8-B8F2-F09B-8255-C796CE81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>
                <a:ea typeface="+mn-lt"/>
                <a:cs typeface="+mn-lt"/>
              </a:rPr>
              <a:t>1999 - Purely Functional Insert Operation: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Chris </a:t>
            </a:r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Okasaki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introduced a purely functional insert operation in 1999.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The new approach only needed to manage 4 unbalanced cases and one default balanced case.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2001 - Reduction of Unbalanced Cases:</a:t>
            </a:r>
            <a:endParaRPr lang="en-US" dirty="0"/>
          </a:p>
          <a:p>
            <a:r>
              <a:rPr lang="en-US" sz="1200" dirty="0" err="1">
                <a:solidFill>
                  <a:srgbClr val="374151"/>
                </a:solidFill>
                <a:ea typeface="+mn-lt"/>
                <a:cs typeface="+mn-lt"/>
              </a:rPr>
              <a:t>Cormen</a:t>
            </a:r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 et al. (2001) reduced the number of unbalanced cases from 8 to 6 in the original algorithm.</a:t>
            </a:r>
            <a:endParaRPr lang="en-US" dirty="0"/>
          </a:p>
          <a:p>
            <a:r>
              <a:rPr lang="en-US" sz="1200" b="1" dirty="0">
                <a:ea typeface="+mn-lt"/>
                <a:cs typeface="+mn-lt"/>
              </a:rPr>
              <a:t>2008 - Left-Leaning Red–Black Trees: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In 2008, Robert Sedgewick proposed left-leaning red–black trees.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These trees leveraged Andersson's idea for simplifying insert and delete operations.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Initially, Sedgewick's trees allowed nodes with two red children, resembling 2–3–4 trees, but this was later restricted to be more like 2–3 trees.</a:t>
            </a:r>
            <a:endParaRPr lang="en-US" dirty="0"/>
          </a:p>
          <a:p>
            <a:r>
              <a:rPr lang="en-US" sz="1200" dirty="0">
                <a:solidFill>
                  <a:srgbClr val="374151"/>
                </a:solidFill>
                <a:ea typeface="+mn-lt"/>
                <a:cs typeface="+mn-lt"/>
              </a:rPr>
              <a:t>Sedgewick significantly shortened the insert algorithm, reducing it from 46 to 33 lines of code.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64B4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i="0">
                <a:latin typeface="Century Gothic"/>
              </a:rPr>
              <a:t>Root Property</a:t>
            </a:r>
            <a:endParaRPr lang="en-US" dirty="0"/>
          </a:p>
        </p:txBody>
      </p:sp>
      <p:graphicFrame>
        <p:nvGraphicFramePr>
          <p:cNvPr id="17" name="Content Placeholder">
            <a:extLst>
              <a:ext uri="{FF2B5EF4-FFF2-40B4-BE49-F238E27FC236}">
                <a16:creationId xmlns:a16="http://schemas.microsoft.com/office/drawing/2014/main" id="{25A552E4-BE33-FE59-AF63-9C90012CC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88081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92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4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 Mathematical Analysis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dirty="0">
                <a:latin typeface="system-ui"/>
              </a:rPr>
              <a:t>Ensures time and space efficiency.</a:t>
            </a:r>
            <a:endParaRPr lang="en-US" sz="2000">
              <a:latin typeface="system-ui"/>
            </a:endParaRPr>
          </a:p>
          <a:p>
            <a:r>
              <a:rPr lang="en-US" sz="2000" b="1" dirty="0">
                <a:latin typeface="system-ui"/>
              </a:rPr>
              <a:t>Logarithmic Height.</a:t>
            </a:r>
            <a:endParaRPr lang="en-US" sz="2000">
              <a:latin typeface="system-ui"/>
            </a:endParaRPr>
          </a:p>
          <a:p>
            <a:pPr lvl="0"/>
            <a:r>
              <a:rPr lang="en-US" sz="2000" b="1" dirty="0">
                <a:latin typeface="system-ui"/>
              </a:rPr>
              <a:t>Time Complexity:</a:t>
            </a:r>
            <a:endParaRPr lang="en-US" sz="2000">
              <a:latin typeface="system-ui"/>
            </a:endParaRPr>
          </a:p>
          <a:p>
            <a:r>
              <a:rPr lang="en-US" sz="2000" dirty="0">
                <a:latin typeface="system-ui"/>
              </a:rPr>
              <a:t>O(log n) for insertion, deletion, and searching.</a:t>
            </a:r>
            <a:endParaRPr lang="en-US" sz="2000">
              <a:latin typeface="system-ui"/>
            </a:endParaRPr>
          </a:p>
          <a:p>
            <a:pPr lvl="0"/>
            <a:r>
              <a:rPr lang="en-US" sz="2000" b="1" dirty="0">
                <a:latin typeface="system-ui"/>
              </a:rPr>
              <a:t>Space Complexity:</a:t>
            </a:r>
            <a:endParaRPr lang="en-US" sz="2000">
              <a:latin typeface="system-ui"/>
            </a:endParaRPr>
          </a:p>
          <a:p>
            <a:r>
              <a:rPr lang="en-US" sz="2000" dirty="0">
                <a:latin typeface="system-ui"/>
              </a:rPr>
              <a:t>Proportional to logarithmic height.</a:t>
            </a:r>
            <a:endParaRPr lang="en-US" sz="2000">
              <a:latin typeface="system-ui"/>
            </a:endParaRPr>
          </a:p>
          <a:p>
            <a:pPr lv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002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4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2F1C4-4A4A-2710-6E43-F7DC5EE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Mathematical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5112-63B1-9713-8020-91011C7B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Read-only operations (search or tree traversal) on a red-black tree are the same as those used for binary search trees.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Red-black trees are a special case of binary search trees, so the same operations apply.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Insertion or removal in a red-black tree can lead to violations of the tree properties.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Restoring the properties of a red-black tree after insertion or removal is called rebalancing.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Rebalancing ensures that red-black trees maintain their self-balancing property.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13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64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706B6-91B2-3F0B-A6A8-B2D885F3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Mathematical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9114-4B4A-45EC-32E0-2A7749E9A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Rebalancing worst-case time complexity is O(log n), where n is the number of objects in the tree.</a:t>
            </a:r>
          </a:p>
          <a:p>
            <a:r>
              <a:rPr lang="en-US" sz="2000"/>
              <a:t>On average or amortized, rebalancing requires O(1) color changes, which are quick in practice.</a:t>
            </a:r>
          </a:p>
          <a:p>
            <a:r>
              <a:rPr lang="en-US" sz="2000"/>
              <a:t>During rebalancing, no more than three tree rotations are required.</a:t>
            </a:r>
          </a:p>
          <a:p>
            <a:r>
              <a:rPr lang="en-US" sz="2000"/>
              <a:t>For insertion, at most two tree rotations are needed to restore the properties.</a:t>
            </a:r>
          </a:p>
          <a:p>
            <a:r>
              <a:rPr lang="en-US" sz="2000" dirty="0"/>
              <a:t>Red-black trees' self-balancing property helps maintain efficient operations.</a:t>
            </a:r>
          </a:p>
        </p:txBody>
      </p:sp>
    </p:spTree>
    <p:extLst>
      <p:ext uri="{BB962C8B-B14F-4D97-AF65-F5344CB8AC3E}">
        <p14:creationId xmlns:p14="http://schemas.microsoft.com/office/powerpoint/2010/main" val="357232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64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702629" cy="4726502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Rotation Operations</a:t>
            </a:r>
          </a:p>
        </p:txBody>
      </p:sp>
      <p:sp>
        <p:nvSpPr>
          <p:cNvPr id="20" name="Content Placeholder"/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/>
              <a:t>Left Rotation</a:t>
            </a:r>
          </a:p>
          <a:p>
            <a:pPr lvl="1"/>
            <a:r>
              <a:rPr lang="en-US" sz="2000"/>
              <a:t>Balances taller right side</a:t>
            </a:r>
          </a:p>
          <a:p>
            <a:pPr lvl="1"/>
            <a:r>
              <a:rPr lang="en-US" sz="2000"/>
              <a:t>Moves heavy child upward</a:t>
            </a:r>
          </a:p>
          <a:p>
            <a:pPr lvl="0"/>
            <a:r>
              <a:rPr lang="en-US" sz="2000"/>
              <a:t>Right Rotation</a:t>
            </a:r>
          </a:p>
          <a:p>
            <a:pPr lvl="1"/>
            <a:r>
              <a:rPr lang="en-US" sz="2000"/>
              <a:t>Balances taller left side</a:t>
            </a:r>
          </a:p>
          <a:p>
            <a:pPr lvl="1"/>
            <a:r>
              <a:rPr lang="en-US" sz="2000"/>
              <a:t>Shifts load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05939657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3120"/>
      </a:dk2>
      <a:lt2>
        <a:srgbClr val="F0F3F3"/>
      </a:lt2>
      <a:accent1>
        <a:srgbClr val="C64B49"/>
      </a:accent1>
      <a:accent2>
        <a:srgbClr val="B5386A"/>
      </a:accent2>
      <a:accent3>
        <a:srgbClr val="C649B0"/>
      </a:accent3>
      <a:accent4>
        <a:srgbClr val="9738B5"/>
      </a:accent4>
      <a:accent5>
        <a:srgbClr val="7549C6"/>
      </a:accent5>
      <a:accent6>
        <a:srgbClr val="464EBA"/>
      </a:accent6>
      <a:hlink>
        <a:srgbClr val="339A9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BrushVTI</vt:lpstr>
      <vt:lpstr>Red-Black Trees: </vt:lpstr>
      <vt:lpstr>Introduction and History</vt:lpstr>
      <vt:lpstr>HISTORY</vt:lpstr>
      <vt:lpstr>HISTORY</vt:lpstr>
      <vt:lpstr>Root Property</vt:lpstr>
      <vt:lpstr> Mathematical Analysis</vt:lpstr>
      <vt:lpstr>Mathematical analysis</vt:lpstr>
      <vt:lpstr>Mathematical analysis</vt:lpstr>
      <vt:lpstr>Rotation Operations</vt:lpstr>
      <vt:lpstr>Left Rotation</vt:lpstr>
      <vt:lpstr>Left Rotation</vt:lpstr>
      <vt:lpstr>Right rotation</vt:lpstr>
      <vt:lpstr>Right Rotation</vt:lpstr>
      <vt:lpstr>Insertion Fixup </vt:lpstr>
      <vt:lpstr>Insertion Fixup</vt:lpstr>
      <vt:lpstr>Insertion Process</vt:lpstr>
      <vt:lpstr>Insertion Process</vt:lpstr>
      <vt:lpstr>Example Tree</vt:lpstr>
      <vt:lpstr>Example Tree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133</cp:revision>
  <dcterms:created xsi:type="dcterms:W3CDTF">2023-08-09T08:30:53Z</dcterms:created>
  <dcterms:modified xsi:type="dcterms:W3CDTF">2023-08-09T23:32:24Z</dcterms:modified>
</cp:coreProperties>
</file>