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59" r:id="rId5"/>
    <p:sldId id="260" r:id="rId6"/>
    <p:sldId id="261" r:id="rId7"/>
    <p:sldId id="276" r:id="rId8"/>
    <p:sldId id="277" r:id="rId9"/>
    <p:sldId id="278" r:id="rId10"/>
    <p:sldId id="279" r:id="rId11"/>
    <p:sldId id="262" r:id="rId12"/>
    <p:sldId id="263" r:id="rId13"/>
    <p:sldId id="264" r:id="rId14"/>
    <p:sldId id="265" r:id="rId15"/>
    <p:sldId id="266" r:id="rId16"/>
    <p:sldId id="267" r:id="rId17"/>
    <p:sldId id="268" r:id="rId18"/>
    <p:sldId id="269" r:id="rId19"/>
    <p:sldId id="270" r:id="rId20"/>
    <p:sldId id="271" r:id="rId21"/>
    <p:sldId id="272" r:id="rId22"/>
    <p:sldId id="280" r:id="rId23"/>
    <p:sldId id="273" r:id="rId24"/>
    <p:sldId id="274"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5" autoAdjust="0"/>
    <p:restoredTop sz="94660"/>
  </p:normalViewPr>
  <p:slideViewPr>
    <p:cSldViewPr>
      <p:cViewPr>
        <p:scale>
          <a:sx n="100" d="100"/>
          <a:sy n="100" d="100"/>
        </p:scale>
        <p:origin x="-1344"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F83F1A-8248-4F61-8C43-C2FC62F61134}" type="datetimeFigureOut">
              <a:rPr lang="en-US" smtClean="0"/>
              <a:t>5/28/2012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1D222-C455-4114-8699-89A6F892ABE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F1D222-C455-4114-8699-89A6F892ABEA}" type="slidenum">
              <a:rPr lang="en-US" smtClean="0"/>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E24AB5-8FAF-43B3-82E2-C815B3362844}" type="datetimeFigureOut">
              <a:rPr lang="en-US" smtClean="0"/>
              <a:pPr/>
              <a:t>5/28/2012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8CA9C2-36FA-4D89-BE98-D3515A79C9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E24AB5-8FAF-43B3-82E2-C815B3362844}" type="datetimeFigureOut">
              <a:rPr lang="en-US" smtClean="0"/>
              <a:pPr/>
              <a:t>5/28/2012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E24AB5-8FAF-43B3-82E2-C815B3362844}" type="datetimeFigureOut">
              <a:rPr lang="en-US" smtClean="0"/>
              <a:pPr/>
              <a:t>5/28/2012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8CA9C2-36FA-4D89-BE98-D3515A79C9F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E24AB5-8FAF-43B3-82E2-C815B3362844}" type="datetimeFigureOut">
              <a:rPr lang="en-US" smtClean="0"/>
              <a:pPr/>
              <a:t>5/28/2012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8CA9C2-36FA-4D89-BE98-D3515A79C9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Game Theory and Artificial Intelligence Design</a:t>
            </a:r>
            <a:endParaRPr lang="en-US" dirty="0"/>
          </a:p>
        </p:txBody>
      </p:sp>
      <p:sp>
        <p:nvSpPr>
          <p:cNvPr id="3" name="Subtitle 2"/>
          <p:cNvSpPr>
            <a:spLocks noGrp="1"/>
          </p:cNvSpPr>
          <p:nvPr>
            <p:ph type="subTitle" idx="1"/>
          </p:nvPr>
        </p:nvSpPr>
        <p:spPr/>
        <p:txBody>
          <a:bodyPr/>
          <a:lstStyle/>
          <a:p>
            <a:r>
              <a:rPr lang="en-US" dirty="0" err="1" smtClean="0"/>
              <a:t>tAd</a:t>
            </a:r>
            <a:r>
              <a:rPr lang="en-US" dirty="0" smtClean="0"/>
              <a:t> </a:t>
            </a:r>
            <a:r>
              <a:rPr lang="en-US" dirty="0" err="1" smtClean="0"/>
              <a:t>cOrDlE</a:t>
            </a:r>
            <a:r>
              <a:rPr lang="en-US" dirty="0" smtClean="0"/>
              <a:t>, </a:t>
            </a:r>
            <a:r>
              <a:rPr lang="en-US" dirty="0" err="1" smtClean="0"/>
              <a:t>NoLaN</a:t>
            </a:r>
            <a:r>
              <a:rPr lang="en-US" dirty="0" smtClean="0"/>
              <a:t> </a:t>
            </a:r>
            <a:r>
              <a:rPr lang="en-US" dirty="0" err="1" smtClean="0"/>
              <a:t>LuM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FillEmptySpaces and DuplicatePiece</a:t>
            </a:r>
          </a:p>
          <a:p>
            <a:pPr lvl="1"/>
            <a:r>
              <a:rPr lang="en-US" dirty="0" smtClean="0"/>
              <a:t>Uses recursion to fill all spaces that can be moved to by the specified code with pieces of that code</a:t>
            </a:r>
          </a:p>
          <a:p>
            <a:pPr lvl="1"/>
            <a:r>
              <a:rPr lang="en-US" dirty="0" smtClean="0"/>
              <a:t>Used at the end of a game when a player can’t move but another still can</a:t>
            </a:r>
          </a:p>
          <a:p>
            <a:r>
              <a:rPr lang="en-US" dirty="0" smtClean="0"/>
              <a:t>SpaceInBounds(x1, y1, x2, y2)</a:t>
            </a:r>
          </a:p>
          <a:p>
            <a:pPr lvl="1"/>
            <a:r>
              <a:rPr lang="en-US" dirty="0" smtClean="0"/>
              <a:t>Returns whether or not the space (x1 + x2, y1 + y2) is still inside the board to avoid IndexOutOfBounds exceptions</a:t>
            </a:r>
          </a:p>
        </p:txBody>
      </p:sp>
      <p:sp>
        <p:nvSpPr>
          <p:cNvPr id="3" name="Title 2"/>
          <p:cNvSpPr>
            <a:spLocks noGrp="1"/>
          </p:cNvSpPr>
          <p:nvPr>
            <p:ph type="title"/>
          </p:nvPr>
        </p:nvSpPr>
        <p:spPr/>
        <p:txBody>
          <a:bodyPr/>
          <a:lstStyle/>
          <a:p>
            <a:r>
              <a:rPr lang="en-US" dirty="0" smtClean="0"/>
              <a:t>“Board” Class Cont.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Several problems needed to be solved in the design of the AI:</a:t>
            </a:r>
          </a:p>
          <a:p>
            <a:pPr lvl="1"/>
            <a:r>
              <a:rPr lang="en-US" dirty="0" smtClean="0"/>
              <a:t>Ranking and categorization of possible moves.</a:t>
            </a:r>
          </a:p>
          <a:p>
            <a:pPr lvl="1"/>
            <a:r>
              <a:rPr lang="en-US" dirty="0" smtClean="0"/>
              <a:t>Move search algorithm.</a:t>
            </a:r>
          </a:p>
          <a:p>
            <a:pPr lvl="1"/>
            <a:r>
              <a:rPr lang="en-US" dirty="0" smtClean="0"/>
              <a:t>Ranking and categorization of board states.</a:t>
            </a:r>
          </a:p>
          <a:p>
            <a:r>
              <a:rPr lang="en-US" dirty="0" smtClean="0"/>
              <a:t>Moves are explored in a tree-like structure, utilizing a modified depth-first search.</a:t>
            </a:r>
            <a:endParaRPr lang="en-US" dirty="0"/>
          </a:p>
        </p:txBody>
      </p:sp>
      <p:sp>
        <p:nvSpPr>
          <p:cNvPr id="5" name="Title 4"/>
          <p:cNvSpPr>
            <a:spLocks noGrp="1"/>
          </p:cNvSpPr>
          <p:nvPr>
            <p:ph type="title"/>
          </p:nvPr>
        </p:nvSpPr>
        <p:spPr/>
        <p:txBody>
          <a:bodyPr>
            <a:normAutofit fontScale="90000"/>
          </a:bodyPr>
          <a:lstStyle/>
          <a:p>
            <a:r>
              <a:rPr lang="en-US" dirty="0" smtClean="0"/>
              <a:t>Designing the Artificial Intelligence (AI)</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Exploring the game tree:</a:t>
            </a:r>
          </a:p>
          <a:p>
            <a:pPr lvl="1"/>
            <a:r>
              <a:rPr lang="en-US" dirty="0" smtClean="0"/>
              <a:t>Each node is a possible state.</a:t>
            </a:r>
          </a:p>
          <a:p>
            <a:pPr lvl="1"/>
            <a:r>
              <a:rPr lang="en-US" dirty="0" smtClean="0"/>
              <a:t>Each branch represents a</a:t>
            </a:r>
            <a:br>
              <a:rPr lang="en-US" dirty="0" smtClean="0"/>
            </a:br>
            <a:r>
              <a:rPr lang="en-US" dirty="0" smtClean="0"/>
              <a:t>move.</a:t>
            </a:r>
          </a:p>
          <a:p>
            <a:pPr lvl="1"/>
            <a:r>
              <a:rPr lang="en-US" dirty="0" smtClean="0"/>
              <a:t>Each complete level is a “ply”.</a:t>
            </a:r>
          </a:p>
          <a:p>
            <a:r>
              <a:rPr lang="en-US" dirty="0" smtClean="0"/>
              <a:t>Depth First Search</a:t>
            </a:r>
          </a:p>
          <a:p>
            <a:pPr lvl="1"/>
            <a:r>
              <a:rPr lang="en-US" dirty="0" smtClean="0"/>
              <a:t>Moves are searched up to a</a:t>
            </a:r>
            <a:br>
              <a:rPr lang="en-US" dirty="0" smtClean="0"/>
            </a:br>
            <a:r>
              <a:rPr lang="en-US" dirty="0" smtClean="0"/>
              <a:t>certain “depth”, then</a:t>
            </a:r>
            <a:br>
              <a:rPr lang="en-US" dirty="0" smtClean="0"/>
            </a:br>
            <a:r>
              <a:rPr lang="en-US" dirty="0" smtClean="0"/>
              <a:t>exploration proceeds sideways.</a:t>
            </a:r>
            <a:endParaRPr lang="en-US" dirty="0"/>
          </a:p>
        </p:txBody>
      </p:sp>
      <p:sp>
        <p:nvSpPr>
          <p:cNvPr id="3" name="Title 2"/>
          <p:cNvSpPr>
            <a:spLocks noGrp="1"/>
          </p:cNvSpPr>
          <p:nvPr>
            <p:ph type="title"/>
          </p:nvPr>
        </p:nvSpPr>
        <p:spPr/>
        <p:txBody>
          <a:bodyPr/>
          <a:lstStyle/>
          <a:p>
            <a:r>
              <a:rPr lang="en-US" dirty="0" smtClean="0"/>
              <a:t>Designing the AI</a:t>
            </a:r>
            <a:endParaRPr lang="en-US" dirty="0"/>
          </a:p>
        </p:txBody>
      </p:sp>
      <p:grpSp>
        <p:nvGrpSpPr>
          <p:cNvPr id="6" name="Group 5"/>
          <p:cNvGrpSpPr/>
          <p:nvPr/>
        </p:nvGrpSpPr>
        <p:grpSpPr>
          <a:xfrm>
            <a:off x="5334000" y="1371600"/>
            <a:ext cx="3733800" cy="2743200"/>
            <a:chOff x="5334000" y="1295400"/>
            <a:chExt cx="3733800" cy="2743200"/>
          </a:xfrm>
          <a:solidFill>
            <a:schemeClr val="bg1"/>
          </a:solidFill>
        </p:grpSpPr>
        <p:pic>
          <p:nvPicPr>
            <p:cNvPr id="2050" name="Picture 2" descr="http://upload.wikimedia.org/wikipedia/commons/thumb/d/da/Tic-tac-toe-game-tree.svg/1000px-Tic-tac-toe-game-tree.svg.png"/>
            <p:cNvPicPr>
              <a:picLocks noChangeAspect="1" noChangeArrowheads="1"/>
            </p:cNvPicPr>
            <p:nvPr/>
          </p:nvPicPr>
          <p:blipFill>
            <a:blip r:embed="rId2" cstate="print"/>
            <a:srcRect/>
            <a:stretch>
              <a:fillRect/>
            </a:stretch>
          </p:blipFill>
          <p:spPr bwMode="auto">
            <a:xfrm>
              <a:off x="5334000" y="1295400"/>
              <a:ext cx="3581400" cy="2385213"/>
            </a:xfrm>
            <a:prstGeom prst="rect">
              <a:avLst/>
            </a:prstGeom>
            <a:grpFill/>
          </p:spPr>
        </p:pic>
        <p:sp>
          <p:nvSpPr>
            <p:cNvPr id="5" name="TextBox 4"/>
            <p:cNvSpPr txBox="1"/>
            <p:nvPr/>
          </p:nvSpPr>
          <p:spPr>
            <a:xfrm>
              <a:off x="5486400" y="3730823"/>
              <a:ext cx="3581400" cy="307777"/>
            </a:xfrm>
            <a:prstGeom prst="rect">
              <a:avLst/>
            </a:prstGeom>
            <a:grpFill/>
          </p:spPr>
          <p:txBody>
            <a:bodyPr wrap="square" rtlCol="0">
              <a:spAutoFit/>
            </a:bodyPr>
            <a:lstStyle/>
            <a:p>
              <a:r>
                <a:rPr lang="en-US" sz="1400" dirty="0" smtClean="0"/>
                <a:t>An example game tree for tic-tac-toe.</a:t>
              </a:r>
              <a:endParaRPr lang="en-US" sz="14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nodeType="clickEffect">
                                  <p:stCondLst>
                                    <p:cond delay="0"/>
                                  </p:stCondLst>
                                  <p:childTnLst>
                                    <p:animScale>
                                      <p:cBhvr>
                                        <p:cTn id="26" dur="500" fill="hold"/>
                                        <p:tgtEl>
                                          <p:spTgt spid="6"/>
                                        </p:tgtEl>
                                      </p:cBhvr>
                                      <p:by x="150000" y="150000"/>
                                    </p:animScale>
                                  </p:childTnLst>
                                </p:cTn>
                              </p:par>
                              <p:par>
                                <p:cTn id="27" presetID="35" presetClass="path" presetSubtype="0" accel="50000" decel="50000" fill="hold" nodeType="withEffect">
                                  <p:stCondLst>
                                    <p:cond delay="0"/>
                                  </p:stCondLst>
                                  <p:childTnLst>
                                    <p:animMotion origin="layout" path="M 0 -2.41499E-6 L -0.27917 0.09993 " pathEditMode="relative" rAng="0" ptsTypes="AA">
                                      <p:cBhvr>
                                        <p:cTn id="28" dur="500" fill="hold"/>
                                        <p:tgtEl>
                                          <p:spTgt spid="6"/>
                                        </p:tgtEl>
                                        <p:attrNameLst>
                                          <p:attrName>ppt_x</p:attrName>
                                          <p:attrName>ppt_y</p:attrName>
                                        </p:attrNameLst>
                                      </p:cBhvr>
                                      <p:rCtr x="-140" y="50"/>
                                    </p:animMotion>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27917 0.09993 L 0.00417 -2.41499E-6 " pathEditMode="relative" rAng="0" ptsTypes="AA">
                                      <p:cBhvr>
                                        <p:cTn id="32" dur="500" fill="hold"/>
                                        <p:tgtEl>
                                          <p:spTgt spid="6"/>
                                        </p:tgtEl>
                                        <p:attrNameLst>
                                          <p:attrName>ppt_x</p:attrName>
                                          <p:attrName>ppt_y</p:attrName>
                                        </p:attrNameLst>
                                      </p:cBhvr>
                                      <p:rCtr x="142" y="-50"/>
                                    </p:animMotion>
                                  </p:childTnLst>
                                </p:cTn>
                              </p:par>
                              <p:par>
                                <p:cTn id="33" presetID="6" presetClass="emph" presetSubtype="0" fill="hold" nodeType="withEffect">
                                  <p:stCondLst>
                                    <p:cond delay="0"/>
                                  </p:stCondLst>
                                  <p:childTnLst>
                                    <p:animScale>
                                      <p:cBhvr>
                                        <p:cTn id="34" dur="500" fill="hold"/>
                                        <p:tgtEl>
                                          <p:spTgt spid="6"/>
                                        </p:tgtEl>
                                      </p:cBhvr>
                                      <p:by x="66000" y="66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fade">
                                      <p:cBhvr>
                                        <p:cTn id="4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Minimax is a type of decision making in which the player’s gain is maximized while the player’s loss is simultaneously minimized</a:t>
            </a:r>
          </a:p>
          <a:p>
            <a:r>
              <a:rPr lang="en-US" dirty="0" smtClean="0"/>
              <a:t>The decision tree is explored and each available move is considered</a:t>
            </a:r>
          </a:p>
          <a:p>
            <a:pPr lvl="1"/>
            <a:r>
              <a:rPr lang="en-US" dirty="0" smtClean="0"/>
              <a:t>Each maximizing player node takes the highest value of its children nodes as its value</a:t>
            </a:r>
          </a:p>
          <a:p>
            <a:pPr lvl="1"/>
            <a:r>
              <a:rPr lang="en-US" dirty="0" smtClean="0"/>
              <a:t>Similarly, each minimizing player node will take the lowest value of its children</a:t>
            </a:r>
            <a:endParaRPr lang="en-US" dirty="0"/>
          </a:p>
        </p:txBody>
      </p:sp>
      <p:sp>
        <p:nvSpPr>
          <p:cNvPr id="3" name="Title 2"/>
          <p:cNvSpPr>
            <a:spLocks noGrp="1"/>
          </p:cNvSpPr>
          <p:nvPr>
            <p:ph type="title"/>
          </p:nvPr>
        </p:nvSpPr>
        <p:spPr/>
        <p:txBody>
          <a:bodyPr>
            <a:normAutofit fontScale="90000"/>
          </a:bodyPr>
          <a:lstStyle/>
          <a:p>
            <a:r>
              <a:rPr lang="en-US" dirty="0" smtClean="0"/>
              <a:t>Choosing Moves – The Minimax Algorithm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Minimax Overview</a:t>
            </a:r>
            <a:endParaRPr lang="en-US" dirty="0"/>
          </a:p>
        </p:txBody>
      </p:sp>
      <p:sp>
        <p:nvSpPr>
          <p:cNvPr id="59" name="Oval 58"/>
          <p:cNvSpPr/>
          <p:nvPr/>
        </p:nvSpPr>
        <p:spPr>
          <a:xfrm>
            <a:off x="2514600" y="19050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0" name="Oval 59"/>
          <p:cNvSpPr/>
          <p:nvPr/>
        </p:nvSpPr>
        <p:spPr>
          <a:xfrm>
            <a:off x="1143000" y="2743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Oval 60"/>
          <p:cNvSpPr/>
          <p:nvPr/>
        </p:nvSpPr>
        <p:spPr>
          <a:xfrm>
            <a:off x="2514600" y="2743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Oval 61"/>
          <p:cNvSpPr/>
          <p:nvPr/>
        </p:nvSpPr>
        <p:spPr>
          <a:xfrm>
            <a:off x="4114800" y="2743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Oval 62"/>
          <p:cNvSpPr/>
          <p:nvPr/>
        </p:nvSpPr>
        <p:spPr>
          <a:xfrm>
            <a:off x="533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4" name="Oval 63"/>
          <p:cNvSpPr/>
          <p:nvPr/>
        </p:nvSpPr>
        <p:spPr>
          <a:xfrm>
            <a:off x="15240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5" name="Oval 64"/>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6" name="Oval 65"/>
          <p:cNvSpPr/>
          <p:nvPr/>
        </p:nvSpPr>
        <p:spPr>
          <a:xfrm>
            <a:off x="3657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8" name="Oval 67"/>
          <p:cNvSpPr/>
          <p:nvPr/>
        </p:nvSpPr>
        <p:spPr>
          <a:xfrm>
            <a:off x="44958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9" name="Straight Connector 68"/>
          <p:cNvCxnSpPr>
            <a:stCxn id="59" idx="4"/>
            <a:endCxn id="61" idx="0"/>
          </p:cNvCxnSpPr>
          <p:nvPr/>
        </p:nvCxnSpPr>
        <p:spPr>
          <a:xfrm>
            <a:off x="2705100" y="2286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59" idx="4"/>
            <a:endCxn id="62" idx="0"/>
          </p:cNvCxnSpPr>
          <p:nvPr/>
        </p:nvCxnSpPr>
        <p:spPr>
          <a:xfrm>
            <a:off x="2705100" y="2286000"/>
            <a:ext cx="1600200" cy="45720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59" idx="4"/>
            <a:endCxn id="60" idx="0"/>
          </p:cNvCxnSpPr>
          <p:nvPr/>
        </p:nvCxnSpPr>
        <p:spPr>
          <a:xfrm flipH="1">
            <a:off x="1333500" y="2286000"/>
            <a:ext cx="1371600" cy="45720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a:stCxn id="60" idx="4"/>
            <a:endCxn id="63" idx="0"/>
          </p:cNvCxnSpPr>
          <p:nvPr/>
        </p:nvCxnSpPr>
        <p:spPr>
          <a:xfrm flipH="1">
            <a:off x="723900" y="3124200"/>
            <a:ext cx="609600" cy="45720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60" idx="4"/>
            <a:endCxn id="64" idx="0"/>
          </p:cNvCxnSpPr>
          <p:nvPr/>
        </p:nvCxnSpPr>
        <p:spPr>
          <a:xfrm>
            <a:off x="1333500" y="3124200"/>
            <a:ext cx="381000" cy="4572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stCxn id="61" idx="4"/>
            <a:endCxn id="65" idx="0"/>
          </p:cNvCxnSpPr>
          <p:nvPr/>
        </p:nvCxnSpPr>
        <p:spPr>
          <a:xfrm>
            <a:off x="2705100" y="3124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62" idx="4"/>
            <a:endCxn id="66" idx="0"/>
          </p:cNvCxnSpPr>
          <p:nvPr/>
        </p:nvCxnSpPr>
        <p:spPr>
          <a:xfrm flipH="1">
            <a:off x="3848100" y="3124200"/>
            <a:ext cx="457200" cy="45720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62" idx="4"/>
            <a:endCxn id="68" idx="0"/>
          </p:cNvCxnSpPr>
          <p:nvPr/>
        </p:nvCxnSpPr>
        <p:spPr>
          <a:xfrm>
            <a:off x="4305300" y="3124200"/>
            <a:ext cx="381000" cy="457200"/>
          </a:xfrm>
          <a:prstGeom prst="line">
            <a:avLst/>
          </a:prstGeom>
        </p:spPr>
        <p:style>
          <a:lnRef idx="1">
            <a:schemeClr val="dk1"/>
          </a:lnRef>
          <a:fillRef idx="0">
            <a:schemeClr val="dk1"/>
          </a:fillRef>
          <a:effectRef idx="0">
            <a:schemeClr val="dk1"/>
          </a:effectRef>
          <a:fontRef idx="minor">
            <a:schemeClr val="tx1"/>
          </a:fontRef>
        </p:style>
      </p:cxnSp>
      <p:sp>
        <p:nvSpPr>
          <p:cNvPr id="79" name="Oval 78"/>
          <p:cNvSpPr/>
          <p:nvPr/>
        </p:nvSpPr>
        <p:spPr>
          <a:xfrm>
            <a:off x="2286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80" name="Oval 79"/>
          <p:cNvSpPr/>
          <p:nvPr/>
        </p:nvSpPr>
        <p:spPr>
          <a:xfrm>
            <a:off x="7620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81" name="Oval 80"/>
          <p:cNvSpPr/>
          <p:nvPr/>
        </p:nvSpPr>
        <p:spPr>
          <a:xfrm>
            <a:off x="12954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Oval 81"/>
          <p:cNvSpPr/>
          <p:nvPr/>
        </p:nvSpPr>
        <p:spPr>
          <a:xfrm>
            <a:off x="17526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83" name="Oval 82"/>
          <p:cNvSpPr/>
          <p:nvPr/>
        </p:nvSpPr>
        <p:spPr>
          <a:xfrm>
            <a:off x="22860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84" name="Oval 83"/>
          <p:cNvSpPr/>
          <p:nvPr/>
        </p:nvSpPr>
        <p:spPr>
          <a:xfrm>
            <a:off x="28194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85" name="Oval 84"/>
          <p:cNvSpPr/>
          <p:nvPr/>
        </p:nvSpPr>
        <p:spPr>
          <a:xfrm>
            <a:off x="33528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6" name="Oval 85"/>
          <p:cNvSpPr/>
          <p:nvPr/>
        </p:nvSpPr>
        <p:spPr>
          <a:xfrm>
            <a:off x="44958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87" name="Oval 86"/>
          <p:cNvSpPr/>
          <p:nvPr/>
        </p:nvSpPr>
        <p:spPr>
          <a:xfrm>
            <a:off x="38862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cxnSp>
        <p:nvCxnSpPr>
          <p:cNvPr id="88" name="Straight Connector 87"/>
          <p:cNvCxnSpPr>
            <a:stCxn id="63" idx="4"/>
            <a:endCxn id="79" idx="0"/>
          </p:cNvCxnSpPr>
          <p:nvPr/>
        </p:nvCxnSpPr>
        <p:spPr>
          <a:xfrm flipH="1">
            <a:off x="419100" y="3962400"/>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a:stCxn id="63" idx="4"/>
            <a:endCxn id="80" idx="0"/>
          </p:cNvCxnSpPr>
          <p:nvPr/>
        </p:nvCxnSpPr>
        <p:spPr>
          <a:xfrm>
            <a:off x="7239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64" idx="4"/>
            <a:endCxn id="81" idx="0"/>
          </p:cNvCxnSpPr>
          <p:nvPr/>
        </p:nvCxnSpPr>
        <p:spPr>
          <a:xfrm flipH="1">
            <a:off x="14859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a:stCxn id="64" idx="4"/>
            <a:endCxn id="82" idx="0"/>
          </p:cNvCxnSpPr>
          <p:nvPr/>
        </p:nvCxnSpPr>
        <p:spPr>
          <a:xfrm>
            <a:off x="17145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65" idx="4"/>
            <a:endCxn id="83" idx="0"/>
          </p:cNvCxnSpPr>
          <p:nvPr/>
        </p:nvCxnSpPr>
        <p:spPr>
          <a:xfrm flipH="1">
            <a:off x="24765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65" idx="4"/>
            <a:endCxn id="84" idx="0"/>
          </p:cNvCxnSpPr>
          <p:nvPr/>
        </p:nvCxnSpPr>
        <p:spPr>
          <a:xfrm>
            <a:off x="2705100" y="3962400"/>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a:stCxn id="66" idx="4"/>
            <a:endCxn id="85" idx="0"/>
          </p:cNvCxnSpPr>
          <p:nvPr/>
        </p:nvCxnSpPr>
        <p:spPr>
          <a:xfrm flipH="1">
            <a:off x="3543300" y="3962400"/>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a:stCxn id="66" idx="4"/>
            <a:endCxn id="87" idx="0"/>
          </p:cNvCxnSpPr>
          <p:nvPr/>
        </p:nvCxnSpPr>
        <p:spPr>
          <a:xfrm>
            <a:off x="38481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p:cNvCxnSpPr>
            <a:stCxn id="68" idx="4"/>
            <a:endCxn id="86" idx="0"/>
          </p:cNvCxnSpPr>
          <p:nvPr/>
        </p:nvCxnSpPr>
        <p:spPr>
          <a:xfrm>
            <a:off x="4686300" y="3962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117" name="TextBox 116"/>
          <p:cNvSpPr txBox="1"/>
          <p:nvPr/>
        </p:nvSpPr>
        <p:spPr>
          <a:xfrm>
            <a:off x="5257800" y="1676400"/>
            <a:ext cx="3881191" cy="4801314"/>
          </a:xfrm>
          <a:prstGeom prst="rect">
            <a:avLst/>
          </a:prstGeom>
          <a:noFill/>
        </p:spPr>
        <p:txBody>
          <a:bodyPr wrap="none" rtlCol="0">
            <a:spAutoFit/>
          </a:bodyPr>
          <a:lstStyle/>
          <a:p>
            <a:r>
              <a:rPr lang="en-US" dirty="0" smtClean="0"/>
              <a:t>-Black circles will represent</a:t>
            </a:r>
          </a:p>
          <a:p>
            <a:r>
              <a:rPr lang="en-US" dirty="0" smtClean="0"/>
              <a:t>  the AI (aiming for highest</a:t>
            </a:r>
          </a:p>
          <a:p>
            <a:r>
              <a:rPr lang="en-US" dirty="0" smtClean="0"/>
              <a:t>  score) and white circles will</a:t>
            </a:r>
          </a:p>
          <a:p>
            <a:r>
              <a:rPr lang="en-US" dirty="0" smtClean="0"/>
              <a:t>  represent the opponent (wants</a:t>
            </a:r>
          </a:p>
          <a:p>
            <a:r>
              <a:rPr lang="en-US" dirty="0" smtClean="0"/>
              <a:t>  to minimize the player’s score)</a:t>
            </a:r>
          </a:p>
          <a:p>
            <a:endParaRPr lang="en-US" dirty="0" smtClean="0"/>
          </a:p>
          <a:p>
            <a:r>
              <a:rPr lang="en-US" dirty="0" smtClean="0"/>
              <a:t>-Maximizing nodes simply take</a:t>
            </a:r>
          </a:p>
          <a:p>
            <a:r>
              <a:rPr lang="en-US" dirty="0" smtClean="0"/>
              <a:t>  the highest value of its children</a:t>
            </a:r>
          </a:p>
          <a:p>
            <a:endParaRPr lang="en-US" dirty="0" smtClean="0"/>
          </a:p>
          <a:p>
            <a:r>
              <a:rPr lang="en-US" dirty="0" smtClean="0"/>
              <a:t>-Minimizing nodes take the</a:t>
            </a:r>
          </a:p>
          <a:p>
            <a:r>
              <a:rPr lang="en-US" dirty="0" smtClean="0"/>
              <a:t>  lowest value</a:t>
            </a:r>
          </a:p>
          <a:p>
            <a:endParaRPr lang="en-US" dirty="0" smtClean="0"/>
          </a:p>
          <a:p>
            <a:r>
              <a:rPr lang="en-US" dirty="0" smtClean="0"/>
              <a:t>-The values of the bottom nodes</a:t>
            </a:r>
          </a:p>
          <a:p>
            <a:r>
              <a:rPr lang="en-US" dirty="0" smtClean="0"/>
              <a:t>  are the heuristic value of the</a:t>
            </a:r>
          </a:p>
          <a:p>
            <a:r>
              <a:rPr lang="en-US" dirty="0" smtClean="0"/>
              <a:t>  board state that each of those</a:t>
            </a:r>
          </a:p>
          <a:p>
            <a:r>
              <a:rPr lang="en-US" dirty="0" smtClean="0"/>
              <a:t>  nodes represent</a:t>
            </a:r>
          </a:p>
          <a:p>
            <a:endParaRPr lang="en-US" dirty="0" smtClean="0"/>
          </a:p>
        </p:txBody>
      </p:sp>
      <p:sp>
        <p:nvSpPr>
          <p:cNvPr id="136" name="TextBox 135"/>
          <p:cNvSpPr txBox="1"/>
          <p:nvPr/>
        </p:nvSpPr>
        <p:spPr>
          <a:xfrm>
            <a:off x="152401" y="4953000"/>
            <a:ext cx="4191000" cy="923330"/>
          </a:xfrm>
          <a:prstGeom prst="rect">
            <a:avLst/>
          </a:prstGeom>
          <a:noFill/>
        </p:spPr>
        <p:txBody>
          <a:bodyPr wrap="square" rtlCol="0">
            <a:spAutoFit/>
          </a:bodyPr>
          <a:lstStyle/>
          <a:p>
            <a:r>
              <a:rPr lang="en-US" dirty="0" smtClean="0"/>
              <a:t>Therefore, black nodes will choose the highest values and white nodes will choose the lowest</a:t>
            </a:r>
            <a:endParaRPr lang="en-US" dirty="0"/>
          </a:p>
        </p:txBody>
      </p:sp>
      <p:sp>
        <p:nvSpPr>
          <p:cNvPr id="137" name="TextBox 136"/>
          <p:cNvSpPr txBox="1"/>
          <p:nvPr/>
        </p:nvSpPr>
        <p:spPr>
          <a:xfrm>
            <a:off x="-904336" y="2419709"/>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
        <p:nvSpPr>
          <p:cNvPr id="138" name="TextBox 137"/>
          <p:cNvSpPr txBox="1"/>
          <p:nvPr/>
        </p:nvSpPr>
        <p:spPr>
          <a:xfrm>
            <a:off x="-838200" y="3352800"/>
            <a:ext cx="330540" cy="369332"/>
          </a:xfrm>
          <a:prstGeom prst="rect">
            <a:avLst/>
          </a:prstGeom>
          <a:noFill/>
        </p:spPr>
        <p:txBody>
          <a:bodyPr wrap="none" rtlCol="0">
            <a:spAutoFit/>
          </a:bodyPr>
          <a:lstStyle/>
          <a:p>
            <a:r>
              <a:rPr lang="en-US" dirty="0" smtClean="0"/>
              <a:t>7</a:t>
            </a:r>
            <a:endParaRPr lang="en-US" dirty="0"/>
          </a:p>
        </p:txBody>
      </p:sp>
      <p:sp>
        <p:nvSpPr>
          <p:cNvPr id="139" name="TextBox 138"/>
          <p:cNvSpPr txBox="1"/>
          <p:nvPr/>
        </p:nvSpPr>
        <p:spPr>
          <a:xfrm>
            <a:off x="567905" y="3598653"/>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
        <p:nvSpPr>
          <p:cNvPr id="140" name="TextBox 139"/>
          <p:cNvSpPr txBox="1"/>
          <p:nvPr/>
        </p:nvSpPr>
        <p:spPr>
          <a:xfrm>
            <a:off x="1558506" y="3598653"/>
            <a:ext cx="330540" cy="369332"/>
          </a:xfrm>
          <a:prstGeom prst="rect">
            <a:avLst/>
          </a:prstGeom>
          <a:noFill/>
        </p:spPr>
        <p:txBody>
          <a:bodyPr wrap="none" rtlCol="0">
            <a:spAutoFit/>
          </a:bodyPr>
          <a:lstStyle/>
          <a:p>
            <a:r>
              <a:rPr lang="en-US" dirty="0" smtClean="0">
                <a:solidFill>
                  <a:schemeClr val="bg1"/>
                </a:solidFill>
              </a:rPr>
              <a:t>9</a:t>
            </a:r>
            <a:endParaRPr lang="en-US" dirty="0">
              <a:solidFill>
                <a:schemeClr val="bg1"/>
              </a:solidFill>
            </a:endParaRPr>
          </a:p>
        </p:txBody>
      </p:sp>
      <p:sp>
        <p:nvSpPr>
          <p:cNvPr id="141" name="TextBox 140"/>
          <p:cNvSpPr txBox="1"/>
          <p:nvPr/>
        </p:nvSpPr>
        <p:spPr>
          <a:xfrm>
            <a:off x="2572110" y="3601528"/>
            <a:ext cx="330540" cy="369332"/>
          </a:xfrm>
          <a:prstGeom prst="rect">
            <a:avLst/>
          </a:prstGeom>
          <a:noFill/>
        </p:spPr>
        <p:txBody>
          <a:bodyPr wrap="none" rtlCol="0">
            <a:spAutoFit/>
          </a:bodyPr>
          <a:lstStyle/>
          <a:p>
            <a:r>
              <a:rPr lang="en-US" dirty="0" smtClean="0">
                <a:solidFill>
                  <a:schemeClr val="bg1"/>
                </a:solidFill>
              </a:rPr>
              <a:t>4</a:t>
            </a:r>
            <a:endParaRPr lang="en-US" dirty="0">
              <a:solidFill>
                <a:schemeClr val="bg1"/>
              </a:solidFill>
            </a:endParaRPr>
          </a:p>
        </p:txBody>
      </p:sp>
      <p:sp>
        <p:nvSpPr>
          <p:cNvPr id="142" name="TextBox 141"/>
          <p:cNvSpPr txBox="1"/>
          <p:nvPr/>
        </p:nvSpPr>
        <p:spPr>
          <a:xfrm>
            <a:off x="3683479" y="3617343"/>
            <a:ext cx="330540"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143" name="TextBox 142"/>
          <p:cNvSpPr txBox="1"/>
          <p:nvPr/>
        </p:nvSpPr>
        <p:spPr>
          <a:xfrm>
            <a:off x="4520242" y="3625969"/>
            <a:ext cx="330540" cy="369332"/>
          </a:xfrm>
          <a:prstGeom prst="rect">
            <a:avLst/>
          </a:prstGeom>
          <a:noFill/>
        </p:spPr>
        <p:txBody>
          <a:bodyPr wrap="none" rtlCol="0">
            <a:spAutoFit/>
          </a:bodyPr>
          <a:lstStyle/>
          <a:p>
            <a:r>
              <a:rPr lang="en-US" dirty="0" smtClean="0">
                <a:solidFill>
                  <a:schemeClr val="bg1"/>
                </a:solidFill>
              </a:rPr>
              <a:t>5</a:t>
            </a:r>
            <a:endParaRPr lang="en-US" dirty="0">
              <a:solidFill>
                <a:schemeClr val="bg1"/>
              </a:solidFill>
            </a:endParaRPr>
          </a:p>
        </p:txBody>
      </p:sp>
      <p:sp>
        <p:nvSpPr>
          <p:cNvPr id="144" name="TextBox 143"/>
          <p:cNvSpPr txBox="1"/>
          <p:nvPr/>
        </p:nvSpPr>
        <p:spPr>
          <a:xfrm>
            <a:off x="1171755" y="2779143"/>
            <a:ext cx="330540" cy="369332"/>
          </a:xfrm>
          <a:prstGeom prst="rect">
            <a:avLst/>
          </a:prstGeom>
          <a:noFill/>
        </p:spPr>
        <p:txBody>
          <a:bodyPr wrap="none" rtlCol="0">
            <a:spAutoFit/>
          </a:bodyPr>
          <a:lstStyle/>
          <a:p>
            <a:r>
              <a:rPr lang="en-US" dirty="0" smtClean="0"/>
              <a:t>7</a:t>
            </a:r>
            <a:endParaRPr lang="en-US" dirty="0"/>
          </a:p>
        </p:txBody>
      </p:sp>
      <p:sp>
        <p:nvSpPr>
          <p:cNvPr id="145" name="TextBox 144"/>
          <p:cNvSpPr txBox="1"/>
          <p:nvPr/>
        </p:nvSpPr>
        <p:spPr>
          <a:xfrm>
            <a:off x="2577861" y="2779143"/>
            <a:ext cx="330540" cy="369332"/>
          </a:xfrm>
          <a:prstGeom prst="rect">
            <a:avLst/>
          </a:prstGeom>
          <a:noFill/>
        </p:spPr>
        <p:txBody>
          <a:bodyPr wrap="none" rtlCol="0">
            <a:spAutoFit/>
          </a:bodyPr>
          <a:lstStyle/>
          <a:p>
            <a:r>
              <a:rPr lang="en-US" dirty="0" smtClean="0"/>
              <a:t>4</a:t>
            </a:r>
            <a:endParaRPr lang="en-US" dirty="0"/>
          </a:p>
        </p:txBody>
      </p:sp>
      <p:sp>
        <p:nvSpPr>
          <p:cNvPr id="146" name="TextBox 145"/>
          <p:cNvSpPr txBox="1"/>
          <p:nvPr/>
        </p:nvSpPr>
        <p:spPr>
          <a:xfrm>
            <a:off x="4165121" y="2779143"/>
            <a:ext cx="330540" cy="369332"/>
          </a:xfrm>
          <a:prstGeom prst="rect">
            <a:avLst/>
          </a:prstGeom>
          <a:noFill/>
        </p:spPr>
        <p:txBody>
          <a:bodyPr wrap="none" rtlCol="0">
            <a:spAutoFit/>
          </a:bodyPr>
          <a:lstStyle/>
          <a:p>
            <a:r>
              <a:rPr lang="en-US" dirty="0" smtClean="0"/>
              <a:t>2</a:t>
            </a:r>
            <a:endParaRPr lang="en-US" dirty="0"/>
          </a:p>
        </p:txBody>
      </p:sp>
      <p:sp>
        <p:nvSpPr>
          <p:cNvPr id="147" name="TextBox 146"/>
          <p:cNvSpPr txBox="1"/>
          <p:nvPr/>
        </p:nvSpPr>
        <p:spPr>
          <a:xfrm>
            <a:off x="2572109" y="1953882"/>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7">
                                            <p:txEl>
                                              <p:pRg st="0" end="0"/>
                                            </p:txEl>
                                          </p:spTgt>
                                        </p:tgtEl>
                                        <p:attrNameLst>
                                          <p:attrName>style.visibility</p:attrName>
                                        </p:attrNameLst>
                                      </p:cBhvr>
                                      <p:to>
                                        <p:strVal val="visible"/>
                                      </p:to>
                                    </p:set>
                                    <p:animEffect transition="in" filter="fade">
                                      <p:cBhvr>
                                        <p:cTn id="12" dur="500"/>
                                        <p:tgtEl>
                                          <p:spTgt spid="11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7">
                                            <p:txEl>
                                              <p:pRg st="1" end="1"/>
                                            </p:txEl>
                                          </p:spTgt>
                                        </p:tgtEl>
                                        <p:attrNameLst>
                                          <p:attrName>style.visibility</p:attrName>
                                        </p:attrNameLst>
                                      </p:cBhvr>
                                      <p:to>
                                        <p:strVal val="visible"/>
                                      </p:to>
                                    </p:set>
                                    <p:animEffect transition="in" filter="fade">
                                      <p:cBhvr>
                                        <p:cTn id="15" dur="500"/>
                                        <p:tgtEl>
                                          <p:spTgt spid="11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7">
                                            <p:txEl>
                                              <p:pRg st="2" end="2"/>
                                            </p:txEl>
                                          </p:spTgt>
                                        </p:tgtEl>
                                        <p:attrNameLst>
                                          <p:attrName>style.visibility</p:attrName>
                                        </p:attrNameLst>
                                      </p:cBhvr>
                                      <p:to>
                                        <p:strVal val="visible"/>
                                      </p:to>
                                    </p:set>
                                    <p:animEffect transition="in" filter="fade">
                                      <p:cBhvr>
                                        <p:cTn id="18" dur="500"/>
                                        <p:tgtEl>
                                          <p:spTgt spid="11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7">
                                            <p:txEl>
                                              <p:pRg st="3" end="3"/>
                                            </p:txEl>
                                          </p:spTgt>
                                        </p:tgtEl>
                                        <p:attrNameLst>
                                          <p:attrName>style.visibility</p:attrName>
                                        </p:attrNameLst>
                                      </p:cBhvr>
                                      <p:to>
                                        <p:strVal val="visible"/>
                                      </p:to>
                                    </p:set>
                                    <p:animEffect transition="in" filter="fade">
                                      <p:cBhvr>
                                        <p:cTn id="21" dur="500"/>
                                        <p:tgtEl>
                                          <p:spTgt spid="11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7">
                                            <p:txEl>
                                              <p:pRg st="4" end="4"/>
                                            </p:txEl>
                                          </p:spTgt>
                                        </p:tgtEl>
                                        <p:attrNameLst>
                                          <p:attrName>style.visibility</p:attrName>
                                        </p:attrNameLst>
                                      </p:cBhvr>
                                      <p:to>
                                        <p:strVal val="visible"/>
                                      </p:to>
                                    </p:set>
                                    <p:animEffect transition="in" filter="fade">
                                      <p:cBhvr>
                                        <p:cTn id="24" dur="500"/>
                                        <p:tgtEl>
                                          <p:spTgt spid="11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7">
                                            <p:txEl>
                                              <p:pRg st="6" end="6"/>
                                            </p:txEl>
                                          </p:spTgt>
                                        </p:tgtEl>
                                        <p:attrNameLst>
                                          <p:attrName>style.visibility</p:attrName>
                                        </p:attrNameLst>
                                      </p:cBhvr>
                                      <p:to>
                                        <p:strVal val="visible"/>
                                      </p:to>
                                    </p:set>
                                    <p:animEffect transition="in" filter="fade">
                                      <p:cBhvr>
                                        <p:cTn id="27" dur="500"/>
                                        <p:tgtEl>
                                          <p:spTgt spid="11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7">
                                            <p:txEl>
                                              <p:pRg st="7" end="7"/>
                                            </p:txEl>
                                          </p:spTgt>
                                        </p:tgtEl>
                                        <p:attrNameLst>
                                          <p:attrName>style.visibility</p:attrName>
                                        </p:attrNameLst>
                                      </p:cBhvr>
                                      <p:to>
                                        <p:strVal val="visible"/>
                                      </p:to>
                                    </p:set>
                                    <p:animEffect transition="in" filter="fade">
                                      <p:cBhvr>
                                        <p:cTn id="30" dur="500"/>
                                        <p:tgtEl>
                                          <p:spTgt spid="11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
                                            <p:txEl>
                                              <p:pRg st="9" end="9"/>
                                            </p:txEl>
                                          </p:spTgt>
                                        </p:tgtEl>
                                        <p:attrNameLst>
                                          <p:attrName>style.visibility</p:attrName>
                                        </p:attrNameLst>
                                      </p:cBhvr>
                                      <p:to>
                                        <p:strVal val="visible"/>
                                      </p:to>
                                    </p:set>
                                    <p:animEffect transition="in" filter="fade">
                                      <p:cBhvr>
                                        <p:cTn id="33" dur="500"/>
                                        <p:tgtEl>
                                          <p:spTgt spid="117">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7">
                                            <p:txEl>
                                              <p:pRg st="10" end="10"/>
                                            </p:txEl>
                                          </p:spTgt>
                                        </p:tgtEl>
                                        <p:attrNameLst>
                                          <p:attrName>style.visibility</p:attrName>
                                        </p:attrNameLst>
                                      </p:cBhvr>
                                      <p:to>
                                        <p:strVal val="visible"/>
                                      </p:to>
                                    </p:set>
                                    <p:animEffect transition="in" filter="fade">
                                      <p:cBhvr>
                                        <p:cTn id="36" dur="500"/>
                                        <p:tgtEl>
                                          <p:spTgt spid="117">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7">
                                            <p:txEl>
                                              <p:pRg st="12" end="12"/>
                                            </p:txEl>
                                          </p:spTgt>
                                        </p:tgtEl>
                                        <p:attrNameLst>
                                          <p:attrName>style.visibility</p:attrName>
                                        </p:attrNameLst>
                                      </p:cBhvr>
                                      <p:to>
                                        <p:strVal val="visible"/>
                                      </p:to>
                                    </p:set>
                                    <p:animEffect transition="in" filter="fade">
                                      <p:cBhvr>
                                        <p:cTn id="39" dur="500"/>
                                        <p:tgtEl>
                                          <p:spTgt spid="117">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7">
                                            <p:txEl>
                                              <p:pRg st="13" end="13"/>
                                            </p:txEl>
                                          </p:spTgt>
                                        </p:tgtEl>
                                        <p:attrNameLst>
                                          <p:attrName>style.visibility</p:attrName>
                                        </p:attrNameLst>
                                      </p:cBhvr>
                                      <p:to>
                                        <p:strVal val="visible"/>
                                      </p:to>
                                    </p:set>
                                    <p:animEffect transition="in" filter="fade">
                                      <p:cBhvr>
                                        <p:cTn id="42" dur="500"/>
                                        <p:tgtEl>
                                          <p:spTgt spid="117">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xEl>
                                              <p:pRg st="14" end="14"/>
                                            </p:txEl>
                                          </p:spTgt>
                                        </p:tgtEl>
                                        <p:attrNameLst>
                                          <p:attrName>style.visibility</p:attrName>
                                        </p:attrNameLst>
                                      </p:cBhvr>
                                      <p:to>
                                        <p:strVal val="visible"/>
                                      </p:to>
                                    </p:set>
                                    <p:animEffect transition="in" filter="fade">
                                      <p:cBhvr>
                                        <p:cTn id="45" dur="500"/>
                                        <p:tgtEl>
                                          <p:spTgt spid="117">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7">
                                            <p:txEl>
                                              <p:pRg st="15" end="15"/>
                                            </p:txEl>
                                          </p:spTgt>
                                        </p:tgtEl>
                                        <p:attrNameLst>
                                          <p:attrName>style.visibility</p:attrName>
                                        </p:attrNameLst>
                                      </p:cBhvr>
                                      <p:to>
                                        <p:strVal val="visible"/>
                                      </p:to>
                                    </p:set>
                                    <p:animEffect transition="in" filter="fade">
                                      <p:cBhvr>
                                        <p:cTn id="48" dur="500"/>
                                        <p:tgtEl>
                                          <p:spTgt spid="117">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6">
                                            <p:txEl>
                                              <p:pRg st="0" end="0"/>
                                            </p:txEl>
                                          </p:spTgt>
                                        </p:tgtEl>
                                        <p:attrNameLst>
                                          <p:attrName>style.visibility</p:attrName>
                                        </p:attrNameLst>
                                      </p:cBhvr>
                                      <p:to>
                                        <p:strVal val="visible"/>
                                      </p:to>
                                    </p:set>
                                    <p:animEffect transition="in" filter="fade">
                                      <p:cBhvr>
                                        <p:cTn id="53" dur="500"/>
                                        <p:tgtEl>
                                          <p:spTgt spid="13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39"/>
                                        </p:tgtEl>
                                        <p:attrNameLst>
                                          <p:attrName>style.visibility</p:attrName>
                                        </p:attrNameLst>
                                      </p:cBhvr>
                                      <p:to>
                                        <p:strVal val="visible"/>
                                      </p:to>
                                    </p:set>
                                    <p:animEffect transition="in" filter="blinds(horizontal)">
                                      <p:cBhvr>
                                        <p:cTn id="58" dur="500"/>
                                        <p:tgtEl>
                                          <p:spTgt spid="13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40"/>
                                        </p:tgtEl>
                                        <p:attrNameLst>
                                          <p:attrName>style.visibility</p:attrName>
                                        </p:attrNameLst>
                                      </p:cBhvr>
                                      <p:to>
                                        <p:strVal val="visible"/>
                                      </p:to>
                                    </p:set>
                                    <p:animEffect transition="in" filter="blinds(horizontal)">
                                      <p:cBhvr>
                                        <p:cTn id="61" dur="500"/>
                                        <p:tgtEl>
                                          <p:spTgt spid="14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41"/>
                                        </p:tgtEl>
                                        <p:attrNameLst>
                                          <p:attrName>style.visibility</p:attrName>
                                        </p:attrNameLst>
                                      </p:cBhvr>
                                      <p:to>
                                        <p:strVal val="visible"/>
                                      </p:to>
                                    </p:set>
                                    <p:animEffect transition="in" filter="blinds(horizontal)">
                                      <p:cBhvr>
                                        <p:cTn id="64" dur="500"/>
                                        <p:tgtEl>
                                          <p:spTgt spid="14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blinds(horizontal)">
                                      <p:cBhvr>
                                        <p:cTn id="67" dur="500"/>
                                        <p:tgtEl>
                                          <p:spTgt spid="14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43"/>
                                        </p:tgtEl>
                                        <p:attrNameLst>
                                          <p:attrName>style.visibility</p:attrName>
                                        </p:attrNameLst>
                                      </p:cBhvr>
                                      <p:to>
                                        <p:strVal val="visible"/>
                                      </p:to>
                                    </p:set>
                                    <p:animEffect transition="in" filter="blinds(horizontal)">
                                      <p:cBhvr>
                                        <p:cTn id="70" dur="500"/>
                                        <p:tgtEl>
                                          <p:spTgt spid="14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44"/>
                                        </p:tgtEl>
                                        <p:attrNameLst>
                                          <p:attrName>style.visibility</p:attrName>
                                        </p:attrNameLst>
                                      </p:cBhvr>
                                      <p:to>
                                        <p:strVal val="visible"/>
                                      </p:to>
                                    </p:set>
                                    <p:animEffect transition="in" filter="blinds(horizontal)">
                                      <p:cBhvr>
                                        <p:cTn id="75" dur="500"/>
                                        <p:tgtEl>
                                          <p:spTgt spid="14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45"/>
                                        </p:tgtEl>
                                        <p:attrNameLst>
                                          <p:attrName>style.visibility</p:attrName>
                                        </p:attrNameLst>
                                      </p:cBhvr>
                                      <p:to>
                                        <p:strVal val="visible"/>
                                      </p:to>
                                    </p:set>
                                    <p:animEffect transition="in" filter="blinds(horizontal)">
                                      <p:cBhvr>
                                        <p:cTn id="78" dur="500"/>
                                        <p:tgtEl>
                                          <p:spTgt spid="14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46"/>
                                        </p:tgtEl>
                                        <p:attrNameLst>
                                          <p:attrName>style.visibility</p:attrName>
                                        </p:attrNameLst>
                                      </p:cBhvr>
                                      <p:to>
                                        <p:strVal val="visible"/>
                                      </p:to>
                                    </p:set>
                                    <p:animEffect transition="in" filter="blinds(horizontal)">
                                      <p:cBhvr>
                                        <p:cTn id="81" dur="500"/>
                                        <p:tgtEl>
                                          <p:spTgt spid="14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47"/>
                                        </p:tgtEl>
                                        <p:attrNameLst>
                                          <p:attrName>style.visibility</p:attrName>
                                        </p:attrNameLst>
                                      </p:cBhvr>
                                      <p:to>
                                        <p:strVal val="visible"/>
                                      </p:to>
                                    </p:set>
                                    <p:animEffect transition="in" filter="blinds(horizontal)">
                                      <p:cBhvr>
                                        <p:cTn id="8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7" grpId="0" build="allAtOnce"/>
      <p:bldP spid="136" grpId="0" build="p"/>
      <p:bldP spid="139" grpId="0"/>
      <p:bldP spid="140" grpId="0"/>
      <p:bldP spid="141" grpId="0"/>
      <p:bldP spid="142" grpId="0"/>
      <p:bldP spid="143" grpId="0"/>
      <p:bldP spid="144" grpId="0"/>
      <p:bldP spid="145" grpId="0"/>
      <p:bldP spid="146" grpId="0"/>
      <p:bldP spid="1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Once all of the values of the tree are covered, the AI will execute whichever move leads to the highest score</a:t>
            </a:r>
          </a:p>
          <a:p>
            <a:pPr lvl="1"/>
            <a:r>
              <a:rPr lang="en-US" dirty="0" smtClean="0"/>
              <a:t>In the case of our tree, the AI will choose the move that leads to the immediate score of 7 because that is the highest calculated score</a:t>
            </a:r>
            <a:endParaRPr lang="en-US" dirty="0"/>
          </a:p>
        </p:txBody>
      </p:sp>
      <p:sp>
        <p:nvSpPr>
          <p:cNvPr id="3" name="Title 2"/>
          <p:cNvSpPr>
            <a:spLocks noGrp="1"/>
          </p:cNvSpPr>
          <p:nvPr>
            <p:ph type="title"/>
          </p:nvPr>
        </p:nvSpPr>
        <p:spPr/>
        <p:txBody>
          <a:bodyPr/>
          <a:lstStyle/>
          <a:p>
            <a:r>
              <a:rPr lang="en-US" dirty="0" smtClean="0"/>
              <a:t>Minimax Overview Cont.</a:t>
            </a:r>
            <a:endParaRPr lang="en-US" dirty="0"/>
          </a:p>
        </p:txBody>
      </p:sp>
      <p:sp>
        <p:nvSpPr>
          <p:cNvPr id="4" name="Oval 3"/>
          <p:cNvSpPr/>
          <p:nvPr/>
        </p:nvSpPr>
        <p:spPr>
          <a:xfrm>
            <a:off x="3981091" y="4142118"/>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2609491" y="4980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p:cNvSpPr/>
          <p:nvPr/>
        </p:nvSpPr>
        <p:spPr>
          <a:xfrm>
            <a:off x="3981091" y="4980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p:cNvSpPr/>
          <p:nvPr/>
        </p:nvSpPr>
        <p:spPr>
          <a:xfrm>
            <a:off x="5581291" y="4980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p:cNvCxnSpPr>
            <a:stCxn id="4" idx="4"/>
            <a:endCxn id="6" idx="0"/>
          </p:cNvCxnSpPr>
          <p:nvPr/>
        </p:nvCxnSpPr>
        <p:spPr>
          <a:xfrm>
            <a:off x="4171591" y="452311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4" idx="4"/>
            <a:endCxn id="7" idx="0"/>
          </p:cNvCxnSpPr>
          <p:nvPr/>
        </p:nvCxnSpPr>
        <p:spPr>
          <a:xfrm>
            <a:off x="4171591" y="4523118"/>
            <a:ext cx="1600200" cy="4572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4" idx="4"/>
            <a:endCxn id="5" idx="0"/>
          </p:cNvCxnSpPr>
          <p:nvPr/>
        </p:nvCxnSpPr>
        <p:spPr>
          <a:xfrm flipH="1">
            <a:off x="2799991" y="4523118"/>
            <a:ext cx="1371600" cy="457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5" idx="4"/>
          </p:cNvCxnSpPr>
          <p:nvPr/>
        </p:nvCxnSpPr>
        <p:spPr>
          <a:xfrm flipH="1">
            <a:off x="2190391" y="5361318"/>
            <a:ext cx="609600" cy="4572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5" idx="4"/>
          </p:cNvCxnSpPr>
          <p:nvPr/>
        </p:nvCxnSpPr>
        <p:spPr>
          <a:xfrm>
            <a:off x="2799991" y="5361318"/>
            <a:ext cx="381000" cy="457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6" idx="4"/>
          </p:cNvCxnSpPr>
          <p:nvPr/>
        </p:nvCxnSpPr>
        <p:spPr>
          <a:xfrm>
            <a:off x="4171591" y="536131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7" idx="4"/>
          </p:cNvCxnSpPr>
          <p:nvPr/>
        </p:nvCxnSpPr>
        <p:spPr>
          <a:xfrm flipH="1">
            <a:off x="5314591" y="5361318"/>
            <a:ext cx="457200" cy="4572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7" idx="4"/>
          </p:cNvCxnSpPr>
          <p:nvPr/>
        </p:nvCxnSpPr>
        <p:spPr>
          <a:xfrm>
            <a:off x="5771791" y="5361318"/>
            <a:ext cx="381000" cy="457200"/>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638246" y="5016261"/>
            <a:ext cx="330540" cy="369332"/>
          </a:xfrm>
          <a:prstGeom prst="rect">
            <a:avLst/>
          </a:prstGeom>
          <a:noFill/>
        </p:spPr>
        <p:txBody>
          <a:bodyPr wrap="none" rtlCol="0">
            <a:spAutoFit/>
          </a:bodyPr>
          <a:lstStyle/>
          <a:p>
            <a:r>
              <a:rPr lang="en-US" dirty="0" smtClean="0"/>
              <a:t>7</a:t>
            </a:r>
            <a:endParaRPr lang="en-US" dirty="0"/>
          </a:p>
        </p:txBody>
      </p:sp>
      <p:sp>
        <p:nvSpPr>
          <p:cNvPr id="17" name="TextBox 16"/>
          <p:cNvSpPr txBox="1"/>
          <p:nvPr/>
        </p:nvSpPr>
        <p:spPr>
          <a:xfrm>
            <a:off x="4044352" y="5016261"/>
            <a:ext cx="330540" cy="369332"/>
          </a:xfrm>
          <a:prstGeom prst="rect">
            <a:avLst/>
          </a:prstGeom>
          <a:noFill/>
        </p:spPr>
        <p:txBody>
          <a:bodyPr wrap="none" rtlCol="0">
            <a:spAutoFit/>
          </a:bodyPr>
          <a:lstStyle/>
          <a:p>
            <a:r>
              <a:rPr lang="en-US" dirty="0" smtClean="0"/>
              <a:t>4</a:t>
            </a:r>
            <a:endParaRPr lang="en-US" dirty="0"/>
          </a:p>
        </p:txBody>
      </p:sp>
      <p:sp>
        <p:nvSpPr>
          <p:cNvPr id="18" name="TextBox 17"/>
          <p:cNvSpPr txBox="1"/>
          <p:nvPr/>
        </p:nvSpPr>
        <p:spPr>
          <a:xfrm>
            <a:off x="5631612" y="5016261"/>
            <a:ext cx="330540" cy="369332"/>
          </a:xfrm>
          <a:prstGeom prst="rect">
            <a:avLst/>
          </a:prstGeom>
          <a:noFill/>
        </p:spPr>
        <p:txBody>
          <a:bodyPr wrap="none" rtlCol="0">
            <a:spAutoFit/>
          </a:bodyPr>
          <a:lstStyle/>
          <a:p>
            <a:r>
              <a:rPr lang="en-US" dirty="0" smtClean="0"/>
              <a:t>2</a:t>
            </a:r>
            <a:endParaRPr lang="en-US" dirty="0"/>
          </a:p>
        </p:txBody>
      </p:sp>
      <p:sp>
        <p:nvSpPr>
          <p:cNvPr id="19" name="TextBox 18"/>
          <p:cNvSpPr txBox="1"/>
          <p:nvPr/>
        </p:nvSpPr>
        <p:spPr>
          <a:xfrm>
            <a:off x="4038600" y="4191000"/>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500"/>
                                        <p:tgtEl>
                                          <p:spTgt spid="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fade">
                                      <p:cBhvr>
                                        <p:cTn id="3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6" grpId="0"/>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600" dirty="0" smtClean="0"/>
              <a:t>int minimax(Node node, int currentDepth)</a:t>
            </a:r>
          </a:p>
          <a:p>
            <a:pPr>
              <a:buNone/>
            </a:pPr>
            <a:r>
              <a:rPr lang="en-US" sz="1600" dirty="0" smtClean="0"/>
              <a:t>{</a:t>
            </a:r>
          </a:p>
          <a:p>
            <a:pPr>
              <a:buNone/>
            </a:pPr>
            <a:r>
              <a:rPr lang="en-US" sz="1600" dirty="0" smtClean="0"/>
              <a:t>	if (currentDepth &lt;= 0 or game over at node)</a:t>
            </a:r>
          </a:p>
          <a:p>
            <a:pPr>
              <a:buNone/>
            </a:pPr>
            <a:r>
              <a:rPr lang="en-US" sz="1600" dirty="0" smtClean="0"/>
              <a:t>		return heuristic value of node</a:t>
            </a:r>
          </a:p>
          <a:p>
            <a:pPr>
              <a:buNone/>
            </a:pPr>
            <a:r>
              <a:rPr lang="en-US" sz="1600" dirty="0" smtClean="0"/>
              <a:t>	int a = -infinity</a:t>
            </a:r>
          </a:p>
          <a:p>
            <a:pPr>
              <a:buNone/>
            </a:pPr>
            <a:r>
              <a:rPr lang="en-US" sz="1600" dirty="0" smtClean="0"/>
              <a:t>	foreach child in node</a:t>
            </a:r>
          </a:p>
          <a:p>
            <a:pPr>
              <a:buNone/>
            </a:pPr>
            <a:r>
              <a:rPr lang="en-US" sz="1600" dirty="0" smtClean="0"/>
              <a:t>		a = max (a, -minimax(child, currentDepth – 1))</a:t>
            </a:r>
          </a:p>
          <a:p>
            <a:pPr>
              <a:buNone/>
            </a:pPr>
            <a:r>
              <a:rPr lang="en-US" sz="1600" dirty="0" smtClean="0"/>
              <a:t>	return a</a:t>
            </a:r>
          </a:p>
          <a:p>
            <a:pPr>
              <a:buNone/>
            </a:pPr>
            <a:r>
              <a:rPr lang="en-US" sz="1600" dirty="0" smtClean="0"/>
              <a:t>}</a:t>
            </a:r>
            <a:endParaRPr lang="en-US" sz="1600" dirty="0"/>
          </a:p>
        </p:txBody>
      </p:sp>
      <p:sp>
        <p:nvSpPr>
          <p:cNvPr id="3" name="Title 2"/>
          <p:cNvSpPr>
            <a:spLocks noGrp="1"/>
          </p:cNvSpPr>
          <p:nvPr>
            <p:ph type="title"/>
          </p:nvPr>
        </p:nvSpPr>
        <p:spPr/>
        <p:txBody>
          <a:bodyPr/>
          <a:lstStyle/>
          <a:p>
            <a:r>
              <a:rPr lang="en-US" dirty="0" smtClean="0"/>
              <a:t>Minimax pseudocode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Minimax requires total search of decision tree</a:t>
            </a:r>
          </a:p>
          <a:p>
            <a:r>
              <a:rPr lang="en-US" dirty="0" smtClean="0"/>
              <a:t>With games like blob wars, it would take an extremely long time to search every possible move at even low search depths</a:t>
            </a:r>
          </a:p>
          <a:p>
            <a:pPr lvl="1"/>
            <a:r>
              <a:rPr lang="en-US" dirty="0" smtClean="0"/>
              <a:t>Each piece can have up to 16 possible moves</a:t>
            </a:r>
          </a:p>
          <a:p>
            <a:pPr lvl="1"/>
            <a:r>
              <a:rPr lang="en-US" dirty="0" smtClean="0"/>
              <a:t>With an 8x8 game board (about 64 spaces), millions of nodes could be generated at just a search depth of 4</a:t>
            </a:r>
            <a:endParaRPr lang="en-US" dirty="0"/>
          </a:p>
        </p:txBody>
      </p:sp>
      <p:sp>
        <p:nvSpPr>
          <p:cNvPr id="3" name="Title 2"/>
          <p:cNvSpPr>
            <a:spLocks noGrp="1"/>
          </p:cNvSpPr>
          <p:nvPr>
            <p:ph type="title"/>
          </p:nvPr>
        </p:nvSpPr>
        <p:spPr/>
        <p:txBody>
          <a:bodyPr/>
          <a:lstStyle/>
          <a:p>
            <a:r>
              <a:rPr lang="en-US" dirty="0" smtClean="0"/>
              <a:t>Problems with Minimax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optomized form of mini-max</a:t>
            </a:r>
          </a:p>
          <a:p>
            <a:r>
              <a:rPr lang="en-US" dirty="0" smtClean="0"/>
              <a:t>Avoids searching through unnecessary nodes</a:t>
            </a:r>
          </a:p>
          <a:p>
            <a:r>
              <a:rPr lang="en-US" dirty="0" smtClean="0"/>
              <a:t>When searching through the game tree, if a value is found that is worse than the best value the minimizing opponent can choose for you, you can stop searching through that node because you know that no better score will be generated from that node</a:t>
            </a:r>
          </a:p>
          <a:p>
            <a:r>
              <a:rPr lang="en-US" dirty="0" smtClean="0"/>
              <a:t>That makes no sense but it’s okay</a:t>
            </a:r>
            <a:endParaRPr lang="en-US" dirty="0"/>
          </a:p>
        </p:txBody>
      </p:sp>
      <p:sp>
        <p:nvSpPr>
          <p:cNvPr id="3" name="Title 2"/>
          <p:cNvSpPr>
            <a:spLocks noGrp="1"/>
          </p:cNvSpPr>
          <p:nvPr>
            <p:ph type="title"/>
          </p:nvPr>
        </p:nvSpPr>
        <p:spPr/>
        <p:txBody>
          <a:bodyPr/>
          <a:lstStyle/>
          <a:p>
            <a:r>
              <a:rPr lang="en-US" dirty="0" smtClean="0"/>
              <a:t>Alpha-Beta Pruning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Alpha-Beta Overview</a:t>
            </a:r>
            <a:endParaRPr lang="en-US" dirty="0"/>
          </a:p>
        </p:txBody>
      </p:sp>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p:cNvSpPr/>
          <p:nvPr/>
        </p:nvSpPr>
        <p:spPr>
          <a:xfrm>
            <a:off x="46668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Oval 8"/>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Oval 10"/>
          <p:cNvSpPr/>
          <p:nvPr/>
        </p:nvSpPr>
        <p:spPr>
          <a:xfrm>
            <a:off x="4248509" y="3554082"/>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Oval 11"/>
          <p:cNvSpPr/>
          <p:nvPr/>
        </p:nvSpPr>
        <p:spPr>
          <a:xfrm>
            <a:off x="54102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4" name="Straight Connector 13"/>
          <p:cNvCxnSpPr>
            <a:stCxn id="4" idx="4"/>
            <a:endCxn id="7" idx="0"/>
          </p:cNvCxnSpPr>
          <p:nvPr/>
        </p:nvCxnSpPr>
        <p:spPr>
          <a:xfrm>
            <a:off x="3467100" y="2209800"/>
            <a:ext cx="1390291" cy="48451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4"/>
            <a:endCxn id="8"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5" idx="4"/>
            <a:endCxn id="9" idx="0"/>
          </p:cNvCxnSpPr>
          <p:nvPr/>
        </p:nvCxnSpPr>
        <p:spPr>
          <a:xfrm>
            <a:off x="1885591" y="3075318"/>
            <a:ext cx="819509" cy="50608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7" idx="4"/>
            <a:endCxn id="11" idx="0"/>
          </p:cNvCxnSpPr>
          <p:nvPr/>
        </p:nvCxnSpPr>
        <p:spPr>
          <a:xfrm flipH="1">
            <a:off x="4439009" y="3075318"/>
            <a:ext cx="418382" cy="47876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7" idx="4"/>
            <a:endCxn id="12" idx="0"/>
          </p:cNvCxnSpPr>
          <p:nvPr/>
        </p:nvCxnSpPr>
        <p:spPr>
          <a:xfrm>
            <a:off x="4857391" y="3075318"/>
            <a:ext cx="743309" cy="506082"/>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Oval 21"/>
          <p:cNvSpPr/>
          <p:nvPr/>
        </p:nvSpPr>
        <p:spPr>
          <a:xfrm>
            <a:off x="1295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Oval 22"/>
          <p:cNvSpPr/>
          <p:nvPr/>
        </p:nvSpPr>
        <p:spPr>
          <a:xfrm>
            <a:off x="21911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Oval 23"/>
          <p:cNvSpPr/>
          <p:nvPr/>
        </p:nvSpPr>
        <p:spPr>
          <a:xfrm>
            <a:off x="2800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p:cNvSpPr/>
          <p:nvPr/>
        </p:nvSpPr>
        <p:spPr>
          <a:xfrm>
            <a:off x="3943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Oval 27"/>
          <p:cNvSpPr/>
          <p:nvPr/>
        </p:nvSpPr>
        <p:spPr>
          <a:xfrm>
            <a:off x="54102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Oval 28"/>
          <p:cNvSpPr/>
          <p:nvPr/>
        </p:nvSpPr>
        <p:spPr>
          <a:xfrm>
            <a:off x="46295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p:cNvCxnSpPr>
            <a:stCxn id="8" idx="4"/>
            <a:endCxn id="21"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4"/>
            <a:endCxn id="22" idx="0"/>
          </p:cNvCxnSpPr>
          <p:nvPr/>
        </p:nvCxnSpPr>
        <p:spPr>
          <a:xfrm>
            <a:off x="1104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9" idx="4"/>
            <a:endCxn id="23" idx="0"/>
          </p:cNvCxnSpPr>
          <p:nvPr/>
        </p:nvCxnSpPr>
        <p:spPr>
          <a:xfrm flipH="1">
            <a:off x="2381609" y="3962400"/>
            <a:ext cx="323491" cy="35368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9" idx="4"/>
            <a:endCxn id="24" idx="0"/>
          </p:cNvCxnSpPr>
          <p:nvPr/>
        </p:nvCxnSpPr>
        <p:spPr>
          <a:xfrm>
            <a:off x="2705100" y="3962400"/>
            <a:ext cx="286109" cy="353682"/>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11" idx="4"/>
            <a:endCxn id="27" idx="0"/>
          </p:cNvCxnSpPr>
          <p:nvPr/>
        </p:nvCxnSpPr>
        <p:spPr>
          <a:xfrm flipH="1">
            <a:off x="4134209" y="3935082"/>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1" idx="4"/>
            <a:endCxn id="29" idx="0"/>
          </p:cNvCxnSpPr>
          <p:nvPr/>
        </p:nvCxnSpPr>
        <p:spPr>
          <a:xfrm>
            <a:off x="4439009" y="3935082"/>
            <a:ext cx="381000" cy="3810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2" idx="4"/>
            <a:endCxn id="28" idx="0"/>
          </p:cNvCxnSpPr>
          <p:nvPr/>
        </p:nvCxnSpPr>
        <p:spPr>
          <a:xfrm>
            <a:off x="5600700" y="3962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91200" y="1676400"/>
            <a:ext cx="3209533" cy="2585323"/>
          </a:xfrm>
          <a:prstGeom prst="rect">
            <a:avLst/>
          </a:prstGeom>
          <a:noFill/>
        </p:spPr>
        <p:txBody>
          <a:bodyPr wrap="square" rtlCol="0">
            <a:spAutoFit/>
          </a:bodyPr>
          <a:lstStyle/>
          <a:p>
            <a:r>
              <a:rPr lang="en-US" dirty="0" smtClean="0"/>
              <a:t>-Here is a new tree (this </a:t>
            </a:r>
          </a:p>
          <a:p>
            <a:r>
              <a:rPr lang="en-US" dirty="0" smtClean="0"/>
              <a:t>  time, however, the entire </a:t>
            </a:r>
          </a:p>
          <a:p>
            <a:r>
              <a:rPr lang="en-US" dirty="0" smtClean="0"/>
              <a:t>  tree will not be searched)</a:t>
            </a:r>
          </a:p>
          <a:p>
            <a:endParaRPr lang="en-US" dirty="0" smtClean="0"/>
          </a:p>
          <a:p>
            <a:r>
              <a:rPr lang="en-US" dirty="0" smtClean="0"/>
              <a:t>-Two values are used to</a:t>
            </a:r>
          </a:p>
          <a:p>
            <a:r>
              <a:rPr lang="en-US" dirty="0" smtClean="0"/>
              <a:t>  keep track of the scoring </a:t>
            </a:r>
          </a:p>
          <a:p>
            <a:r>
              <a:rPr lang="en-US" dirty="0" smtClean="0"/>
              <a:t>  bounds of our search:</a:t>
            </a:r>
          </a:p>
          <a:p>
            <a:r>
              <a:rPr lang="en-US" dirty="0" smtClean="0"/>
              <a:t>  Alpha (a) and</a:t>
            </a:r>
          </a:p>
          <a:p>
            <a:r>
              <a:rPr lang="en-US" dirty="0" smtClean="0"/>
              <a:t>  Beta (B)</a:t>
            </a:r>
          </a:p>
        </p:txBody>
      </p:sp>
      <p:sp>
        <p:nvSpPr>
          <p:cNvPr id="75" name="Oval 74"/>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sp>
        <p:nvSpPr>
          <p:cNvPr id="76" name="Oval 75"/>
          <p:cNvSpPr/>
          <p:nvPr/>
        </p:nvSpPr>
        <p:spPr>
          <a:xfrm>
            <a:off x="6204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8</a:t>
            </a:r>
            <a:endParaRPr lang="en-US" dirty="0"/>
          </a:p>
        </p:txBody>
      </p:sp>
      <p:sp>
        <p:nvSpPr>
          <p:cNvPr id="77" name="Oval 76"/>
          <p:cNvSpPr/>
          <p:nvPr/>
        </p:nvSpPr>
        <p:spPr>
          <a:xfrm>
            <a:off x="11538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sp>
        <p:nvSpPr>
          <p:cNvPr id="78" name="Oval 77"/>
          <p:cNvSpPr/>
          <p:nvPr/>
        </p:nvSpPr>
        <p:spPr>
          <a:xfrm>
            <a:off x="16110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5</a:t>
            </a:r>
            <a:endParaRPr lang="en-US" dirty="0"/>
          </a:p>
        </p:txBody>
      </p:sp>
      <p:sp>
        <p:nvSpPr>
          <p:cNvPr id="80" name="Oval 79"/>
          <p:cNvSpPr/>
          <p:nvPr/>
        </p:nvSpPr>
        <p:spPr>
          <a:xfrm>
            <a:off x="2133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7</a:t>
            </a:r>
            <a:endParaRPr lang="en-US" dirty="0"/>
          </a:p>
        </p:txBody>
      </p:sp>
      <p:sp>
        <p:nvSpPr>
          <p:cNvPr id="81" name="Oval 80"/>
          <p:cNvSpPr/>
          <p:nvPr/>
        </p:nvSpPr>
        <p:spPr>
          <a:xfrm>
            <a:off x="2590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9</a:t>
            </a:r>
            <a:endParaRPr lang="en-US" dirty="0"/>
          </a:p>
        </p:txBody>
      </p:sp>
      <p:sp>
        <p:nvSpPr>
          <p:cNvPr id="82" name="Oval 81"/>
          <p:cNvSpPr/>
          <p:nvPr/>
        </p:nvSpPr>
        <p:spPr>
          <a:xfrm>
            <a:off x="3048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0</a:t>
            </a:r>
            <a:endParaRPr lang="en-US" dirty="0"/>
          </a:p>
        </p:txBody>
      </p:sp>
      <p:sp>
        <p:nvSpPr>
          <p:cNvPr id="85" name="Oval 84"/>
          <p:cNvSpPr/>
          <p:nvPr/>
        </p:nvSpPr>
        <p:spPr>
          <a:xfrm>
            <a:off x="35814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sp>
        <p:nvSpPr>
          <p:cNvPr id="86" name="Oval 85"/>
          <p:cNvSpPr/>
          <p:nvPr/>
        </p:nvSpPr>
        <p:spPr>
          <a:xfrm>
            <a:off x="4114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5</a:t>
            </a:r>
            <a:endParaRPr lang="en-US" dirty="0"/>
          </a:p>
        </p:txBody>
      </p:sp>
      <p:sp>
        <p:nvSpPr>
          <p:cNvPr id="87" name="Oval 86"/>
          <p:cNvSpPr/>
          <p:nvPr/>
        </p:nvSpPr>
        <p:spPr>
          <a:xfrm>
            <a:off x="46482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sp>
        <p:nvSpPr>
          <p:cNvPr id="88" name="Oval 87"/>
          <p:cNvSpPr/>
          <p:nvPr/>
        </p:nvSpPr>
        <p:spPr>
          <a:xfrm>
            <a:off x="5181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sp>
        <p:nvSpPr>
          <p:cNvPr id="89" name="Oval 88"/>
          <p:cNvSpPr/>
          <p:nvPr/>
        </p:nvSpPr>
        <p:spPr>
          <a:xfrm>
            <a:off x="5715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6</a:t>
            </a:r>
            <a:endParaRPr lang="en-US" dirty="0"/>
          </a:p>
        </p:txBody>
      </p:sp>
      <p:cxnSp>
        <p:nvCxnSpPr>
          <p:cNvPr id="90" name="Straight Connector 89"/>
          <p:cNvCxnSpPr>
            <a:stCxn id="21" idx="4"/>
            <a:endCxn id="75"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stCxn id="21" idx="4"/>
            <a:endCxn id="76" idx="0"/>
          </p:cNvCxnSpPr>
          <p:nvPr/>
        </p:nvCxnSpPr>
        <p:spPr>
          <a:xfrm>
            <a:off x="723900" y="4648200"/>
            <a:ext cx="87085" cy="402771"/>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22" idx="4"/>
            <a:endCxn id="77" idx="0"/>
          </p:cNvCxnSpPr>
          <p:nvPr/>
        </p:nvCxnSpPr>
        <p:spPr>
          <a:xfrm flipH="1">
            <a:off x="1344385" y="4648200"/>
            <a:ext cx="141515" cy="402771"/>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a:stCxn id="22" idx="4"/>
            <a:endCxn id="78" idx="0"/>
          </p:cNvCxnSpPr>
          <p:nvPr/>
        </p:nvCxnSpPr>
        <p:spPr>
          <a:xfrm>
            <a:off x="1485900" y="4648200"/>
            <a:ext cx="315685" cy="402771"/>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23" idx="4"/>
            <a:endCxn id="80" idx="0"/>
          </p:cNvCxnSpPr>
          <p:nvPr/>
        </p:nvCxnSpPr>
        <p:spPr>
          <a:xfrm flipH="1">
            <a:off x="2324100" y="4697082"/>
            <a:ext cx="57509" cy="332118"/>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24" idx="4"/>
            <a:endCxn id="81" idx="0"/>
          </p:cNvCxnSpPr>
          <p:nvPr/>
        </p:nvCxnSpPr>
        <p:spPr>
          <a:xfrm flipH="1">
            <a:off x="2781300" y="4697082"/>
            <a:ext cx="209909" cy="33211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a:stCxn id="24" idx="4"/>
            <a:endCxn id="82" idx="0"/>
          </p:cNvCxnSpPr>
          <p:nvPr/>
        </p:nvCxnSpPr>
        <p:spPr>
          <a:xfrm>
            <a:off x="2991209" y="4697082"/>
            <a:ext cx="247291" cy="332118"/>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p:cNvCxnSpPr>
            <a:stCxn id="27" idx="4"/>
            <a:endCxn id="85" idx="0"/>
          </p:cNvCxnSpPr>
          <p:nvPr/>
        </p:nvCxnSpPr>
        <p:spPr>
          <a:xfrm flipH="1">
            <a:off x="3771900" y="4697082"/>
            <a:ext cx="362309" cy="332118"/>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a:stCxn id="27" idx="4"/>
            <a:endCxn id="86" idx="0"/>
          </p:cNvCxnSpPr>
          <p:nvPr/>
        </p:nvCxnSpPr>
        <p:spPr>
          <a:xfrm>
            <a:off x="4134209" y="4697082"/>
            <a:ext cx="171091" cy="332118"/>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p:cNvCxnSpPr>
            <a:stCxn id="29" idx="4"/>
            <a:endCxn id="87" idx="0"/>
          </p:cNvCxnSpPr>
          <p:nvPr/>
        </p:nvCxnSpPr>
        <p:spPr>
          <a:xfrm>
            <a:off x="4820009" y="4697082"/>
            <a:ext cx="18691" cy="332118"/>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a:stCxn id="28" idx="4"/>
            <a:endCxn id="88" idx="0"/>
          </p:cNvCxnSpPr>
          <p:nvPr/>
        </p:nvCxnSpPr>
        <p:spPr>
          <a:xfrm flipH="1">
            <a:off x="5372100" y="4724400"/>
            <a:ext cx="228600" cy="304800"/>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p:cNvCxnSpPr>
            <a:stCxn id="28" idx="4"/>
            <a:endCxn id="89" idx="0"/>
          </p:cNvCxnSpPr>
          <p:nvPr/>
        </p:nvCxnSpPr>
        <p:spPr>
          <a:xfrm>
            <a:off x="5600700" y="4724400"/>
            <a:ext cx="304800" cy="304800"/>
          </a:xfrm>
          <a:prstGeom prst="line">
            <a:avLst/>
          </a:prstGeom>
        </p:spPr>
        <p:style>
          <a:lnRef idx="1">
            <a:schemeClr val="dk1"/>
          </a:lnRef>
          <a:fillRef idx="0">
            <a:schemeClr val="dk1"/>
          </a:fillRef>
          <a:effectRef idx="0">
            <a:schemeClr val="dk1"/>
          </a:effectRef>
          <a:fontRef idx="minor">
            <a:schemeClr val="tx1"/>
          </a:fontRef>
        </p:style>
      </p:cxnSp>
      <p:sp>
        <p:nvSpPr>
          <p:cNvPr id="128" name="TextBox 127"/>
          <p:cNvSpPr txBox="1"/>
          <p:nvPr/>
        </p:nvSpPr>
        <p:spPr>
          <a:xfrm>
            <a:off x="2555337" y="5562600"/>
            <a:ext cx="6588663" cy="646331"/>
          </a:xfrm>
          <a:prstGeom prst="rect">
            <a:avLst/>
          </a:prstGeom>
          <a:noFill/>
        </p:spPr>
        <p:txBody>
          <a:bodyPr wrap="none" rtlCol="0">
            <a:spAutoFit/>
          </a:bodyPr>
          <a:lstStyle/>
          <a:p>
            <a:r>
              <a:rPr lang="en-US" dirty="0" smtClean="0"/>
              <a:t>Alpha is the maximum lower bound of possible solutions</a:t>
            </a:r>
          </a:p>
          <a:p>
            <a:r>
              <a:rPr lang="en-US" dirty="0" smtClean="0"/>
              <a:t>Beta is the minimum upper bound of possible solutions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7"/>
                                        </p:tgtEl>
                                      </p:cBhvr>
                                    </p:animEffect>
                                    <p:set>
                                      <p:cBhvr>
                                        <p:cTn id="34" dur="1" fill="hold">
                                          <p:stCondLst>
                                            <p:cond delay="499"/>
                                          </p:stCondLst>
                                        </p:cTn>
                                        <p:tgtEl>
                                          <p:spTgt spid="2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2"/>
                                        </p:tgtEl>
                                      </p:cBhvr>
                                    </p:animEffect>
                                    <p:set>
                                      <p:cBhvr>
                                        <p:cTn id="43" dur="1" fill="hold">
                                          <p:stCondLst>
                                            <p:cond delay="499"/>
                                          </p:stCondLst>
                                        </p:cTn>
                                        <p:tgtEl>
                                          <p:spTgt spid="3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7"/>
                                        </p:tgtEl>
                                      </p:cBhvr>
                                    </p:animEffect>
                                    <p:set>
                                      <p:cBhvr>
                                        <p:cTn id="52" dur="1" fill="hold">
                                          <p:stCondLst>
                                            <p:cond delay="499"/>
                                          </p:stCondLst>
                                        </p:cTn>
                                        <p:tgtEl>
                                          <p:spTgt spid="3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80"/>
                                        </p:tgtEl>
                                      </p:cBhvr>
                                    </p:animEffect>
                                    <p:set>
                                      <p:cBhvr>
                                        <p:cTn id="58" dur="1" fill="hold">
                                          <p:stCondLst>
                                            <p:cond delay="499"/>
                                          </p:stCondLst>
                                        </p:cTn>
                                        <p:tgtEl>
                                          <p:spTgt spid="80"/>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81"/>
                                        </p:tgtEl>
                                      </p:cBhvr>
                                    </p:animEffect>
                                    <p:set>
                                      <p:cBhvr>
                                        <p:cTn id="61" dur="1" fill="hold">
                                          <p:stCondLst>
                                            <p:cond delay="499"/>
                                          </p:stCondLst>
                                        </p:cTn>
                                        <p:tgtEl>
                                          <p:spTgt spid="81"/>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82"/>
                                        </p:tgtEl>
                                      </p:cBhvr>
                                    </p:animEffect>
                                    <p:set>
                                      <p:cBhvr>
                                        <p:cTn id="64" dur="1" fill="hold">
                                          <p:stCondLst>
                                            <p:cond delay="499"/>
                                          </p:stCondLst>
                                        </p:cTn>
                                        <p:tgtEl>
                                          <p:spTgt spid="82"/>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85"/>
                                        </p:tgtEl>
                                      </p:cBhvr>
                                    </p:animEffect>
                                    <p:set>
                                      <p:cBhvr>
                                        <p:cTn id="67" dur="1" fill="hold">
                                          <p:stCondLst>
                                            <p:cond delay="499"/>
                                          </p:stCondLst>
                                        </p:cTn>
                                        <p:tgtEl>
                                          <p:spTgt spid="85"/>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86"/>
                                        </p:tgtEl>
                                      </p:cBhvr>
                                    </p:animEffect>
                                    <p:set>
                                      <p:cBhvr>
                                        <p:cTn id="70" dur="1" fill="hold">
                                          <p:stCondLst>
                                            <p:cond delay="499"/>
                                          </p:stCondLst>
                                        </p:cTn>
                                        <p:tgtEl>
                                          <p:spTgt spid="86"/>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87"/>
                                        </p:tgtEl>
                                      </p:cBhvr>
                                    </p:animEffect>
                                    <p:set>
                                      <p:cBhvr>
                                        <p:cTn id="73" dur="1" fill="hold">
                                          <p:stCondLst>
                                            <p:cond delay="499"/>
                                          </p:stCondLst>
                                        </p:cTn>
                                        <p:tgtEl>
                                          <p:spTgt spid="8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88"/>
                                        </p:tgtEl>
                                      </p:cBhvr>
                                    </p:animEffect>
                                    <p:set>
                                      <p:cBhvr>
                                        <p:cTn id="76" dur="1" fill="hold">
                                          <p:stCondLst>
                                            <p:cond delay="499"/>
                                          </p:stCondLst>
                                        </p:cTn>
                                        <p:tgtEl>
                                          <p:spTgt spid="88"/>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89"/>
                                        </p:tgtEl>
                                      </p:cBhvr>
                                    </p:animEffect>
                                    <p:set>
                                      <p:cBhvr>
                                        <p:cTn id="79" dur="1" fill="hold">
                                          <p:stCondLst>
                                            <p:cond delay="499"/>
                                          </p:stCondLst>
                                        </p:cTn>
                                        <p:tgtEl>
                                          <p:spTgt spid="89"/>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02"/>
                                        </p:tgtEl>
                                      </p:cBhvr>
                                    </p:animEffect>
                                    <p:set>
                                      <p:cBhvr>
                                        <p:cTn id="82" dur="1" fill="hold">
                                          <p:stCondLst>
                                            <p:cond delay="499"/>
                                          </p:stCondLst>
                                        </p:cTn>
                                        <p:tgtEl>
                                          <p:spTgt spid="102"/>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5"/>
                                        </p:tgtEl>
                                      </p:cBhvr>
                                    </p:animEffect>
                                    <p:set>
                                      <p:cBhvr>
                                        <p:cTn id="85" dur="1" fill="hold">
                                          <p:stCondLst>
                                            <p:cond delay="499"/>
                                          </p:stCondLst>
                                        </p:cTn>
                                        <p:tgtEl>
                                          <p:spTgt spid="105"/>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109"/>
                                        </p:tgtEl>
                                      </p:cBhvr>
                                    </p:animEffect>
                                    <p:set>
                                      <p:cBhvr>
                                        <p:cTn id="88" dur="1" fill="hold">
                                          <p:stCondLst>
                                            <p:cond delay="499"/>
                                          </p:stCondLst>
                                        </p:cTn>
                                        <p:tgtEl>
                                          <p:spTgt spid="109"/>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113"/>
                                        </p:tgtEl>
                                      </p:cBhvr>
                                    </p:animEffect>
                                    <p:set>
                                      <p:cBhvr>
                                        <p:cTn id="91" dur="1" fill="hold">
                                          <p:stCondLst>
                                            <p:cond delay="499"/>
                                          </p:stCondLst>
                                        </p:cTn>
                                        <p:tgtEl>
                                          <p:spTgt spid="113"/>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116"/>
                                        </p:tgtEl>
                                      </p:cBhvr>
                                    </p:animEffect>
                                    <p:set>
                                      <p:cBhvr>
                                        <p:cTn id="94" dur="1" fill="hold">
                                          <p:stCondLst>
                                            <p:cond delay="499"/>
                                          </p:stCondLst>
                                        </p:cTn>
                                        <p:tgtEl>
                                          <p:spTgt spid="116"/>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119"/>
                                        </p:tgtEl>
                                      </p:cBhvr>
                                    </p:animEffect>
                                    <p:set>
                                      <p:cBhvr>
                                        <p:cTn id="97" dur="1" fill="hold">
                                          <p:stCondLst>
                                            <p:cond delay="499"/>
                                          </p:stCondLst>
                                        </p:cTn>
                                        <p:tgtEl>
                                          <p:spTgt spid="119"/>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22"/>
                                        </p:tgtEl>
                                      </p:cBhvr>
                                    </p:animEffect>
                                    <p:set>
                                      <p:cBhvr>
                                        <p:cTn id="100" dur="1" fill="hold">
                                          <p:stCondLst>
                                            <p:cond delay="499"/>
                                          </p:stCondLst>
                                        </p:cTn>
                                        <p:tgtEl>
                                          <p:spTgt spid="12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25"/>
                                        </p:tgtEl>
                                      </p:cBhvr>
                                    </p:animEffect>
                                    <p:set>
                                      <p:cBhvr>
                                        <p:cTn id="103" dur="1" fill="hold">
                                          <p:stCondLst>
                                            <p:cond delay="499"/>
                                          </p:stCondLst>
                                        </p:cTn>
                                        <p:tgtEl>
                                          <p:spTgt spid="125"/>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7"/>
                                        </p:tgtEl>
                                      </p:cBhvr>
                                    </p:animEffect>
                                    <p:set>
                                      <p:cBhvr>
                                        <p:cTn id="106" dur="1" fill="hold">
                                          <p:stCondLst>
                                            <p:cond delay="499"/>
                                          </p:stCondLst>
                                        </p:cTn>
                                        <p:tgtEl>
                                          <p:spTgt spid="17"/>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31"/>
                                        </p:tgtEl>
                                      </p:cBhvr>
                                    </p:animEffect>
                                    <p:set>
                                      <p:cBhvr>
                                        <p:cTn id="109" dur="1" fill="hold">
                                          <p:stCondLst>
                                            <p:cond delay="499"/>
                                          </p:stCondLst>
                                        </p:cTn>
                                        <p:tgtEl>
                                          <p:spTgt spid="31"/>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22"/>
                                        </p:tgtEl>
                                      </p:cBhvr>
                                    </p:animEffect>
                                    <p:set>
                                      <p:cBhvr>
                                        <p:cTn id="112" dur="1" fill="hold">
                                          <p:stCondLst>
                                            <p:cond delay="499"/>
                                          </p:stCondLst>
                                        </p:cTn>
                                        <p:tgtEl>
                                          <p:spTgt spid="22"/>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96"/>
                                        </p:tgtEl>
                                      </p:cBhvr>
                                    </p:animEffect>
                                    <p:set>
                                      <p:cBhvr>
                                        <p:cTn id="115" dur="1" fill="hold">
                                          <p:stCondLst>
                                            <p:cond delay="499"/>
                                          </p:stCondLst>
                                        </p:cTn>
                                        <p:tgtEl>
                                          <p:spTgt spid="96"/>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99"/>
                                        </p:tgtEl>
                                      </p:cBhvr>
                                    </p:animEffect>
                                    <p:set>
                                      <p:cBhvr>
                                        <p:cTn id="118" dur="1" fill="hold">
                                          <p:stCondLst>
                                            <p:cond delay="499"/>
                                          </p:stCondLst>
                                        </p:cTn>
                                        <p:tgtEl>
                                          <p:spTgt spid="99"/>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500"/>
                                        <p:tgtEl>
                                          <p:spTgt spid="78"/>
                                        </p:tgtEl>
                                      </p:cBhvr>
                                    </p:animEffect>
                                    <p:set>
                                      <p:cBhvr>
                                        <p:cTn id="121" dur="1" fill="hold">
                                          <p:stCondLst>
                                            <p:cond delay="499"/>
                                          </p:stCondLst>
                                        </p:cTn>
                                        <p:tgtEl>
                                          <p:spTgt spid="78"/>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77"/>
                                        </p:tgtEl>
                                      </p:cBhvr>
                                    </p:animEffect>
                                    <p:set>
                                      <p:cBhvr>
                                        <p:cTn id="124" dur="1" fill="hold">
                                          <p:stCondLst>
                                            <p:cond delay="499"/>
                                          </p:stCondLst>
                                        </p:cTn>
                                        <p:tgtEl>
                                          <p:spTgt spid="77"/>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76"/>
                                        </p:tgtEl>
                                      </p:cBhvr>
                                    </p:animEffect>
                                    <p:set>
                                      <p:cBhvr>
                                        <p:cTn id="127" dur="1" fill="hold">
                                          <p:stCondLst>
                                            <p:cond delay="499"/>
                                          </p:stCondLst>
                                        </p:cTn>
                                        <p:tgtEl>
                                          <p:spTgt spid="76"/>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93"/>
                                        </p:tgtEl>
                                      </p:cBhvr>
                                    </p:animEffect>
                                    <p:set>
                                      <p:cBhvr>
                                        <p:cTn id="130" dur="1" fill="hold">
                                          <p:stCondLst>
                                            <p:cond delay="499"/>
                                          </p:stCondLst>
                                        </p:cTn>
                                        <p:tgtEl>
                                          <p:spTgt spid="93"/>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48"/>
                                        </p:tgtEl>
                                      </p:cBhvr>
                                    </p:animEffect>
                                    <p:set>
                                      <p:cBhvr>
                                        <p:cTn id="133" dur="1" fill="hold">
                                          <p:stCondLst>
                                            <p:cond delay="499"/>
                                          </p:stCondLst>
                                        </p:cTn>
                                        <p:tgtEl>
                                          <p:spTgt spid="48"/>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128"/>
                                        </p:tgtEl>
                                      </p:cBhvr>
                                    </p:animEffect>
                                    <p:set>
                                      <p:cBhvr>
                                        <p:cTn id="136" dur="1" fill="hold">
                                          <p:stCondLst>
                                            <p:cond delay="499"/>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22" grpId="0" animBg="1"/>
      <p:bldP spid="23" grpId="0" animBg="1"/>
      <p:bldP spid="24" grpId="0" animBg="1"/>
      <p:bldP spid="27" grpId="0" animBg="1"/>
      <p:bldP spid="28" grpId="0" animBg="1"/>
      <p:bldP spid="29" grpId="0" animBg="1"/>
      <p:bldP spid="48" grpId="0"/>
      <p:bldP spid="76" grpId="0" animBg="1"/>
      <p:bldP spid="77" grpId="0" animBg="1"/>
      <p:bldP spid="78" grpId="0" animBg="1"/>
      <p:bldP spid="80" grpId="0" animBg="1"/>
      <p:bldP spid="81" grpId="0" animBg="1"/>
      <p:bldP spid="82" grpId="0" animBg="1"/>
      <p:bldP spid="85" grpId="0" animBg="1"/>
      <p:bldP spid="86" grpId="0" animBg="1"/>
      <p:bldP spid="87" grpId="0" animBg="1"/>
      <p:bldP spid="88" grpId="0" animBg="1"/>
      <p:bldP spid="89" grpId="0" animBg="1"/>
      <p:bldP spid="1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design and develop an AI to play a game developed in-house.</a:t>
            </a:r>
          </a:p>
          <a:p>
            <a:r>
              <a:rPr lang="en-US" dirty="0" smtClean="0"/>
              <a:t>To explore commonly used concepts and theories associated with game theory.</a:t>
            </a:r>
          </a:p>
          <a:p>
            <a:r>
              <a:rPr lang="en-US" dirty="0" smtClean="0"/>
              <a:t>To become familiarized with best practices and common procedures used with source control </a:t>
            </a:r>
            <a:r>
              <a:rPr lang="en-US" smtClean="0"/>
              <a:t>systems.</a:t>
            </a: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Alpha-Beta Overview</a:t>
            </a:r>
            <a:endParaRPr lang="en-US" dirty="0"/>
          </a:p>
        </p:txBody>
      </p:sp>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5" name="Straight Connector 14"/>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4"/>
            <a:endCxn id="8"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p:cNvCxnSpPr>
            <a:stCxn id="8" idx="4"/>
            <a:endCxn id="21"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15000" y="1219200"/>
            <a:ext cx="3209533" cy="2308324"/>
          </a:xfrm>
          <a:prstGeom prst="rect">
            <a:avLst/>
          </a:prstGeom>
          <a:noFill/>
        </p:spPr>
        <p:txBody>
          <a:bodyPr wrap="square" rtlCol="0">
            <a:spAutoFit/>
          </a:bodyPr>
          <a:lstStyle/>
          <a:p>
            <a:r>
              <a:rPr lang="en-US" dirty="0" smtClean="0"/>
              <a:t>The first value hit is a 3.</a:t>
            </a:r>
          </a:p>
          <a:p>
            <a:r>
              <a:rPr lang="en-US" dirty="0" smtClean="0"/>
              <a:t>Since this is the child of a minimizing node, we know that the minimax value of this node must be less than or equal to 3. We set the beta of its parent node to 3.</a:t>
            </a:r>
          </a:p>
        </p:txBody>
      </p:sp>
      <p:sp>
        <p:nvSpPr>
          <p:cNvPr id="75" name="Oval 74"/>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cxnSp>
        <p:nvCxnSpPr>
          <p:cNvPr id="90" name="Straight Connector 89"/>
          <p:cNvCxnSpPr>
            <a:stCxn id="21" idx="4"/>
            <a:endCxn id="75"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0" y="4495800"/>
            <a:ext cx="646331" cy="369332"/>
          </a:xfrm>
          <a:prstGeom prst="rect">
            <a:avLst/>
          </a:prstGeom>
          <a:noFill/>
        </p:spPr>
        <p:txBody>
          <a:bodyPr wrap="none" rtlCol="0">
            <a:spAutoFit/>
          </a:bodyPr>
          <a:lstStyle/>
          <a:p>
            <a:r>
              <a:rPr lang="en-US" dirty="0" smtClean="0"/>
              <a:t>B=3</a:t>
            </a:r>
            <a:endParaRPr lang="en-US" dirty="0"/>
          </a:p>
        </p:txBody>
      </p:sp>
      <p:sp>
        <p:nvSpPr>
          <p:cNvPr id="57" name="TextBox 56"/>
          <p:cNvSpPr txBox="1"/>
          <p:nvPr/>
        </p:nvSpPr>
        <p:spPr>
          <a:xfrm>
            <a:off x="5638800" y="3581400"/>
            <a:ext cx="3209533" cy="1477328"/>
          </a:xfrm>
          <a:prstGeom prst="rect">
            <a:avLst/>
          </a:prstGeom>
          <a:noFill/>
        </p:spPr>
        <p:txBody>
          <a:bodyPr wrap="square" rtlCol="0">
            <a:spAutoFit/>
          </a:bodyPr>
          <a:lstStyle/>
          <a:p>
            <a:r>
              <a:rPr lang="en-US" dirty="0" smtClean="0"/>
              <a:t>The next child is greater than the beta value, which means it is higher than the current min value. This new node is ignored</a:t>
            </a:r>
          </a:p>
        </p:txBody>
      </p:sp>
      <p:sp>
        <p:nvSpPr>
          <p:cNvPr id="58" name="Oval 57"/>
          <p:cNvSpPr/>
          <p:nvPr/>
        </p:nvSpPr>
        <p:spPr>
          <a:xfrm>
            <a:off x="762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8</a:t>
            </a:r>
            <a:endParaRPr lang="en-US" dirty="0"/>
          </a:p>
        </p:txBody>
      </p:sp>
      <p:cxnSp>
        <p:nvCxnSpPr>
          <p:cNvPr id="59" name="Straight Connector 58"/>
          <p:cNvCxnSpPr>
            <a:stCxn id="21" idx="4"/>
            <a:endCxn id="58" idx="0"/>
          </p:cNvCxnSpPr>
          <p:nvPr/>
        </p:nvCxnSpPr>
        <p:spPr>
          <a:xfrm>
            <a:off x="723900" y="4648200"/>
            <a:ext cx="228600" cy="381000"/>
          </a:xfrm>
          <a:prstGeom prst="line">
            <a:avLst/>
          </a:prstGeom>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5638800" y="5105400"/>
            <a:ext cx="3209533" cy="1200329"/>
          </a:xfrm>
          <a:prstGeom prst="rect">
            <a:avLst/>
          </a:prstGeom>
          <a:noFill/>
        </p:spPr>
        <p:txBody>
          <a:bodyPr wrap="square" rtlCol="0">
            <a:spAutoFit/>
          </a:bodyPr>
          <a:lstStyle/>
          <a:p>
            <a:r>
              <a:rPr lang="en-US" dirty="0" smtClean="0"/>
              <a:t>All children have been searched, so the value of the minimizing node is set to the beta value</a:t>
            </a:r>
          </a:p>
        </p:txBody>
      </p:sp>
      <p:sp>
        <p:nvSpPr>
          <p:cNvPr id="64" name="TextBox 63"/>
          <p:cNvSpPr txBox="1"/>
          <p:nvPr/>
        </p:nvSpPr>
        <p:spPr>
          <a:xfrm>
            <a:off x="560614" y="4278086"/>
            <a:ext cx="330540" cy="369332"/>
          </a:xfrm>
          <a:prstGeom prst="rect">
            <a:avLst/>
          </a:prstGeom>
          <a:noFill/>
        </p:spPr>
        <p:txBody>
          <a:bodyPr wrap="none" rtlCol="0">
            <a:spAutoFit/>
          </a:bodyPr>
          <a:lstStyle/>
          <a:p>
            <a:r>
              <a:rPr lang="en-US" dirty="0" smtClean="0"/>
              <a:t>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blinds(horizontal)">
                                      <p:cBhvr>
                                        <p:cTn id="3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5" grpId="0"/>
      <p:bldP spid="57" grpId="0"/>
      <p:bldP spid="58" grpId="0" animBg="1"/>
      <p:bldP spid="63" grpId="0"/>
      <p:bldP spid="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Alpha-Beta Overview</a:t>
            </a:r>
            <a:endParaRPr lang="en-US" dirty="0"/>
          </a:p>
        </p:txBody>
      </p:sp>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5" name="Straight Connector 14"/>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4"/>
            <a:endCxn id="8"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p:cNvCxnSpPr>
            <a:stCxn id="8" idx="4"/>
            <a:endCxn id="21"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15000" y="1066800"/>
            <a:ext cx="3209533" cy="1754326"/>
          </a:xfrm>
          <a:prstGeom prst="rect">
            <a:avLst/>
          </a:prstGeom>
          <a:noFill/>
        </p:spPr>
        <p:txBody>
          <a:bodyPr wrap="square" rtlCol="0">
            <a:spAutoFit/>
          </a:bodyPr>
          <a:lstStyle/>
          <a:p>
            <a:r>
              <a:rPr lang="en-US" dirty="0" smtClean="0"/>
              <a:t>So far, the higest value the max node can achieve is 3, so we set a to 3. The rest of max’s children are searched and the alpha value is passed down</a:t>
            </a:r>
          </a:p>
        </p:txBody>
      </p:sp>
      <p:sp>
        <p:nvSpPr>
          <p:cNvPr id="75" name="Oval 74"/>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cxnSp>
        <p:nvCxnSpPr>
          <p:cNvPr id="90" name="Straight Connector 89"/>
          <p:cNvCxnSpPr>
            <a:stCxn id="21" idx="4"/>
            <a:endCxn id="75"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0" y="4495800"/>
            <a:ext cx="646331" cy="369332"/>
          </a:xfrm>
          <a:prstGeom prst="rect">
            <a:avLst/>
          </a:prstGeom>
          <a:noFill/>
        </p:spPr>
        <p:txBody>
          <a:bodyPr wrap="none" rtlCol="0">
            <a:spAutoFit/>
          </a:bodyPr>
          <a:lstStyle/>
          <a:p>
            <a:r>
              <a:rPr lang="en-US" dirty="0" smtClean="0"/>
              <a:t>B=3</a:t>
            </a:r>
            <a:endParaRPr lang="en-US" dirty="0"/>
          </a:p>
        </p:txBody>
      </p:sp>
      <p:sp>
        <p:nvSpPr>
          <p:cNvPr id="58" name="Oval 57"/>
          <p:cNvSpPr/>
          <p:nvPr/>
        </p:nvSpPr>
        <p:spPr>
          <a:xfrm>
            <a:off x="685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8</a:t>
            </a:r>
            <a:endParaRPr lang="en-US" dirty="0"/>
          </a:p>
        </p:txBody>
      </p:sp>
      <p:cxnSp>
        <p:nvCxnSpPr>
          <p:cNvPr id="59" name="Straight Connector 58"/>
          <p:cNvCxnSpPr>
            <a:stCxn id="21" idx="4"/>
            <a:endCxn id="58" idx="0"/>
          </p:cNvCxnSpPr>
          <p:nvPr/>
        </p:nvCxnSpPr>
        <p:spPr>
          <a:xfrm>
            <a:off x="723900" y="4648200"/>
            <a:ext cx="152400" cy="381000"/>
          </a:xfrm>
          <a:prstGeom prst="line">
            <a:avLst/>
          </a:prstGeom>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560614" y="4278086"/>
            <a:ext cx="330540" cy="369332"/>
          </a:xfrm>
          <a:prstGeom prst="rect">
            <a:avLst/>
          </a:prstGeom>
          <a:noFill/>
        </p:spPr>
        <p:txBody>
          <a:bodyPr wrap="none" rtlCol="0">
            <a:spAutoFit/>
          </a:bodyPr>
          <a:lstStyle/>
          <a:p>
            <a:r>
              <a:rPr lang="en-US" dirty="0" smtClean="0"/>
              <a:t>3</a:t>
            </a:r>
            <a:endParaRPr lang="en-US" dirty="0"/>
          </a:p>
        </p:txBody>
      </p:sp>
      <p:sp>
        <p:nvSpPr>
          <p:cNvPr id="19" name="TextBox 18"/>
          <p:cNvSpPr txBox="1"/>
          <p:nvPr/>
        </p:nvSpPr>
        <p:spPr>
          <a:xfrm>
            <a:off x="228600" y="3429000"/>
            <a:ext cx="641522" cy="369332"/>
          </a:xfrm>
          <a:prstGeom prst="rect">
            <a:avLst/>
          </a:prstGeom>
          <a:noFill/>
        </p:spPr>
        <p:txBody>
          <a:bodyPr wrap="none" rtlCol="0">
            <a:spAutoFit/>
          </a:bodyPr>
          <a:lstStyle/>
          <a:p>
            <a:r>
              <a:rPr lang="en-US" dirty="0" smtClean="0"/>
              <a:t>a=3</a:t>
            </a:r>
            <a:endParaRPr lang="en-US" dirty="0"/>
          </a:p>
        </p:txBody>
      </p:sp>
      <p:sp>
        <p:nvSpPr>
          <p:cNvPr id="20" name="Oval 19"/>
          <p:cNvSpPr/>
          <p:nvPr/>
        </p:nvSpPr>
        <p:spPr>
          <a:xfrm>
            <a:off x="1295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2" name="Straight Connector 21"/>
          <p:cNvCxnSpPr>
            <a:endCxn id="20" idx="0"/>
          </p:cNvCxnSpPr>
          <p:nvPr/>
        </p:nvCxnSpPr>
        <p:spPr>
          <a:xfrm>
            <a:off x="1104900" y="3962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23" name="Oval 22"/>
          <p:cNvSpPr/>
          <p:nvPr/>
        </p:nvSpPr>
        <p:spPr>
          <a:xfrm>
            <a:off x="11538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cxnSp>
        <p:nvCxnSpPr>
          <p:cNvPr id="24" name="Straight Connector 23"/>
          <p:cNvCxnSpPr>
            <a:stCxn id="20" idx="4"/>
            <a:endCxn id="23" idx="0"/>
          </p:cNvCxnSpPr>
          <p:nvPr/>
        </p:nvCxnSpPr>
        <p:spPr>
          <a:xfrm flipH="1">
            <a:off x="1344385" y="4648200"/>
            <a:ext cx="141515" cy="402771"/>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5715000" y="2887682"/>
            <a:ext cx="3209533" cy="3970318"/>
          </a:xfrm>
          <a:prstGeom prst="rect">
            <a:avLst/>
          </a:prstGeom>
          <a:noFill/>
        </p:spPr>
        <p:txBody>
          <a:bodyPr wrap="square" rtlCol="0">
            <a:spAutoFit/>
          </a:bodyPr>
          <a:lstStyle/>
          <a:p>
            <a:r>
              <a:rPr lang="en-US" dirty="0" smtClean="0"/>
              <a:t>The value is 2. From just this node, we know that the minimizing player will achieve a value of AT MOST 2. However, our alpha value is 3, which means the max player already has found move that returns a higher score than what this node can provide. This means we already know we don’t have to search this node anymore.</a:t>
            </a:r>
          </a:p>
        </p:txBody>
      </p:sp>
      <p:sp>
        <p:nvSpPr>
          <p:cNvPr id="27" name="TextBox 26"/>
          <p:cNvSpPr txBox="1"/>
          <p:nvPr/>
        </p:nvSpPr>
        <p:spPr>
          <a:xfrm>
            <a:off x="1344386" y="4288971"/>
            <a:ext cx="330540" cy="369332"/>
          </a:xfrm>
          <a:prstGeom prst="rect">
            <a:avLst/>
          </a:prstGeom>
          <a:noFill/>
        </p:spPr>
        <p:txBody>
          <a:bodyPr wrap="none" rtlCol="0">
            <a:spAutoFit/>
          </a:bodyPr>
          <a:lstStyle/>
          <a:p>
            <a:r>
              <a:rPr lang="en-US" dirty="0" smtClean="0"/>
              <a:t>2</a:t>
            </a:r>
            <a:endParaRPr lang="en-US" dirty="0"/>
          </a:p>
        </p:txBody>
      </p:sp>
      <p:sp>
        <p:nvSpPr>
          <p:cNvPr id="29" name="TextBox 28"/>
          <p:cNvSpPr txBox="1"/>
          <p:nvPr/>
        </p:nvSpPr>
        <p:spPr>
          <a:xfrm>
            <a:off x="1600200" y="4038600"/>
            <a:ext cx="641522" cy="369332"/>
          </a:xfrm>
          <a:prstGeom prst="rect">
            <a:avLst/>
          </a:prstGeom>
          <a:noFill/>
        </p:spPr>
        <p:txBody>
          <a:bodyPr wrap="none" rtlCol="0">
            <a:spAutoFit/>
          </a:bodyPr>
          <a:lstStyle/>
          <a:p>
            <a:r>
              <a:rPr lang="en-US" dirty="0" smtClean="0"/>
              <a:t>a=3</a:t>
            </a:r>
            <a:endParaRPr lang="en-US" dirty="0"/>
          </a:p>
        </p:txBody>
      </p:sp>
      <p:sp>
        <p:nvSpPr>
          <p:cNvPr id="31" name="TextBox 30"/>
          <p:cNvSpPr txBox="1"/>
          <p:nvPr/>
        </p:nvSpPr>
        <p:spPr>
          <a:xfrm>
            <a:off x="2895600" y="4267200"/>
            <a:ext cx="2287806" cy="1477328"/>
          </a:xfrm>
          <a:prstGeom prst="rect">
            <a:avLst/>
          </a:prstGeom>
          <a:noFill/>
        </p:spPr>
        <p:txBody>
          <a:bodyPr wrap="none" rtlCol="0">
            <a:spAutoFit/>
          </a:bodyPr>
          <a:lstStyle/>
          <a:p>
            <a:r>
              <a:rPr lang="en-US" dirty="0" smtClean="0"/>
              <a:t>The max node’s</a:t>
            </a:r>
          </a:p>
          <a:p>
            <a:r>
              <a:rPr lang="en-US" dirty="0" smtClean="0"/>
              <a:t>children have all </a:t>
            </a:r>
          </a:p>
          <a:p>
            <a:r>
              <a:rPr lang="en-US" dirty="0" smtClean="0"/>
              <a:t>been searched, so</a:t>
            </a:r>
          </a:p>
          <a:p>
            <a:r>
              <a:rPr lang="en-US" dirty="0" smtClean="0"/>
              <a:t>we set the value of</a:t>
            </a:r>
          </a:p>
          <a:p>
            <a:r>
              <a:rPr lang="en-US" dirty="0" smtClean="0"/>
              <a:t>the max node to a</a:t>
            </a:r>
          </a:p>
        </p:txBody>
      </p:sp>
      <p:sp>
        <p:nvSpPr>
          <p:cNvPr id="32" name="TextBox 31"/>
          <p:cNvSpPr txBox="1"/>
          <p:nvPr/>
        </p:nvSpPr>
        <p:spPr>
          <a:xfrm>
            <a:off x="925286" y="3581400"/>
            <a:ext cx="330540"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28" name="TextBox 27"/>
          <p:cNvSpPr txBox="1"/>
          <p:nvPr/>
        </p:nvSpPr>
        <p:spPr>
          <a:xfrm>
            <a:off x="1600200" y="4267200"/>
            <a:ext cx="646331" cy="369332"/>
          </a:xfrm>
          <a:prstGeom prst="rect">
            <a:avLst/>
          </a:prstGeom>
          <a:noFill/>
        </p:spPr>
        <p:txBody>
          <a:bodyPr wrap="none" rtlCol="0">
            <a:spAutoFit/>
          </a:bodyPr>
          <a:lstStyle/>
          <a:p>
            <a:r>
              <a:rPr lang="en-US" dirty="0" smtClean="0"/>
              <a:t>B=2</a:t>
            </a:r>
            <a:endParaRPr lang="en-US" dirty="0"/>
          </a:p>
        </p:txBody>
      </p:sp>
      <p:sp>
        <p:nvSpPr>
          <p:cNvPr id="33" name="TextBox 32"/>
          <p:cNvSpPr txBox="1"/>
          <p:nvPr/>
        </p:nvSpPr>
        <p:spPr>
          <a:xfrm>
            <a:off x="990600" y="2667000"/>
            <a:ext cx="646331" cy="369332"/>
          </a:xfrm>
          <a:prstGeom prst="rect">
            <a:avLst/>
          </a:prstGeom>
          <a:noFill/>
        </p:spPr>
        <p:txBody>
          <a:bodyPr wrap="none" rtlCol="0">
            <a:spAutoFit/>
          </a:bodyPr>
          <a:lstStyle/>
          <a:p>
            <a:r>
              <a:rPr lang="en-US" dirty="0" smtClean="0"/>
              <a:t>B=3</a:t>
            </a:r>
            <a:endParaRPr lang="en-US" dirty="0"/>
          </a:p>
        </p:txBody>
      </p:sp>
      <p:sp>
        <p:nvSpPr>
          <p:cNvPr id="34" name="Oval 33"/>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5" name="Straight Connector 34"/>
          <p:cNvCxnSpPr>
            <a:endCxn id="34" idx="0"/>
          </p:cNvCxnSpPr>
          <p:nvPr/>
        </p:nvCxnSpPr>
        <p:spPr>
          <a:xfrm>
            <a:off x="1885591" y="3075318"/>
            <a:ext cx="819509" cy="506082"/>
          </a:xfrm>
          <a:prstGeom prst="line">
            <a:avLst/>
          </a:prstGeom>
        </p:spPr>
        <p:style>
          <a:lnRef idx="1">
            <a:schemeClr val="dk1"/>
          </a:lnRef>
          <a:fillRef idx="0">
            <a:schemeClr val="dk1"/>
          </a:fillRef>
          <a:effectRef idx="0">
            <a:schemeClr val="dk1"/>
          </a:effectRef>
          <a:fontRef idx="minor">
            <a:schemeClr val="tx1"/>
          </a:fontRef>
        </p:style>
      </p:cxnSp>
      <p:sp>
        <p:nvSpPr>
          <p:cNvPr id="36" name="Oval 35"/>
          <p:cNvSpPr/>
          <p:nvPr/>
        </p:nvSpPr>
        <p:spPr>
          <a:xfrm>
            <a:off x="21911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8" name="Straight Connector 37"/>
          <p:cNvCxnSpPr>
            <a:stCxn id="34" idx="4"/>
            <a:endCxn id="36" idx="0"/>
          </p:cNvCxnSpPr>
          <p:nvPr/>
        </p:nvCxnSpPr>
        <p:spPr>
          <a:xfrm flipH="1">
            <a:off x="2381609" y="3962400"/>
            <a:ext cx="323491" cy="353682"/>
          </a:xfrm>
          <a:prstGeom prst="line">
            <a:avLst/>
          </a:prstGeom>
        </p:spPr>
        <p:style>
          <a:lnRef idx="1">
            <a:schemeClr val="dk1"/>
          </a:lnRef>
          <a:fillRef idx="0">
            <a:schemeClr val="dk1"/>
          </a:fillRef>
          <a:effectRef idx="0">
            <a:schemeClr val="dk1"/>
          </a:effectRef>
          <a:fontRef idx="minor">
            <a:schemeClr val="tx1"/>
          </a:fontRef>
        </p:style>
      </p:cxnSp>
      <p:sp>
        <p:nvSpPr>
          <p:cNvPr id="40" name="Oval 39"/>
          <p:cNvSpPr/>
          <p:nvPr/>
        </p:nvSpPr>
        <p:spPr>
          <a:xfrm>
            <a:off x="2133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7</a:t>
            </a:r>
            <a:endParaRPr lang="en-US" dirty="0"/>
          </a:p>
        </p:txBody>
      </p:sp>
      <p:cxnSp>
        <p:nvCxnSpPr>
          <p:cNvPr id="43" name="Straight Connector 42"/>
          <p:cNvCxnSpPr>
            <a:stCxn id="36" idx="4"/>
            <a:endCxn id="40" idx="0"/>
          </p:cNvCxnSpPr>
          <p:nvPr/>
        </p:nvCxnSpPr>
        <p:spPr>
          <a:xfrm flipH="1">
            <a:off x="2324100" y="4697082"/>
            <a:ext cx="57509" cy="332118"/>
          </a:xfrm>
          <a:prstGeom prst="line">
            <a:avLst/>
          </a:prstGeom>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1905000" y="3657600"/>
            <a:ext cx="646331" cy="369332"/>
          </a:xfrm>
          <a:prstGeom prst="rect">
            <a:avLst/>
          </a:prstGeom>
          <a:noFill/>
        </p:spPr>
        <p:txBody>
          <a:bodyPr wrap="none" rtlCol="0">
            <a:spAutoFit/>
          </a:bodyPr>
          <a:lstStyle/>
          <a:p>
            <a:r>
              <a:rPr lang="en-US" dirty="0" smtClean="0"/>
              <a:t>B=3</a:t>
            </a:r>
            <a:endParaRPr lang="en-US" dirty="0"/>
          </a:p>
        </p:txBody>
      </p:sp>
      <p:sp>
        <p:nvSpPr>
          <p:cNvPr id="47" name="TextBox 46"/>
          <p:cNvSpPr txBox="1"/>
          <p:nvPr/>
        </p:nvSpPr>
        <p:spPr>
          <a:xfrm>
            <a:off x="1676400" y="4495800"/>
            <a:ext cx="646331" cy="369332"/>
          </a:xfrm>
          <a:prstGeom prst="rect">
            <a:avLst/>
          </a:prstGeom>
          <a:noFill/>
        </p:spPr>
        <p:txBody>
          <a:bodyPr wrap="none" rtlCol="0">
            <a:spAutoFit/>
          </a:bodyPr>
          <a:lstStyle/>
          <a:p>
            <a:r>
              <a:rPr lang="en-US" dirty="0" smtClean="0"/>
              <a:t>B=3</a:t>
            </a:r>
            <a:endParaRPr lang="en-US" dirty="0"/>
          </a:p>
        </p:txBody>
      </p:sp>
      <p:sp>
        <p:nvSpPr>
          <p:cNvPr id="50" name="TextBox 49"/>
          <p:cNvSpPr txBox="1"/>
          <p:nvPr/>
        </p:nvSpPr>
        <p:spPr>
          <a:xfrm>
            <a:off x="2209800" y="4343400"/>
            <a:ext cx="330540" cy="369332"/>
          </a:xfrm>
          <a:prstGeom prst="rect">
            <a:avLst/>
          </a:prstGeom>
          <a:noFill/>
        </p:spPr>
        <p:txBody>
          <a:bodyPr wrap="none" rtlCol="0">
            <a:spAutoFit/>
          </a:bodyPr>
          <a:lstStyle/>
          <a:p>
            <a:r>
              <a:rPr lang="en-US" dirty="0" smtClean="0"/>
              <a:t>7</a:t>
            </a:r>
            <a:endParaRPr lang="en-US" dirty="0"/>
          </a:p>
        </p:txBody>
      </p:sp>
      <p:sp>
        <p:nvSpPr>
          <p:cNvPr id="51" name="TextBox 50"/>
          <p:cNvSpPr txBox="1"/>
          <p:nvPr/>
        </p:nvSpPr>
        <p:spPr>
          <a:xfrm>
            <a:off x="1905000" y="3429000"/>
            <a:ext cx="641522" cy="369332"/>
          </a:xfrm>
          <a:prstGeom prst="rect">
            <a:avLst/>
          </a:prstGeom>
          <a:noFill/>
        </p:spPr>
        <p:txBody>
          <a:bodyPr wrap="none" rtlCol="0">
            <a:spAutoFit/>
          </a:bodyPr>
          <a:lstStyle/>
          <a:p>
            <a:r>
              <a:rPr lang="en-US" dirty="0" smtClean="0"/>
              <a:t>a=7</a:t>
            </a:r>
            <a:endParaRPr lang="en-US" dirty="0"/>
          </a:p>
        </p:txBody>
      </p:sp>
      <p:sp>
        <p:nvSpPr>
          <p:cNvPr id="52" name="TextBox 51"/>
          <p:cNvSpPr txBox="1"/>
          <p:nvPr/>
        </p:nvSpPr>
        <p:spPr>
          <a:xfrm>
            <a:off x="2514600" y="3581400"/>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
        <p:nvSpPr>
          <p:cNvPr id="53" name="TextBox 52"/>
          <p:cNvSpPr txBox="1"/>
          <p:nvPr/>
        </p:nvSpPr>
        <p:spPr>
          <a:xfrm>
            <a:off x="1714500" y="2695575"/>
            <a:ext cx="330540" cy="369332"/>
          </a:xfrm>
          <a:prstGeom prst="rect">
            <a:avLst/>
          </a:prstGeom>
          <a:noFill/>
        </p:spPr>
        <p:txBody>
          <a:bodyPr wrap="none" rtlCol="0">
            <a:spAutoFit/>
          </a:bodyPr>
          <a:lstStyle/>
          <a:p>
            <a:r>
              <a:rPr lang="en-US" dirty="0" smtClean="0"/>
              <a:t>3</a:t>
            </a:r>
            <a:endParaRPr lang="en-US" dirty="0"/>
          </a:p>
        </p:txBody>
      </p:sp>
      <p:sp>
        <p:nvSpPr>
          <p:cNvPr id="54" name="TextBox 53"/>
          <p:cNvSpPr txBox="1"/>
          <p:nvPr/>
        </p:nvSpPr>
        <p:spPr>
          <a:xfrm>
            <a:off x="2590800" y="1828800"/>
            <a:ext cx="641522" cy="369332"/>
          </a:xfrm>
          <a:prstGeom prst="rect">
            <a:avLst/>
          </a:prstGeom>
          <a:noFill/>
        </p:spPr>
        <p:txBody>
          <a:bodyPr wrap="none" rtlCol="0">
            <a:spAutoFit/>
          </a:bodyPr>
          <a:lstStyle/>
          <a:p>
            <a:r>
              <a:rPr lang="en-US" dirty="0" smtClean="0"/>
              <a:t>a=3</a:t>
            </a:r>
            <a:endParaRPr lang="en-US" dirty="0"/>
          </a:p>
        </p:txBody>
      </p:sp>
      <p:sp>
        <p:nvSpPr>
          <p:cNvPr id="56" name="Oval 55"/>
          <p:cNvSpPr/>
          <p:nvPr/>
        </p:nvSpPr>
        <p:spPr>
          <a:xfrm>
            <a:off x="46668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Oval 56"/>
          <p:cNvSpPr/>
          <p:nvPr/>
        </p:nvSpPr>
        <p:spPr>
          <a:xfrm>
            <a:off x="4248509" y="3554082"/>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0" name="Straight Connector 59"/>
          <p:cNvCxnSpPr>
            <a:endCxn id="56" idx="0"/>
          </p:cNvCxnSpPr>
          <p:nvPr/>
        </p:nvCxnSpPr>
        <p:spPr>
          <a:xfrm>
            <a:off x="3467100" y="2209800"/>
            <a:ext cx="1390291" cy="48451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56" idx="4"/>
            <a:endCxn id="57" idx="0"/>
          </p:cNvCxnSpPr>
          <p:nvPr/>
        </p:nvCxnSpPr>
        <p:spPr>
          <a:xfrm flipH="1">
            <a:off x="4439009" y="3075318"/>
            <a:ext cx="418382" cy="478764"/>
          </a:xfrm>
          <a:prstGeom prst="line">
            <a:avLst/>
          </a:prstGeom>
        </p:spPr>
        <p:style>
          <a:lnRef idx="1">
            <a:schemeClr val="dk1"/>
          </a:lnRef>
          <a:fillRef idx="0">
            <a:schemeClr val="dk1"/>
          </a:fillRef>
          <a:effectRef idx="0">
            <a:schemeClr val="dk1"/>
          </a:effectRef>
          <a:fontRef idx="minor">
            <a:schemeClr val="tx1"/>
          </a:fontRef>
        </p:style>
      </p:cxnSp>
      <p:sp>
        <p:nvSpPr>
          <p:cNvPr id="62" name="Oval 61"/>
          <p:cNvSpPr/>
          <p:nvPr/>
        </p:nvSpPr>
        <p:spPr>
          <a:xfrm>
            <a:off x="3943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3" name="Straight Connector 62"/>
          <p:cNvCxnSpPr>
            <a:stCxn id="57" idx="4"/>
            <a:endCxn id="62" idx="0"/>
          </p:cNvCxnSpPr>
          <p:nvPr/>
        </p:nvCxnSpPr>
        <p:spPr>
          <a:xfrm flipH="1">
            <a:off x="4134209" y="3935082"/>
            <a:ext cx="304800" cy="381000"/>
          </a:xfrm>
          <a:prstGeom prst="line">
            <a:avLst/>
          </a:prstGeom>
        </p:spPr>
        <p:style>
          <a:lnRef idx="1">
            <a:schemeClr val="dk1"/>
          </a:lnRef>
          <a:fillRef idx="0">
            <a:schemeClr val="dk1"/>
          </a:fillRef>
          <a:effectRef idx="0">
            <a:schemeClr val="dk1"/>
          </a:effectRef>
          <a:fontRef idx="minor">
            <a:schemeClr val="tx1"/>
          </a:fontRef>
        </p:style>
      </p:cxnSp>
      <p:sp>
        <p:nvSpPr>
          <p:cNvPr id="65" name="Oval 64"/>
          <p:cNvSpPr/>
          <p:nvPr/>
        </p:nvSpPr>
        <p:spPr>
          <a:xfrm>
            <a:off x="35814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cxnSp>
        <p:nvCxnSpPr>
          <p:cNvPr id="66" name="Straight Connector 65"/>
          <p:cNvCxnSpPr>
            <a:stCxn id="62" idx="4"/>
            <a:endCxn id="65" idx="0"/>
          </p:cNvCxnSpPr>
          <p:nvPr/>
        </p:nvCxnSpPr>
        <p:spPr>
          <a:xfrm flipH="1">
            <a:off x="3771900" y="4697082"/>
            <a:ext cx="362309" cy="332118"/>
          </a:xfrm>
          <a:prstGeom prst="line">
            <a:avLst/>
          </a:prstGeom>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3200400" y="4343400"/>
            <a:ext cx="646331" cy="369332"/>
          </a:xfrm>
          <a:prstGeom prst="rect">
            <a:avLst/>
          </a:prstGeom>
          <a:noFill/>
        </p:spPr>
        <p:txBody>
          <a:bodyPr wrap="none" rtlCol="0">
            <a:spAutoFit/>
          </a:bodyPr>
          <a:lstStyle/>
          <a:p>
            <a:r>
              <a:rPr lang="en-US" dirty="0" smtClean="0"/>
              <a:t>B=2</a:t>
            </a:r>
            <a:endParaRPr lang="en-US" dirty="0"/>
          </a:p>
        </p:txBody>
      </p:sp>
      <p:sp>
        <p:nvSpPr>
          <p:cNvPr id="68" name="TextBox 67"/>
          <p:cNvSpPr txBox="1"/>
          <p:nvPr/>
        </p:nvSpPr>
        <p:spPr>
          <a:xfrm>
            <a:off x="3962400" y="2590800"/>
            <a:ext cx="641522" cy="369332"/>
          </a:xfrm>
          <a:prstGeom prst="rect">
            <a:avLst/>
          </a:prstGeom>
          <a:noFill/>
        </p:spPr>
        <p:txBody>
          <a:bodyPr wrap="none" rtlCol="0">
            <a:spAutoFit/>
          </a:bodyPr>
          <a:lstStyle/>
          <a:p>
            <a:r>
              <a:rPr lang="en-US" dirty="0" smtClean="0"/>
              <a:t>a=3</a:t>
            </a:r>
            <a:endParaRPr lang="en-US" dirty="0"/>
          </a:p>
        </p:txBody>
      </p:sp>
      <p:sp>
        <p:nvSpPr>
          <p:cNvPr id="69" name="TextBox 68"/>
          <p:cNvSpPr txBox="1"/>
          <p:nvPr/>
        </p:nvSpPr>
        <p:spPr>
          <a:xfrm>
            <a:off x="3505200" y="3429000"/>
            <a:ext cx="641522" cy="369332"/>
          </a:xfrm>
          <a:prstGeom prst="rect">
            <a:avLst/>
          </a:prstGeom>
          <a:noFill/>
        </p:spPr>
        <p:txBody>
          <a:bodyPr wrap="none" rtlCol="0">
            <a:spAutoFit/>
          </a:bodyPr>
          <a:lstStyle/>
          <a:p>
            <a:r>
              <a:rPr lang="en-US" dirty="0" smtClean="0"/>
              <a:t>a=3</a:t>
            </a:r>
            <a:endParaRPr lang="en-US" dirty="0"/>
          </a:p>
        </p:txBody>
      </p:sp>
      <p:sp>
        <p:nvSpPr>
          <p:cNvPr id="70" name="TextBox 69"/>
          <p:cNvSpPr txBox="1"/>
          <p:nvPr/>
        </p:nvSpPr>
        <p:spPr>
          <a:xfrm>
            <a:off x="3200400" y="4114800"/>
            <a:ext cx="641522" cy="369332"/>
          </a:xfrm>
          <a:prstGeom prst="rect">
            <a:avLst/>
          </a:prstGeom>
          <a:noFill/>
        </p:spPr>
        <p:txBody>
          <a:bodyPr wrap="none" rtlCol="0">
            <a:spAutoFit/>
          </a:bodyPr>
          <a:lstStyle/>
          <a:p>
            <a:r>
              <a:rPr lang="en-US" dirty="0" smtClean="0"/>
              <a:t>a=3</a:t>
            </a:r>
            <a:endParaRPr lang="en-US" dirty="0"/>
          </a:p>
        </p:txBody>
      </p:sp>
      <p:sp>
        <p:nvSpPr>
          <p:cNvPr id="71" name="TextBox 70"/>
          <p:cNvSpPr txBox="1"/>
          <p:nvPr/>
        </p:nvSpPr>
        <p:spPr>
          <a:xfrm>
            <a:off x="3962400" y="4343400"/>
            <a:ext cx="330540" cy="369332"/>
          </a:xfrm>
          <a:prstGeom prst="rect">
            <a:avLst/>
          </a:prstGeom>
          <a:noFill/>
        </p:spPr>
        <p:txBody>
          <a:bodyPr wrap="none" rtlCol="0">
            <a:spAutoFit/>
          </a:bodyPr>
          <a:lstStyle/>
          <a:p>
            <a:r>
              <a:rPr lang="en-US" dirty="0" smtClean="0"/>
              <a:t>2</a:t>
            </a:r>
            <a:endParaRPr lang="en-US" dirty="0"/>
          </a:p>
        </p:txBody>
      </p:sp>
      <p:sp>
        <p:nvSpPr>
          <p:cNvPr id="72" name="Oval 71"/>
          <p:cNvSpPr/>
          <p:nvPr/>
        </p:nvSpPr>
        <p:spPr>
          <a:xfrm>
            <a:off x="46295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3" name="Straight Connector 72"/>
          <p:cNvCxnSpPr>
            <a:endCxn id="72" idx="0"/>
          </p:cNvCxnSpPr>
          <p:nvPr/>
        </p:nvCxnSpPr>
        <p:spPr>
          <a:xfrm>
            <a:off x="4439009" y="3935082"/>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6482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cxnSp>
        <p:nvCxnSpPr>
          <p:cNvPr id="76" name="Straight Connector 75"/>
          <p:cNvCxnSpPr>
            <a:stCxn id="72" idx="4"/>
            <a:endCxn id="74" idx="0"/>
          </p:cNvCxnSpPr>
          <p:nvPr/>
        </p:nvCxnSpPr>
        <p:spPr>
          <a:xfrm>
            <a:off x="4820009" y="4697082"/>
            <a:ext cx="18691" cy="332118"/>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5029200" y="4267200"/>
            <a:ext cx="641522" cy="369332"/>
          </a:xfrm>
          <a:prstGeom prst="rect">
            <a:avLst/>
          </a:prstGeom>
          <a:noFill/>
        </p:spPr>
        <p:txBody>
          <a:bodyPr wrap="none" rtlCol="0">
            <a:spAutoFit/>
          </a:bodyPr>
          <a:lstStyle/>
          <a:p>
            <a:r>
              <a:rPr lang="en-US" dirty="0" smtClean="0"/>
              <a:t>a=3</a:t>
            </a:r>
            <a:endParaRPr lang="en-US" dirty="0"/>
          </a:p>
        </p:txBody>
      </p:sp>
      <p:sp>
        <p:nvSpPr>
          <p:cNvPr id="78" name="TextBox 77"/>
          <p:cNvSpPr txBox="1"/>
          <p:nvPr/>
        </p:nvSpPr>
        <p:spPr>
          <a:xfrm>
            <a:off x="5029200" y="4495800"/>
            <a:ext cx="646331" cy="369332"/>
          </a:xfrm>
          <a:prstGeom prst="rect">
            <a:avLst/>
          </a:prstGeom>
          <a:noFill/>
        </p:spPr>
        <p:txBody>
          <a:bodyPr wrap="none" rtlCol="0">
            <a:spAutoFit/>
          </a:bodyPr>
          <a:lstStyle/>
          <a:p>
            <a:r>
              <a:rPr lang="en-US" dirty="0" smtClean="0"/>
              <a:t>B=3</a:t>
            </a:r>
            <a:endParaRPr lang="en-US" dirty="0"/>
          </a:p>
        </p:txBody>
      </p:sp>
      <p:sp>
        <p:nvSpPr>
          <p:cNvPr id="79" name="TextBox 78"/>
          <p:cNvSpPr txBox="1"/>
          <p:nvPr/>
        </p:nvSpPr>
        <p:spPr>
          <a:xfrm>
            <a:off x="4648200" y="4343400"/>
            <a:ext cx="330540" cy="369332"/>
          </a:xfrm>
          <a:prstGeom prst="rect">
            <a:avLst/>
          </a:prstGeom>
          <a:noFill/>
        </p:spPr>
        <p:txBody>
          <a:bodyPr wrap="none" rtlCol="0">
            <a:spAutoFit/>
          </a:bodyPr>
          <a:lstStyle/>
          <a:p>
            <a:r>
              <a:rPr lang="en-US" dirty="0" smtClean="0"/>
              <a:t>3</a:t>
            </a:r>
            <a:endParaRPr lang="en-US" dirty="0"/>
          </a:p>
        </p:txBody>
      </p:sp>
      <p:sp>
        <p:nvSpPr>
          <p:cNvPr id="80" name="TextBox 79"/>
          <p:cNvSpPr txBox="1"/>
          <p:nvPr/>
        </p:nvSpPr>
        <p:spPr>
          <a:xfrm>
            <a:off x="4267200" y="3581400"/>
            <a:ext cx="330540"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81" name="TextBox 80"/>
          <p:cNvSpPr txBox="1"/>
          <p:nvPr/>
        </p:nvSpPr>
        <p:spPr>
          <a:xfrm>
            <a:off x="3962400" y="2819400"/>
            <a:ext cx="646331" cy="369332"/>
          </a:xfrm>
          <a:prstGeom prst="rect">
            <a:avLst/>
          </a:prstGeom>
          <a:noFill/>
        </p:spPr>
        <p:txBody>
          <a:bodyPr wrap="none" rtlCol="0">
            <a:spAutoFit/>
          </a:bodyPr>
          <a:lstStyle/>
          <a:p>
            <a:r>
              <a:rPr lang="en-US" dirty="0" smtClean="0"/>
              <a:t>B=3</a:t>
            </a:r>
            <a:endParaRPr lang="en-US" dirty="0"/>
          </a:p>
        </p:txBody>
      </p:sp>
      <p:sp>
        <p:nvSpPr>
          <p:cNvPr id="82" name="TextBox 81"/>
          <p:cNvSpPr txBox="1"/>
          <p:nvPr/>
        </p:nvSpPr>
        <p:spPr>
          <a:xfrm>
            <a:off x="4686300" y="2695575"/>
            <a:ext cx="330540" cy="369332"/>
          </a:xfrm>
          <a:prstGeom prst="rect">
            <a:avLst/>
          </a:prstGeom>
          <a:noFill/>
        </p:spPr>
        <p:txBody>
          <a:bodyPr wrap="none" rtlCol="0">
            <a:spAutoFit/>
          </a:bodyPr>
          <a:lstStyle/>
          <a:p>
            <a:r>
              <a:rPr lang="en-US" dirty="0" smtClean="0"/>
              <a:t>3</a:t>
            </a:r>
            <a:endParaRPr lang="en-US" dirty="0"/>
          </a:p>
        </p:txBody>
      </p:sp>
      <p:sp>
        <p:nvSpPr>
          <p:cNvPr id="83" name="TextBox 82"/>
          <p:cNvSpPr txBox="1"/>
          <p:nvPr/>
        </p:nvSpPr>
        <p:spPr>
          <a:xfrm>
            <a:off x="3276600" y="1828800"/>
            <a:ext cx="330540"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1"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0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31"/>
                                        </p:tgtEl>
                                      </p:cBhvr>
                                    </p:animEffect>
                                    <p:set>
                                      <p:cBhvr>
                                        <p:cTn id="64" dur="1" fill="hold">
                                          <p:stCondLst>
                                            <p:cond delay="499"/>
                                          </p:stCondLst>
                                        </p:cTn>
                                        <p:tgtEl>
                                          <p:spTgt spid="31"/>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26"/>
                                        </p:tgtEl>
                                      </p:cBhvr>
                                    </p:animEffect>
                                    <p:set>
                                      <p:cBhvr>
                                        <p:cTn id="67" dur="1" fill="hold">
                                          <p:stCondLst>
                                            <p:cond delay="499"/>
                                          </p:stCondLst>
                                        </p:cTn>
                                        <p:tgtEl>
                                          <p:spTgt spid="2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48"/>
                                        </p:tgtEl>
                                      </p:cBhvr>
                                    </p:animEffect>
                                    <p:set>
                                      <p:cBhvr>
                                        <p:cTn id="70" dur="1" fill="hold">
                                          <p:stCondLst>
                                            <p:cond delay="499"/>
                                          </p:stCondLst>
                                        </p:cTn>
                                        <p:tgtEl>
                                          <p:spTgt spid="4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29"/>
                                        </p:tgtEl>
                                      </p:cBhvr>
                                    </p:animEffect>
                                    <p:set>
                                      <p:cBhvr>
                                        <p:cTn id="75" dur="1" fill="hold">
                                          <p:stCondLst>
                                            <p:cond delay="499"/>
                                          </p:stCondLst>
                                        </p:cTn>
                                        <p:tgtEl>
                                          <p:spTgt spid="29"/>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par>
                                <p:cTn id="94" presetID="10" presetClass="exit" presetSubtype="0" fill="hold" grpId="1" nodeType="withEffect">
                                  <p:stCondLst>
                                    <p:cond delay="0"/>
                                  </p:stCondLst>
                                  <p:childTnLst>
                                    <p:animEffect transition="out" filter="fade">
                                      <p:cBhvr>
                                        <p:cTn id="95" dur="500"/>
                                        <p:tgtEl>
                                          <p:spTgt spid="28"/>
                                        </p:tgtEl>
                                      </p:cBhvr>
                                    </p:animEffect>
                                    <p:set>
                                      <p:cBhvr>
                                        <p:cTn id="96" dur="1" fill="hold">
                                          <p:stCondLst>
                                            <p:cond delay="499"/>
                                          </p:stCondLst>
                                        </p:cTn>
                                        <p:tgtEl>
                                          <p:spTgt spid="28"/>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500"/>
                                        <p:tgtEl>
                                          <p:spTgt spid="55"/>
                                        </p:tgtEl>
                                      </p:cBhvr>
                                    </p:animEffect>
                                    <p:set>
                                      <p:cBhvr>
                                        <p:cTn id="99" dur="1" fill="hold">
                                          <p:stCondLst>
                                            <p:cond delay="499"/>
                                          </p:stCondLst>
                                        </p:cTn>
                                        <p:tgtEl>
                                          <p:spTgt spid="5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9"/>
                                        </p:tgtEl>
                                      </p:cBhvr>
                                    </p:animEffect>
                                    <p:set>
                                      <p:cBhvr>
                                        <p:cTn id="102" dur="1" fill="hold">
                                          <p:stCondLst>
                                            <p:cond delay="499"/>
                                          </p:stCondLst>
                                        </p:cTn>
                                        <p:tgtEl>
                                          <p:spTgt spid="19"/>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ntr" presetSubtype="0" fill="hold" grpId="2"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500"/>
                                        <p:tgtEl>
                                          <p:spTgt spid="4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fade">
                                      <p:cBhvr>
                                        <p:cTn id="116" dur="500"/>
                                        <p:tgtEl>
                                          <p:spTgt spid="5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52"/>
                                        </p:tgtEl>
                                        <p:attrNameLst>
                                          <p:attrName>style.visibility</p:attrName>
                                        </p:attrNameLst>
                                      </p:cBhvr>
                                      <p:to>
                                        <p:strVal val="visible"/>
                                      </p:to>
                                    </p:set>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3"/>
                                        </p:tgtEl>
                                        <p:attrNameLst>
                                          <p:attrName>style.visibility</p:attrName>
                                        </p:attrNameLst>
                                      </p:cBhvr>
                                      <p:to>
                                        <p:strVal val="visible"/>
                                      </p:to>
                                    </p:set>
                                    <p:animEffect transition="in" filter="fade">
                                      <p:cBhvr>
                                        <p:cTn id="131" dur="500"/>
                                        <p:tgtEl>
                                          <p:spTgt spid="5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54"/>
                                        </p:tgtEl>
                                        <p:attrNameLst>
                                          <p:attrName>style.visibility</p:attrName>
                                        </p:attrNameLst>
                                      </p:cBhvr>
                                      <p:to>
                                        <p:strVal val="visible"/>
                                      </p:to>
                                    </p:set>
                                    <p:animEffect transition="in" filter="fade">
                                      <p:cBhvr>
                                        <p:cTn id="136" dur="500"/>
                                        <p:tgtEl>
                                          <p:spTgt spid="5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51"/>
                                        </p:tgtEl>
                                      </p:cBhvr>
                                    </p:animEffect>
                                    <p:set>
                                      <p:cBhvr>
                                        <p:cTn id="141" dur="1" fill="hold">
                                          <p:stCondLst>
                                            <p:cond delay="499"/>
                                          </p:stCondLst>
                                        </p:cTn>
                                        <p:tgtEl>
                                          <p:spTgt spid="51"/>
                                        </p:tgtEl>
                                        <p:attrNameLst>
                                          <p:attrName>style.visibility</p:attrName>
                                        </p:attrNameLst>
                                      </p:cBhvr>
                                      <p:to>
                                        <p:strVal val="hidden"/>
                                      </p:to>
                                    </p:set>
                                  </p:childTnLst>
                                </p:cTn>
                              </p:par>
                              <p:par>
                                <p:cTn id="142" presetID="10" presetClass="exit" presetSubtype="0" fill="hold" grpId="0" nodeType="withEffect">
                                  <p:stCondLst>
                                    <p:cond delay="0"/>
                                  </p:stCondLst>
                                  <p:childTnLst>
                                    <p:animEffect transition="out" filter="fade">
                                      <p:cBhvr>
                                        <p:cTn id="143" dur="500"/>
                                        <p:tgtEl>
                                          <p:spTgt spid="33"/>
                                        </p:tgtEl>
                                      </p:cBhvr>
                                    </p:animEffect>
                                    <p:set>
                                      <p:cBhvr>
                                        <p:cTn id="144" dur="1" fill="hold">
                                          <p:stCondLst>
                                            <p:cond delay="499"/>
                                          </p:stCondLst>
                                        </p:cTn>
                                        <p:tgtEl>
                                          <p:spTgt spid="33"/>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46"/>
                                        </p:tgtEl>
                                      </p:cBhvr>
                                    </p:animEffect>
                                    <p:set>
                                      <p:cBhvr>
                                        <p:cTn id="147" dur="1" fill="hold">
                                          <p:stCondLst>
                                            <p:cond delay="499"/>
                                          </p:stCondLst>
                                        </p:cTn>
                                        <p:tgtEl>
                                          <p:spTgt spid="46"/>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47"/>
                                        </p:tgtEl>
                                      </p:cBhvr>
                                    </p:animEffect>
                                    <p:set>
                                      <p:cBhvr>
                                        <p:cTn id="150" dur="1" fill="hold">
                                          <p:stCondLst>
                                            <p:cond delay="499"/>
                                          </p:stCondLst>
                                        </p:cTn>
                                        <p:tgtEl>
                                          <p:spTgt spid="47"/>
                                        </p:tgtEl>
                                        <p:attrNameLst>
                                          <p:attrName>style.visibility</p:attrName>
                                        </p:attrNameLst>
                                      </p:cBhvr>
                                      <p:to>
                                        <p:strVal val="hidden"/>
                                      </p:to>
                                    </p:set>
                                  </p:childTnLst>
                                </p:cTn>
                              </p:par>
                              <p:par>
                                <p:cTn id="151" presetID="10" presetClass="entr" presetSubtype="0" fill="hold" grpId="0" nodeType="withEffect">
                                  <p:stCondLst>
                                    <p:cond delay="0"/>
                                  </p:stCondLst>
                                  <p:childTnLst>
                                    <p:set>
                                      <p:cBhvr>
                                        <p:cTn id="152" dur="1" fill="hold">
                                          <p:stCondLst>
                                            <p:cond delay="0"/>
                                          </p:stCondLst>
                                        </p:cTn>
                                        <p:tgtEl>
                                          <p:spTgt spid="56"/>
                                        </p:tgtEl>
                                        <p:attrNameLst>
                                          <p:attrName>style.visibility</p:attrName>
                                        </p:attrNameLst>
                                      </p:cBhvr>
                                      <p:to>
                                        <p:strVal val="visible"/>
                                      </p:to>
                                    </p:set>
                                    <p:animEffect transition="in" filter="fade">
                                      <p:cBhvr>
                                        <p:cTn id="153" dur="500"/>
                                        <p:tgtEl>
                                          <p:spTgt spid="56"/>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fade">
                                      <p:cBhvr>
                                        <p:cTn id="156" dur="500"/>
                                        <p:tgtEl>
                                          <p:spTgt spid="57"/>
                                        </p:tgtEl>
                                      </p:cBhvr>
                                    </p:animEffect>
                                  </p:childTnLst>
                                </p:cTn>
                              </p:par>
                              <p:par>
                                <p:cTn id="157" presetID="10" presetClass="entr" presetSubtype="0" fill="hold" nodeType="withEffect">
                                  <p:stCondLst>
                                    <p:cond delay="0"/>
                                  </p:stCondLst>
                                  <p:childTnLst>
                                    <p:set>
                                      <p:cBhvr>
                                        <p:cTn id="158" dur="1" fill="hold">
                                          <p:stCondLst>
                                            <p:cond delay="0"/>
                                          </p:stCondLst>
                                        </p:cTn>
                                        <p:tgtEl>
                                          <p:spTgt spid="60"/>
                                        </p:tgtEl>
                                        <p:attrNameLst>
                                          <p:attrName>style.visibility</p:attrName>
                                        </p:attrNameLst>
                                      </p:cBhvr>
                                      <p:to>
                                        <p:strVal val="visible"/>
                                      </p:to>
                                    </p:set>
                                    <p:animEffect transition="in" filter="fade">
                                      <p:cBhvr>
                                        <p:cTn id="159" dur="500"/>
                                        <p:tgtEl>
                                          <p:spTgt spid="60"/>
                                        </p:tgtEl>
                                      </p:cBhvr>
                                    </p:animEffect>
                                  </p:childTnLst>
                                </p:cTn>
                              </p:par>
                              <p:par>
                                <p:cTn id="160" presetID="10" presetClass="entr" presetSubtype="0" fill="hold" nodeType="withEffect">
                                  <p:stCondLst>
                                    <p:cond delay="0"/>
                                  </p:stCondLst>
                                  <p:childTnLst>
                                    <p:set>
                                      <p:cBhvr>
                                        <p:cTn id="161" dur="1" fill="hold">
                                          <p:stCondLst>
                                            <p:cond delay="0"/>
                                          </p:stCondLst>
                                        </p:cTn>
                                        <p:tgtEl>
                                          <p:spTgt spid="61"/>
                                        </p:tgtEl>
                                        <p:attrNameLst>
                                          <p:attrName>style.visibility</p:attrName>
                                        </p:attrNameLst>
                                      </p:cBhvr>
                                      <p:to>
                                        <p:strVal val="visible"/>
                                      </p:to>
                                    </p:set>
                                    <p:animEffect transition="in" filter="fade">
                                      <p:cBhvr>
                                        <p:cTn id="162" dur="500"/>
                                        <p:tgtEl>
                                          <p:spTgt spid="61"/>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62"/>
                                        </p:tgtEl>
                                        <p:attrNameLst>
                                          <p:attrName>style.visibility</p:attrName>
                                        </p:attrNameLst>
                                      </p:cBhvr>
                                      <p:to>
                                        <p:strVal val="visible"/>
                                      </p:to>
                                    </p:set>
                                    <p:animEffect transition="in" filter="fade">
                                      <p:cBhvr>
                                        <p:cTn id="165" dur="500"/>
                                        <p:tgtEl>
                                          <p:spTgt spid="62"/>
                                        </p:tgtEl>
                                      </p:cBhvr>
                                    </p:animEffect>
                                  </p:childTnLst>
                                </p:cTn>
                              </p:par>
                              <p:par>
                                <p:cTn id="166" presetID="10" presetClass="entr" presetSubtype="0" fill="hold" nodeType="withEffect">
                                  <p:stCondLst>
                                    <p:cond delay="0"/>
                                  </p:stCondLst>
                                  <p:childTnLst>
                                    <p:set>
                                      <p:cBhvr>
                                        <p:cTn id="167" dur="1" fill="hold">
                                          <p:stCondLst>
                                            <p:cond delay="0"/>
                                          </p:stCondLst>
                                        </p:cTn>
                                        <p:tgtEl>
                                          <p:spTgt spid="63"/>
                                        </p:tgtEl>
                                        <p:attrNameLst>
                                          <p:attrName>style.visibility</p:attrName>
                                        </p:attrNameLst>
                                      </p:cBhvr>
                                      <p:to>
                                        <p:strVal val="visible"/>
                                      </p:to>
                                    </p:set>
                                    <p:animEffect transition="in" filter="fade">
                                      <p:cBhvr>
                                        <p:cTn id="168" dur="500"/>
                                        <p:tgtEl>
                                          <p:spTgt spid="63"/>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fade">
                                      <p:cBhvr>
                                        <p:cTn id="171" dur="500"/>
                                        <p:tgtEl>
                                          <p:spTgt spid="65"/>
                                        </p:tgtEl>
                                      </p:cBhvr>
                                    </p:animEffect>
                                  </p:childTnLst>
                                </p:cTn>
                              </p:par>
                              <p:par>
                                <p:cTn id="172" presetID="10" presetClass="entr" presetSubtype="0" fill="hold" nodeType="withEffect">
                                  <p:stCondLst>
                                    <p:cond delay="0"/>
                                  </p:stCondLst>
                                  <p:childTnLst>
                                    <p:set>
                                      <p:cBhvr>
                                        <p:cTn id="173" dur="1" fill="hold">
                                          <p:stCondLst>
                                            <p:cond delay="0"/>
                                          </p:stCondLst>
                                        </p:cTn>
                                        <p:tgtEl>
                                          <p:spTgt spid="66"/>
                                        </p:tgtEl>
                                        <p:attrNameLst>
                                          <p:attrName>style.visibility</p:attrName>
                                        </p:attrNameLst>
                                      </p:cBhvr>
                                      <p:to>
                                        <p:strVal val="visible"/>
                                      </p:to>
                                    </p:set>
                                    <p:animEffect transition="in" filter="fade">
                                      <p:cBhvr>
                                        <p:cTn id="174" dur="500"/>
                                        <p:tgtEl>
                                          <p:spTgt spid="6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68"/>
                                        </p:tgtEl>
                                        <p:attrNameLst>
                                          <p:attrName>style.visibility</p:attrName>
                                        </p:attrNameLst>
                                      </p:cBhvr>
                                      <p:to>
                                        <p:strVal val="visible"/>
                                      </p:to>
                                    </p:set>
                                    <p:animEffect transition="in" filter="fade">
                                      <p:cBhvr>
                                        <p:cTn id="177" dur="500"/>
                                        <p:tgtEl>
                                          <p:spTgt spid="68"/>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69"/>
                                        </p:tgtEl>
                                        <p:attrNameLst>
                                          <p:attrName>style.visibility</p:attrName>
                                        </p:attrNameLst>
                                      </p:cBhvr>
                                      <p:to>
                                        <p:strVal val="visible"/>
                                      </p:to>
                                    </p:set>
                                    <p:animEffect transition="in" filter="fade">
                                      <p:cBhvr>
                                        <p:cTn id="180" dur="500"/>
                                        <p:tgtEl>
                                          <p:spTgt spid="69"/>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70"/>
                                        </p:tgtEl>
                                        <p:attrNameLst>
                                          <p:attrName>style.visibility</p:attrName>
                                        </p:attrNameLst>
                                      </p:cBhvr>
                                      <p:to>
                                        <p:strVal val="visible"/>
                                      </p:to>
                                    </p:set>
                                    <p:animEffect transition="in" filter="fade">
                                      <p:cBhvr>
                                        <p:cTn id="183" dur="500"/>
                                        <p:tgtEl>
                                          <p:spTgt spid="70"/>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67"/>
                                        </p:tgtEl>
                                        <p:attrNameLst>
                                          <p:attrName>style.visibility</p:attrName>
                                        </p:attrNameLst>
                                      </p:cBhvr>
                                      <p:to>
                                        <p:strVal val="visible"/>
                                      </p:to>
                                    </p:set>
                                    <p:animEffect transition="in" filter="fade">
                                      <p:cBhvr>
                                        <p:cTn id="188" dur="500"/>
                                        <p:tgtEl>
                                          <p:spTgt spid="67"/>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71"/>
                                        </p:tgtEl>
                                        <p:attrNameLst>
                                          <p:attrName>style.visibility</p:attrName>
                                        </p:attrNameLst>
                                      </p:cBhvr>
                                      <p:to>
                                        <p:strVal val="visible"/>
                                      </p:to>
                                    </p:set>
                                    <p:animEffect transition="in" filter="fade">
                                      <p:cBhvr>
                                        <p:cTn id="193" dur="500"/>
                                        <p:tgtEl>
                                          <p:spTgt spid="71"/>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72"/>
                                        </p:tgtEl>
                                        <p:attrNameLst>
                                          <p:attrName>style.visibility</p:attrName>
                                        </p:attrNameLst>
                                      </p:cBhvr>
                                      <p:to>
                                        <p:strVal val="visible"/>
                                      </p:to>
                                    </p:set>
                                    <p:animEffect transition="in" filter="fade">
                                      <p:cBhvr>
                                        <p:cTn id="198" dur="500"/>
                                        <p:tgtEl>
                                          <p:spTgt spid="72"/>
                                        </p:tgtEl>
                                      </p:cBhvr>
                                    </p:animEffect>
                                  </p:childTnLst>
                                </p:cTn>
                              </p:par>
                              <p:par>
                                <p:cTn id="199" presetID="10" presetClass="entr" presetSubtype="0" fill="hold" nodeType="withEffect">
                                  <p:stCondLst>
                                    <p:cond delay="0"/>
                                  </p:stCondLst>
                                  <p:childTnLst>
                                    <p:set>
                                      <p:cBhvr>
                                        <p:cTn id="200" dur="1" fill="hold">
                                          <p:stCondLst>
                                            <p:cond delay="0"/>
                                          </p:stCondLst>
                                        </p:cTn>
                                        <p:tgtEl>
                                          <p:spTgt spid="73"/>
                                        </p:tgtEl>
                                        <p:attrNameLst>
                                          <p:attrName>style.visibility</p:attrName>
                                        </p:attrNameLst>
                                      </p:cBhvr>
                                      <p:to>
                                        <p:strVal val="visible"/>
                                      </p:to>
                                    </p:set>
                                    <p:animEffect transition="in" filter="fade">
                                      <p:cBhvr>
                                        <p:cTn id="201" dur="500"/>
                                        <p:tgtEl>
                                          <p:spTgt spid="7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fade">
                                      <p:cBhvr>
                                        <p:cTn id="204" dur="500"/>
                                        <p:tgtEl>
                                          <p:spTgt spid="74"/>
                                        </p:tgtEl>
                                      </p:cBhvr>
                                    </p:animEffect>
                                  </p:childTnLst>
                                </p:cTn>
                              </p:par>
                              <p:par>
                                <p:cTn id="205" presetID="10" presetClass="entr" presetSubtype="0" fill="hold" nodeType="withEffect">
                                  <p:stCondLst>
                                    <p:cond delay="0"/>
                                  </p:stCondLst>
                                  <p:childTnLst>
                                    <p:set>
                                      <p:cBhvr>
                                        <p:cTn id="206" dur="1" fill="hold">
                                          <p:stCondLst>
                                            <p:cond delay="0"/>
                                          </p:stCondLst>
                                        </p:cTn>
                                        <p:tgtEl>
                                          <p:spTgt spid="76"/>
                                        </p:tgtEl>
                                        <p:attrNameLst>
                                          <p:attrName>style.visibility</p:attrName>
                                        </p:attrNameLst>
                                      </p:cBhvr>
                                      <p:to>
                                        <p:strVal val="visible"/>
                                      </p:to>
                                    </p:set>
                                    <p:animEffect transition="in" filter="fade">
                                      <p:cBhvr>
                                        <p:cTn id="207" dur="500"/>
                                        <p:tgtEl>
                                          <p:spTgt spid="76"/>
                                        </p:tgtEl>
                                      </p:cBhvr>
                                    </p:animEffect>
                                  </p:childTnLst>
                                </p:cTn>
                              </p:par>
                              <p:par>
                                <p:cTn id="208" presetID="10" presetClass="exit" presetSubtype="0" fill="hold" grpId="1" nodeType="withEffect">
                                  <p:stCondLst>
                                    <p:cond delay="0"/>
                                  </p:stCondLst>
                                  <p:childTnLst>
                                    <p:animEffect transition="out" filter="fade">
                                      <p:cBhvr>
                                        <p:cTn id="209" dur="500"/>
                                        <p:tgtEl>
                                          <p:spTgt spid="70"/>
                                        </p:tgtEl>
                                      </p:cBhvr>
                                    </p:animEffect>
                                    <p:set>
                                      <p:cBhvr>
                                        <p:cTn id="210" dur="1" fill="hold">
                                          <p:stCondLst>
                                            <p:cond delay="499"/>
                                          </p:stCondLst>
                                        </p:cTn>
                                        <p:tgtEl>
                                          <p:spTgt spid="70"/>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67"/>
                                        </p:tgtEl>
                                      </p:cBhvr>
                                    </p:animEffect>
                                    <p:set>
                                      <p:cBhvr>
                                        <p:cTn id="213" dur="1" fill="hold">
                                          <p:stCondLst>
                                            <p:cond delay="499"/>
                                          </p:stCondLst>
                                        </p:cTn>
                                        <p:tgtEl>
                                          <p:spTgt spid="67"/>
                                        </p:tgtEl>
                                        <p:attrNameLst>
                                          <p:attrName>style.visibility</p:attrName>
                                        </p:attrNameLst>
                                      </p:cBhvr>
                                      <p:to>
                                        <p:strVal val="hidden"/>
                                      </p:to>
                                    </p:set>
                                  </p:childTnLst>
                                </p:cTn>
                              </p:par>
                              <p:par>
                                <p:cTn id="214" presetID="10" presetClass="entr" presetSubtype="0" fill="hold" grpId="0" nodeType="withEffect">
                                  <p:stCondLst>
                                    <p:cond delay="0"/>
                                  </p:stCondLst>
                                  <p:childTnLst>
                                    <p:set>
                                      <p:cBhvr>
                                        <p:cTn id="215" dur="1" fill="hold">
                                          <p:stCondLst>
                                            <p:cond delay="0"/>
                                          </p:stCondLst>
                                        </p:cTn>
                                        <p:tgtEl>
                                          <p:spTgt spid="77"/>
                                        </p:tgtEl>
                                        <p:attrNameLst>
                                          <p:attrName>style.visibility</p:attrName>
                                        </p:attrNameLst>
                                      </p:cBhvr>
                                      <p:to>
                                        <p:strVal val="visible"/>
                                      </p:to>
                                    </p:set>
                                    <p:animEffect transition="in" filter="fade">
                                      <p:cBhvr>
                                        <p:cTn id="216" dur="500"/>
                                        <p:tgtEl>
                                          <p:spTgt spid="77"/>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78"/>
                                        </p:tgtEl>
                                        <p:attrNameLst>
                                          <p:attrName>style.visibility</p:attrName>
                                        </p:attrNameLst>
                                      </p:cBhvr>
                                      <p:to>
                                        <p:strVal val="visible"/>
                                      </p:to>
                                    </p:set>
                                    <p:animEffect transition="in" filter="fade">
                                      <p:cBhvr>
                                        <p:cTn id="221" dur="500"/>
                                        <p:tgtEl>
                                          <p:spTgt spid="78"/>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fad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Effect transition="in" filter="fade">
                                      <p:cBhvr>
                                        <p:cTn id="231" dur="500"/>
                                        <p:tgtEl>
                                          <p:spTgt spid="80"/>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xit" presetSubtype="0" fill="hold" grpId="1" nodeType="clickEffect">
                                  <p:stCondLst>
                                    <p:cond delay="0"/>
                                  </p:stCondLst>
                                  <p:childTnLst>
                                    <p:animEffect transition="out" filter="fade">
                                      <p:cBhvr>
                                        <p:cTn id="235" dur="500"/>
                                        <p:tgtEl>
                                          <p:spTgt spid="69"/>
                                        </p:tgtEl>
                                      </p:cBhvr>
                                    </p:animEffect>
                                    <p:set>
                                      <p:cBhvr>
                                        <p:cTn id="236" dur="1" fill="hold">
                                          <p:stCondLst>
                                            <p:cond delay="499"/>
                                          </p:stCondLst>
                                        </p:cTn>
                                        <p:tgtEl>
                                          <p:spTgt spid="69"/>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78"/>
                                        </p:tgtEl>
                                      </p:cBhvr>
                                    </p:animEffect>
                                    <p:set>
                                      <p:cBhvr>
                                        <p:cTn id="239" dur="1" fill="hold">
                                          <p:stCondLst>
                                            <p:cond delay="499"/>
                                          </p:stCondLst>
                                        </p:cTn>
                                        <p:tgtEl>
                                          <p:spTgt spid="78"/>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77"/>
                                        </p:tgtEl>
                                      </p:cBhvr>
                                    </p:animEffect>
                                    <p:set>
                                      <p:cBhvr>
                                        <p:cTn id="242" dur="1" fill="hold">
                                          <p:stCondLst>
                                            <p:cond delay="499"/>
                                          </p:stCondLst>
                                        </p:cTn>
                                        <p:tgtEl>
                                          <p:spTgt spid="77"/>
                                        </p:tgtEl>
                                        <p:attrNameLst>
                                          <p:attrName>style.visibility</p:attrName>
                                        </p:attrNameLst>
                                      </p:cBhvr>
                                      <p:to>
                                        <p:strVal val="hidden"/>
                                      </p:to>
                                    </p:set>
                                  </p:childTnLst>
                                </p:cTn>
                              </p:par>
                              <p:par>
                                <p:cTn id="243" presetID="10" presetClass="entr" presetSubtype="0" fill="hold" grpId="0" nodeType="withEffect">
                                  <p:stCondLst>
                                    <p:cond delay="0"/>
                                  </p:stCondLst>
                                  <p:childTnLst>
                                    <p:set>
                                      <p:cBhvr>
                                        <p:cTn id="244" dur="1" fill="hold">
                                          <p:stCondLst>
                                            <p:cond delay="0"/>
                                          </p:stCondLst>
                                        </p:cTn>
                                        <p:tgtEl>
                                          <p:spTgt spid="81"/>
                                        </p:tgtEl>
                                        <p:attrNameLst>
                                          <p:attrName>style.visibility</p:attrName>
                                        </p:attrNameLst>
                                      </p:cBhvr>
                                      <p:to>
                                        <p:strVal val="visible"/>
                                      </p:to>
                                    </p:set>
                                    <p:animEffect transition="in" filter="fade">
                                      <p:cBhvr>
                                        <p:cTn id="245" dur="500"/>
                                        <p:tgtEl>
                                          <p:spTgt spid="81"/>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grpId="0" nodeType="clickEffect">
                                  <p:stCondLst>
                                    <p:cond delay="0"/>
                                  </p:stCondLst>
                                  <p:childTnLst>
                                    <p:set>
                                      <p:cBhvr>
                                        <p:cTn id="249" dur="1" fill="hold">
                                          <p:stCondLst>
                                            <p:cond delay="0"/>
                                          </p:stCondLst>
                                        </p:cTn>
                                        <p:tgtEl>
                                          <p:spTgt spid="82"/>
                                        </p:tgtEl>
                                        <p:attrNameLst>
                                          <p:attrName>style.visibility</p:attrName>
                                        </p:attrNameLst>
                                      </p:cBhvr>
                                      <p:to>
                                        <p:strVal val="visible"/>
                                      </p:to>
                                    </p:set>
                                    <p:animEffect transition="in" filter="fade">
                                      <p:cBhvr>
                                        <p:cTn id="250" dur="500"/>
                                        <p:tgtEl>
                                          <p:spTgt spid="82"/>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grpId="0" nodeType="clickEffect">
                                  <p:stCondLst>
                                    <p:cond delay="0"/>
                                  </p:stCondLst>
                                  <p:childTnLst>
                                    <p:set>
                                      <p:cBhvr>
                                        <p:cTn id="254" dur="1" fill="hold">
                                          <p:stCondLst>
                                            <p:cond delay="0"/>
                                          </p:stCondLst>
                                        </p:cTn>
                                        <p:tgtEl>
                                          <p:spTgt spid="83"/>
                                        </p:tgtEl>
                                        <p:attrNameLst>
                                          <p:attrName>style.visibility</p:attrName>
                                        </p:attrNameLst>
                                      </p:cBhvr>
                                      <p:to>
                                        <p:strVal val="visible"/>
                                      </p:to>
                                    </p:set>
                                    <p:animEffect transition="in" filter="fade">
                                      <p:cBhvr>
                                        <p:cTn id="25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55" grpId="0"/>
      <p:bldP spid="19" grpId="0"/>
      <p:bldP spid="19" grpId="1"/>
      <p:bldP spid="20" grpId="0" animBg="1"/>
      <p:bldP spid="23" grpId="0" animBg="1"/>
      <p:bldP spid="26" grpId="0"/>
      <p:bldP spid="26" grpId="1"/>
      <p:bldP spid="27" grpId="0"/>
      <p:bldP spid="29" grpId="0"/>
      <p:bldP spid="29" grpId="1"/>
      <p:bldP spid="31" grpId="0"/>
      <p:bldP spid="31" grpId="1"/>
      <p:bldP spid="32" grpId="0"/>
      <p:bldP spid="28" grpId="0"/>
      <p:bldP spid="28" grpId="1"/>
      <p:bldP spid="33" grpId="0"/>
      <p:bldP spid="33" grpId="1"/>
      <p:bldP spid="34" grpId="0" animBg="1"/>
      <p:bldP spid="36" grpId="0" animBg="1"/>
      <p:bldP spid="40" grpId="0" animBg="1"/>
      <p:bldP spid="46" grpId="0"/>
      <p:bldP spid="46" grpId="1"/>
      <p:bldP spid="46" grpId="2"/>
      <p:bldP spid="47" grpId="0"/>
      <p:bldP spid="47" grpId="1"/>
      <p:bldP spid="50" grpId="0"/>
      <p:bldP spid="51" grpId="0"/>
      <p:bldP spid="51" grpId="1"/>
      <p:bldP spid="52" grpId="0"/>
      <p:bldP spid="53" grpId="0"/>
      <p:bldP spid="54" grpId="0"/>
      <p:bldP spid="56" grpId="0" animBg="1"/>
      <p:bldP spid="57" grpId="0" animBg="1"/>
      <p:bldP spid="62" grpId="0" animBg="1"/>
      <p:bldP spid="65" grpId="0" animBg="1"/>
      <p:bldP spid="67" grpId="0"/>
      <p:bldP spid="67" grpId="1"/>
      <p:bldP spid="68" grpId="0"/>
      <p:bldP spid="69" grpId="0"/>
      <p:bldP spid="69" grpId="1"/>
      <p:bldP spid="70" grpId="0"/>
      <p:bldP spid="70" grpId="1"/>
      <p:bldP spid="71" grpId="0"/>
      <p:bldP spid="72" grpId="0" animBg="1"/>
      <p:bldP spid="74" grpId="0" animBg="1"/>
      <p:bldP spid="77" grpId="0"/>
      <p:bldP spid="77" grpId="1"/>
      <p:bldP spid="78" grpId="0"/>
      <p:bldP spid="78" grpId="1"/>
      <p:bldP spid="79" grpId="0"/>
      <p:bldP spid="80" grpId="0"/>
      <p:bldP spid="81" grpId="0"/>
      <p:bldP spid="82"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Comparison</a:t>
            </a:r>
            <a:endParaRPr lang="en-US" dirty="0"/>
          </a:p>
        </p:txBody>
      </p:sp>
      <p:grpSp>
        <p:nvGrpSpPr>
          <p:cNvPr id="55" name="Group 54"/>
          <p:cNvGrpSpPr/>
          <p:nvPr/>
        </p:nvGrpSpPr>
        <p:grpSpPr>
          <a:xfrm>
            <a:off x="685800" y="2362200"/>
            <a:ext cx="3646715" cy="2307771"/>
            <a:chOff x="163285" y="1828800"/>
            <a:chExt cx="5932715" cy="3603171"/>
          </a:xfrm>
        </p:grpSpPr>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p:cNvSpPr/>
            <p:nvPr/>
          </p:nvSpPr>
          <p:spPr>
            <a:xfrm>
              <a:off x="46668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Oval 7"/>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Oval 8"/>
            <p:cNvSpPr/>
            <p:nvPr/>
          </p:nvSpPr>
          <p:spPr>
            <a:xfrm>
              <a:off x="4248509" y="3554082"/>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Oval 9"/>
            <p:cNvSpPr/>
            <p:nvPr/>
          </p:nvSpPr>
          <p:spPr>
            <a:xfrm>
              <a:off x="54102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1" name="Straight Connector 10"/>
            <p:cNvCxnSpPr>
              <a:stCxn id="4" idx="4"/>
              <a:endCxn id="6" idx="0"/>
            </p:cNvCxnSpPr>
            <p:nvPr/>
          </p:nvCxnSpPr>
          <p:spPr>
            <a:xfrm>
              <a:off x="3467100" y="2209800"/>
              <a:ext cx="1390291" cy="48451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5" idx="4"/>
              <a:endCxn id="7"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4"/>
              <a:endCxn id="8" idx="0"/>
            </p:cNvCxnSpPr>
            <p:nvPr/>
          </p:nvCxnSpPr>
          <p:spPr>
            <a:xfrm>
              <a:off x="1885591" y="3075318"/>
              <a:ext cx="819509" cy="50608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6" idx="4"/>
              <a:endCxn id="9" idx="0"/>
            </p:cNvCxnSpPr>
            <p:nvPr/>
          </p:nvCxnSpPr>
          <p:spPr>
            <a:xfrm flipH="1">
              <a:off x="4439009" y="3075318"/>
              <a:ext cx="418382" cy="478764"/>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6" idx="4"/>
              <a:endCxn id="10" idx="0"/>
            </p:cNvCxnSpPr>
            <p:nvPr/>
          </p:nvCxnSpPr>
          <p:spPr>
            <a:xfrm>
              <a:off x="4857391" y="3075318"/>
              <a:ext cx="743309" cy="506082"/>
            </a:xfrm>
            <a:prstGeom prst="line">
              <a:avLst/>
            </a:prstGeom>
          </p:spPr>
          <p:style>
            <a:lnRef idx="1">
              <a:schemeClr val="dk1"/>
            </a:lnRef>
            <a:fillRef idx="0">
              <a:schemeClr val="dk1"/>
            </a:fillRef>
            <a:effectRef idx="0">
              <a:schemeClr val="dk1"/>
            </a:effectRef>
            <a:fontRef idx="minor">
              <a:schemeClr val="tx1"/>
            </a:fontRef>
          </p:style>
        </p:cxnSp>
        <p:sp>
          <p:nvSpPr>
            <p:cNvPr id="17" name="Oval 16"/>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Oval 17"/>
            <p:cNvSpPr/>
            <p:nvPr/>
          </p:nvSpPr>
          <p:spPr>
            <a:xfrm>
              <a:off x="1295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Oval 18"/>
            <p:cNvSpPr/>
            <p:nvPr/>
          </p:nvSpPr>
          <p:spPr>
            <a:xfrm>
              <a:off x="21911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Oval 19"/>
            <p:cNvSpPr/>
            <p:nvPr/>
          </p:nvSpPr>
          <p:spPr>
            <a:xfrm>
              <a:off x="2800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Oval 20"/>
            <p:cNvSpPr/>
            <p:nvPr/>
          </p:nvSpPr>
          <p:spPr>
            <a:xfrm>
              <a:off x="3943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Oval 21"/>
            <p:cNvSpPr/>
            <p:nvPr/>
          </p:nvSpPr>
          <p:spPr>
            <a:xfrm>
              <a:off x="54102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Oval 22"/>
            <p:cNvSpPr/>
            <p:nvPr/>
          </p:nvSpPr>
          <p:spPr>
            <a:xfrm>
              <a:off x="46295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4" name="Straight Connector 23"/>
            <p:cNvCxnSpPr>
              <a:stCxn id="7" idx="4"/>
              <a:endCxn id="17"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7" idx="4"/>
              <a:endCxn id="18" idx="0"/>
            </p:cNvCxnSpPr>
            <p:nvPr/>
          </p:nvCxnSpPr>
          <p:spPr>
            <a:xfrm>
              <a:off x="1104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8" idx="4"/>
              <a:endCxn id="19" idx="0"/>
            </p:cNvCxnSpPr>
            <p:nvPr/>
          </p:nvCxnSpPr>
          <p:spPr>
            <a:xfrm flipH="1">
              <a:off x="2381609" y="3962400"/>
              <a:ext cx="323491" cy="35368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8" idx="4"/>
              <a:endCxn id="20" idx="0"/>
            </p:cNvCxnSpPr>
            <p:nvPr/>
          </p:nvCxnSpPr>
          <p:spPr>
            <a:xfrm>
              <a:off x="2705100" y="3962400"/>
              <a:ext cx="286109" cy="35368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4"/>
              <a:endCxn id="21" idx="0"/>
            </p:cNvCxnSpPr>
            <p:nvPr/>
          </p:nvCxnSpPr>
          <p:spPr>
            <a:xfrm flipH="1">
              <a:off x="4134209" y="3935082"/>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9" idx="4"/>
              <a:endCxn id="23" idx="0"/>
            </p:cNvCxnSpPr>
            <p:nvPr/>
          </p:nvCxnSpPr>
          <p:spPr>
            <a:xfrm>
              <a:off x="4439009" y="3935082"/>
              <a:ext cx="381000" cy="3810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0" idx="4"/>
              <a:endCxn id="22" idx="0"/>
            </p:cNvCxnSpPr>
            <p:nvPr/>
          </p:nvCxnSpPr>
          <p:spPr>
            <a:xfrm>
              <a:off x="5600700" y="3962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31" name="Oval 30"/>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 name="Oval 31"/>
            <p:cNvSpPr/>
            <p:nvPr/>
          </p:nvSpPr>
          <p:spPr>
            <a:xfrm>
              <a:off x="6204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Oval 32"/>
            <p:cNvSpPr/>
            <p:nvPr/>
          </p:nvSpPr>
          <p:spPr>
            <a:xfrm>
              <a:off x="11538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 name="Oval 33"/>
            <p:cNvSpPr/>
            <p:nvPr/>
          </p:nvSpPr>
          <p:spPr>
            <a:xfrm>
              <a:off x="16110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 name="Oval 34"/>
            <p:cNvSpPr/>
            <p:nvPr/>
          </p:nvSpPr>
          <p:spPr>
            <a:xfrm>
              <a:off x="2133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Oval 35"/>
            <p:cNvSpPr/>
            <p:nvPr/>
          </p:nvSpPr>
          <p:spPr>
            <a:xfrm>
              <a:off x="2590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Oval 36"/>
            <p:cNvSpPr/>
            <p:nvPr/>
          </p:nvSpPr>
          <p:spPr>
            <a:xfrm>
              <a:off x="3048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Oval 37"/>
            <p:cNvSpPr/>
            <p:nvPr/>
          </p:nvSpPr>
          <p:spPr>
            <a:xfrm>
              <a:off x="35814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Oval 38"/>
            <p:cNvSpPr/>
            <p:nvPr/>
          </p:nvSpPr>
          <p:spPr>
            <a:xfrm>
              <a:off x="4114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Oval 39"/>
            <p:cNvSpPr/>
            <p:nvPr/>
          </p:nvSpPr>
          <p:spPr>
            <a:xfrm>
              <a:off x="46482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Oval 40"/>
            <p:cNvSpPr/>
            <p:nvPr/>
          </p:nvSpPr>
          <p:spPr>
            <a:xfrm>
              <a:off x="5181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2" name="Oval 41"/>
            <p:cNvSpPr/>
            <p:nvPr/>
          </p:nvSpPr>
          <p:spPr>
            <a:xfrm>
              <a:off x="5715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43" name="Straight Connector 42"/>
            <p:cNvCxnSpPr>
              <a:stCxn id="17" idx="4"/>
              <a:endCxn id="31"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7" idx="4"/>
              <a:endCxn id="32" idx="0"/>
            </p:cNvCxnSpPr>
            <p:nvPr/>
          </p:nvCxnSpPr>
          <p:spPr>
            <a:xfrm>
              <a:off x="723900" y="4648200"/>
              <a:ext cx="87085" cy="40277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18" idx="4"/>
              <a:endCxn id="33" idx="0"/>
            </p:cNvCxnSpPr>
            <p:nvPr/>
          </p:nvCxnSpPr>
          <p:spPr>
            <a:xfrm flipH="1">
              <a:off x="1344385" y="4648200"/>
              <a:ext cx="141515" cy="402771"/>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8" idx="4"/>
              <a:endCxn id="34" idx="0"/>
            </p:cNvCxnSpPr>
            <p:nvPr/>
          </p:nvCxnSpPr>
          <p:spPr>
            <a:xfrm>
              <a:off x="1485900" y="4648200"/>
              <a:ext cx="315685" cy="402771"/>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19" idx="4"/>
              <a:endCxn id="35" idx="0"/>
            </p:cNvCxnSpPr>
            <p:nvPr/>
          </p:nvCxnSpPr>
          <p:spPr>
            <a:xfrm flipH="1">
              <a:off x="2324100" y="4697082"/>
              <a:ext cx="57509" cy="33211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20" idx="4"/>
              <a:endCxn id="36" idx="0"/>
            </p:cNvCxnSpPr>
            <p:nvPr/>
          </p:nvCxnSpPr>
          <p:spPr>
            <a:xfrm flipH="1">
              <a:off x="2781300" y="4697082"/>
              <a:ext cx="209909" cy="33211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20" idx="4"/>
              <a:endCxn id="37" idx="0"/>
            </p:cNvCxnSpPr>
            <p:nvPr/>
          </p:nvCxnSpPr>
          <p:spPr>
            <a:xfrm>
              <a:off x="2991209" y="4697082"/>
              <a:ext cx="247291" cy="33211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21" idx="4"/>
              <a:endCxn id="38" idx="0"/>
            </p:cNvCxnSpPr>
            <p:nvPr/>
          </p:nvCxnSpPr>
          <p:spPr>
            <a:xfrm flipH="1">
              <a:off x="3771900" y="4697082"/>
              <a:ext cx="362309" cy="33211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a:stCxn id="21" idx="4"/>
              <a:endCxn id="39" idx="0"/>
            </p:cNvCxnSpPr>
            <p:nvPr/>
          </p:nvCxnSpPr>
          <p:spPr>
            <a:xfrm>
              <a:off x="4134209" y="4697082"/>
              <a:ext cx="171091" cy="33211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23" idx="4"/>
              <a:endCxn id="40" idx="0"/>
            </p:cNvCxnSpPr>
            <p:nvPr/>
          </p:nvCxnSpPr>
          <p:spPr>
            <a:xfrm>
              <a:off x="4820009" y="4697082"/>
              <a:ext cx="18691" cy="33211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22" idx="4"/>
              <a:endCxn id="41" idx="0"/>
            </p:cNvCxnSpPr>
            <p:nvPr/>
          </p:nvCxnSpPr>
          <p:spPr>
            <a:xfrm flipH="1">
              <a:off x="5372100" y="4724400"/>
              <a:ext cx="228600" cy="30480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22" idx="4"/>
              <a:endCxn id="42" idx="0"/>
            </p:cNvCxnSpPr>
            <p:nvPr/>
          </p:nvCxnSpPr>
          <p:spPr>
            <a:xfrm>
              <a:off x="5600700" y="4724400"/>
              <a:ext cx="304800" cy="304800"/>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p:cNvGrpSpPr/>
          <p:nvPr/>
        </p:nvGrpSpPr>
        <p:grpSpPr>
          <a:xfrm>
            <a:off x="5029200" y="2209800"/>
            <a:ext cx="3447691" cy="2460171"/>
            <a:chOff x="5497285" y="1295400"/>
            <a:chExt cx="4884606" cy="3603171"/>
          </a:xfrm>
        </p:grpSpPr>
        <p:sp>
          <p:nvSpPr>
            <p:cNvPr id="56" name="Oval 55"/>
            <p:cNvSpPr/>
            <p:nvPr/>
          </p:nvSpPr>
          <p:spPr>
            <a:xfrm>
              <a:off x="8610600" y="1295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7" name="Oval 56"/>
            <p:cNvSpPr/>
            <p:nvPr/>
          </p:nvSpPr>
          <p:spPr>
            <a:xfrm>
              <a:off x="7029091" y="21609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8" name="Oval 57"/>
            <p:cNvSpPr/>
            <p:nvPr/>
          </p:nvSpPr>
          <p:spPr>
            <a:xfrm>
              <a:off x="6248400" y="3048000"/>
              <a:ext cx="380999"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59" name="Straight Connector 58"/>
            <p:cNvCxnSpPr>
              <a:stCxn id="56" idx="4"/>
              <a:endCxn id="57" idx="0"/>
            </p:cNvCxnSpPr>
            <p:nvPr/>
          </p:nvCxnSpPr>
          <p:spPr>
            <a:xfrm flipH="1">
              <a:off x="7219591" y="16764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57" idx="4"/>
              <a:endCxn id="58" idx="0"/>
            </p:cNvCxnSpPr>
            <p:nvPr/>
          </p:nvCxnSpPr>
          <p:spPr>
            <a:xfrm flipH="1">
              <a:off x="6438900" y="2541918"/>
              <a:ext cx="780691" cy="506082"/>
            </a:xfrm>
            <a:prstGeom prst="line">
              <a:avLst/>
            </a:prstGeom>
          </p:spPr>
          <p:style>
            <a:lnRef idx="1">
              <a:schemeClr val="dk1"/>
            </a:lnRef>
            <a:fillRef idx="0">
              <a:schemeClr val="dk1"/>
            </a:fillRef>
            <a:effectRef idx="0">
              <a:schemeClr val="dk1"/>
            </a:effectRef>
            <a:fontRef idx="minor">
              <a:schemeClr val="tx1"/>
            </a:fontRef>
          </p:style>
        </p:cxnSp>
        <p:sp>
          <p:nvSpPr>
            <p:cNvPr id="61" name="Oval 60"/>
            <p:cNvSpPr/>
            <p:nvPr/>
          </p:nvSpPr>
          <p:spPr>
            <a:xfrm>
              <a:off x="5867400" y="37338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2" name="Straight Connector 61"/>
            <p:cNvCxnSpPr>
              <a:stCxn id="58" idx="4"/>
              <a:endCxn id="61" idx="0"/>
            </p:cNvCxnSpPr>
            <p:nvPr/>
          </p:nvCxnSpPr>
          <p:spPr>
            <a:xfrm flipH="1">
              <a:off x="6057900" y="34290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63" name="Oval 62"/>
            <p:cNvSpPr/>
            <p:nvPr/>
          </p:nvSpPr>
          <p:spPr>
            <a:xfrm>
              <a:off x="5497285" y="45175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4" name="Straight Connector 63"/>
            <p:cNvCxnSpPr>
              <a:stCxn id="61" idx="4"/>
              <a:endCxn id="63" idx="0"/>
            </p:cNvCxnSpPr>
            <p:nvPr/>
          </p:nvCxnSpPr>
          <p:spPr>
            <a:xfrm flipH="1">
              <a:off x="5687785" y="4114800"/>
              <a:ext cx="370115" cy="402771"/>
            </a:xfrm>
            <a:prstGeom prst="line">
              <a:avLst/>
            </a:prstGeom>
          </p:spPr>
          <p:style>
            <a:lnRef idx="1">
              <a:schemeClr val="dk1"/>
            </a:lnRef>
            <a:fillRef idx="0">
              <a:schemeClr val="dk1"/>
            </a:fillRef>
            <a:effectRef idx="0">
              <a:schemeClr val="dk1"/>
            </a:effectRef>
            <a:fontRef idx="minor">
              <a:schemeClr val="tx1"/>
            </a:fontRef>
          </p:style>
        </p:cxnSp>
        <p:sp>
          <p:nvSpPr>
            <p:cNvPr id="66" name="Oval 65"/>
            <p:cNvSpPr/>
            <p:nvPr/>
          </p:nvSpPr>
          <p:spPr>
            <a:xfrm>
              <a:off x="6019800" y="4495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7" name="Straight Connector 66"/>
            <p:cNvCxnSpPr>
              <a:stCxn id="61" idx="4"/>
              <a:endCxn id="66" idx="0"/>
            </p:cNvCxnSpPr>
            <p:nvPr/>
          </p:nvCxnSpPr>
          <p:spPr>
            <a:xfrm>
              <a:off x="6057900" y="4114800"/>
              <a:ext cx="152400" cy="381000"/>
            </a:xfrm>
            <a:prstGeom prst="line">
              <a:avLst/>
            </a:prstGeom>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5894614" y="3744686"/>
              <a:ext cx="261722" cy="540924"/>
            </a:xfrm>
            <a:prstGeom prst="rect">
              <a:avLst/>
            </a:prstGeom>
            <a:noFill/>
          </p:spPr>
          <p:txBody>
            <a:bodyPr wrap="none" rtlCol="0">
              <a:spAutoFit/>
            </a:bodyPr>
            <a:lstStyle/>
            <a:p>
              <a:endParaRPr lang="en-US" dirty="0"/>
            </a:p>
          </p:txBody>
        </p:sp>
        <p:sp>
          <p:nvSpPr>
            <p:cNvPr id="70" name="Oval 69"/>
            <p:cNvSpPr/>
            <p:nvPr/>
          </p:nvSpPr>
          <p:spPr>
            <a:xfrm>
              <a:off x="6629400" y="37338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1" name="Straight Connector 70"/>
            <p:cNvCxnSpPr>
              <a:endCxn id="70" idx="0"/>
            </p:cNvCxnSpPr>
            <p:nvPr/>
          </p:nvCxnSpPr>
          <p:spPr>
            <a:xfrm>
              <a:off x="6438900" y="34290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72" name="Oval 71"/>
            <p:cNvSpPr/>
            <p:nvPr/>
          </p:nvSpPr>
          <p:spPr>
            <a:xfrm>
              <a:off x="6487885" y="45175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73" name="Straight Connector 72"/>
            <p:cNvCxnSpPr>
              <a:stCxn id="70" idx="4"/>
              <a:endCxn id="72" idx="0"/>
            </p:cNvCxnSpPr>
            <p:nvPr/>
          </p:nvCxnSpPr>
          <p:spPr>
            <a:xfrm flipH="1">
              <a:off x="6678385" y="4114800"/>
              <a:ext cx="141515" cy="402771"/>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6678386" y="3755571"/>
              <a:ext cx="261722" cy="540924"/>
            </a:xfrm>
            <a:prstGeom prst="rect">
              <a:avLst/>
            </a:prstGeom>
            <a:noFill/>
          </p:spPr>
          <p:txBody>
            <a:bodyPr wrap="none" rtlCol="0">
              <a:spAutoFit/>
            </a:bodyPr>
            <a:lstStyle/>
            <a:p>
              <a:endParaRPr lang="en-US" dirty="0"/>
            </a:p>
          </p:txBody>
        </p:sp>
        <p:sp>
          <p:nvSpPr>
            <p:cNvPr id="77" name="TextBox 76"/>
            <p:cNvSpPr txBox="1"/>
            <p:nvPr/>
          </p:nvSpPr>
          <p:spPr>
            <a:xfrm>
              <a:off x="6259287" y="3048000"/>
              <a:ext cx="261722" cy="540924"/>
            </a:xfrm>
            <a:prstGeom prst="rect">
              <a:avLst/>
            </a:prstGeom>
            <a:noFill/>
          </p:spPr>
          <p:txBody>
            <a:bodyPr wrap="none" rtlCol="0">
              <a:spAutoFit/>
            </a:bodyPr>
            <a:lstStyle/>
            <a:p>
              <a:endParaRPr lang="en-US" dirty="0">
                <a:solidFill>
                  <a:schemeClr val="bg1"/>
                </a:solidFill>
              </a:endParaRPr>
            </a:p>
          </p:txBody>
        </p:sp>
        <p:sp>
          <p:nvSpPr>
            <p:cNvPr id="80" name="Oval 79"/>
            <p:cNvSpPr/>
            <p:nvPr/>
          </p:nvSpPr>
          <p:spPr>
            <a:xfrm>
              <a:off x="7848600" y="30480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1" name="Straight Connector 80"/>
            <p:cNvCxnSpPr>
              <a:endCxn id="80" idx="0"/>
            </p:cNvCxnSpPr>
            <p:nvPr/>
          </p:nvCxnSpPr>
          <p:spPr>
            <a:xfrm>
              <a:off x="7219591" y="2541918"/>
              <a:ext cx="819509" cy="506082"/>
            </a:xfrm>
            <a:prstGeom prst="line">
              <a:avLst/>
            </a:prstGeom>
          </p:spPr>
          <p:style>
            <a:lnRef idx="1">
              <a:schemeClr val="dk1"/>
            </a:lnRef>
            <a:fillRef idx="0">
              <a:schemeClr val="dk1"/>
            </a:fillRef>
            <a:effectRef idx="0">
              <a:schemeClr val="dk1"/>
            </a:effectRef>
            <a:fontRef idx="minor">
              <a:schemeClr val="tx1"/>
            </a:fontRef>
          </p:style>
        </p:cxnSp>
        <p:sp>
          <p:nvSpPr>
            <p:cNvPr id="82" name="Oval 81"/>
            <p:cNvSpPr/>
            <p:nvPr/>
          </p:nvSpPr>
          <p:spPr>
            <a:xfrm>
              <a:off x="7525109" y="37826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p:cNvCxnSpPr>
              <a:stCxn id="80" idx="4"/>
              <a:endCxn id="82" idx="0"/>
            </p:cNvCxnSpPr>
            <p:nvPr/>
          </p:nvCxnSpPr>
          <p:spPr>
            <a:xfrm flipH="1">
              <a:off x="7715609" y="3429000"/>
              <a:ext cx="323491" cy="353682"/>
            </a:xfrm>
            <a:prstGeom prst="line">
              <a:avLst/>
            </a:prstGeom>
          </p:spPr>
          <p:style>
            <a:lnRef idx="1">
              <a:schemeClr val="dk1"/>
            </a:lnRef>
            <a:fillRef idx="0">
              <a:schemeClr val="dk1"/>
            </a:fillRef>
            <a:effectRef idx="0">
              <a:schemeClr val="dk1"/>
            </a:effectRef>
            <a:fontRef idx="minor">
              <a:schemeClr val="tx1"/>
            </a:fontRef>
          </p:style>
        </p:cxnSp>
        <p:sp>
          <p:nvSpPr>
            <p:cNvPr id="84" name="Oval 83"/>
            <p:cNvSpPr/>
            <p:nvPr/>
          </p:nvSpPr>
          <p:spPr>
            <a:xfrm>
              <a:off x="7467600" y="4495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5" name="Straight Connector 84"/>
            <p:cNvCxnSpPr>
              <a:stCxn id="82" idx="4"/>
              <a:endCxn id="84" idx="0"/>
            </p:cNvCxnSpPr>
            <p:nvPr/>
          </p:nvCxnSpPr>
          <p:spPr>
            <a:xfrm flipH="1">
              <a:off x="7658100" y="4163682"/>
              <a:ext cx="57509" cy="332118"/>
            </a:xfrm>
            <a:prstGeom prst="line">
              <a:avLst/>
            </a:prstGeom>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7543800" y="3810000"/>
              <a:ext cx="261722" cy="540924"/>
            </a:xfrm>
            <a:prstGeom prst="rect">
              <a:avLst/>
            </a:prstGeom>
            <a:noFill/>
          </p:spPr>
          <p:txBody>
            <a:bodyPr wrap="none" rtlCol="0">
              <a:spAutoFit/>
            </a:bodyPr>
            <a:lstStyle/>
            <a:p>
              <a:endParaRPr lang="en-US" dirty="0"/>
            </a:p>
          </p:txBody>
        </p:sp>
        <p:sp>
          <p:nvSpPr>
            <p:cNvPr id="90" name="TextBox 89"/>
            <p:cNvSpPr txBox="1"/>
            <p:nvPr/>
          </p:nvSpPr>
          <p:spPr>
            <a:xfrm>
              <a:off x="7848601" y="3048000"/>
              <a:ext cx="261722" cy="540924"/>
            </a:xfrm>
            <a:prstGeom prst="rect">
              <a:avLst/>
            </a:prstGeom>
            <a:noFill/>
          </p:spPr>
          <p:txBody>
            <a:bodyPr wrap="none" rtlCol="0">
              <a:spAutoFit/>
            </a:bodyPr>
            <a:lstStyle/>
            <a:p>
              <a:endParaRPr lang="en-US" dirty="0">
                <a:solidFill>
                  <a:schemeClr val="bg1"/>
                </a:solidFill>
              </a:endParaRPr>
            </a:p>
          </p:txBody>
        </p:sp>
        <p:sp>
          <p:nvSpPr>
            <p:cNvPr id="91" name="TextBox 90"/>
            <p:cNvSpPr txBox="1"/>
            <p:nvPr/>
          </p:nvSpPr>
          <p:spPr>
            <a:xfrm>
              <a:off x="7048500" y="2162175"/>
              <a:ext cx="261722" cy="540924"/>
            </a:xfrm>
            <a:prstGeom prst="rect">
              <a:avLst/>
            </a:prstGeom>
            <a:noFill/>
          </p:spPr>
          <p:txBody>
            <a:bodyPr wrap="none" rtlCol="0">
              <a:spAutoFit/>
            </a:bodyPr>
            <a:lstStyle/>
            <a:p>
              <a:endParaRPr lang="en-US" dirty="0"/>
            </a:p>
          </p:txBody>
        </p:sp>
        <p:sp>
          <p:nvSpPr>
            <p:cNvPr id="93" name="Oval 92"/>
            <p:cNvSpPr/>
            <p:nvPr/>
          </p:nvSpPr>
          <p:spPr>
            <a:xfrm>
              <a:off x="10000891" y="21609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4" name="Oval 93"/>
            <p:cNvSpPr/>
            <p:nvPr/>
          </p:nvSpPr>
          <p:spPr>
            <a:xfrm>
              <a:off x="9582509" y="3020682"/>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95" name="Straight Connector 94"/>
            <p:cNvCxnSpPr>
              <a:endCxn id="93" idx="0"/>
            </p:cNvCxnSpPr>
            <p:nvPr/>
          </p:nvCxnSpPr>
          <p:spPr>
            <a:xfrm>
              <a:off x="8801100" y="1676400"/>
              <a:ext cx="1390291" cy="48451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93" idx="4"/>
              <a:endCxn id="94" idx="0"/>
            </p:cNvCxnSpPr>
            <p:nvPr/>
          </p:nvCxnSpPr>
          <p:spPr>
            <a:xfrm flipH="1">
              <a:off x="9773009" y="2541918"/>
              <a:ext cx="418382" cy="478764"/>
            </a:xfrm>
            <a:prstGeom prst="line">
              <a:avLst/>
            </a:prstGeom>
          </p:spPr>
          <p:style>
            <a:lnRef idx="1">
              <a:schemeClr val="dk1"/>
            </a:lnRef>
            <a:fillRef idx="0">
              <a:schemeClr val="dk1"/>
            </a:fillRef>
            <a:effectRef idx="0">
              <a:schemeClr val="dk1"/>
            </a:effectRef>
            <a:fontRef idx="minor">
              <a:schemeClr val="tx1"/>
            </a:fontRef>
          </p:style>
        </p:cxnSp>
        <p:sp>
          <p:nvSpPr>
            <p:cNvPr id="97" name="Oval 96"/>
            <p:cNvSpPr/>
            <p:nvPr/>
          </p:nvSpPr>
          <p:spPr>
            <a:xfrm>
              <a:off x="9277709" y="37826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8" name="Straight Connector 97"/>
            <p:cNvCxnSpPr>
              <a:stCxn id="94" idx="4"/>
              <a:endCxn id="97" idx="0"/>
            </p:cNvCxnSpPr>
            <p:nvPr/>
          </p:nvCxnSpPr>
          <p:spPr>
            <a:xfrm flipH="1">
              <a:off x="9468209" y="3401682"/>
              <a:ext cx="304800" cy="381000"/>
            </a:xfrm>
            <a:prstGeom prst="line">
              <a:avLst/>
            </a:prstGeom>
          </p:spPr>
          <p:style>
            <a:lnRef idx="1">
              <a:schemeClr val="dk1"/>
            </a:lnRef>
            <a:fillRef idx="0">
              <a:schemeClr val="dk1"/>
            </a:fillRef>
            <a:effectRef idx="0">
              <a:schemeClr val="dk1"/>
            </a:effectRef>
            <a:fontRef idx="minor">
              <a:schemeClr val="tx1"/>
            </a:fontRef>
          </p:style>
        </p:cxnSp>
        <p:sp>
          <p:nvSpPr>
            <p:cNvPr id="99" name="Oval 98"/>
            <p:cNvSpPr/>
            <p:nvPr/>
          </p:nvSpPr>
          <p:spPr>
            <a:xfrm>
              <a:off x="8915400" y="4495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00" name="Straight Connector 99"/>
            <p:cNvCxnSpPr>
              <a:stCxn id="97" idx="4"/>
              <a:endCxn id="99" idx="0"/>
            </p:cNvCxnSpPr>
            <p:nvPr/>
          </p:nvCxnSpPr>
          <p:spPr>
            <a:xfrm flipH="1">
              <a:off x="9105900" y="4163682"/>
              <a:ext cx="362309" cy="332118"/>
            </a:xfrm>
            <a:prstGeom prst="line">
              <a:avLst/>
            </a:prstGeom>
          </p:spPr>
          <p:style>
            <a:lnRef idx="1">
              <a:schemeClr val="dk1"/>
            </a:lnRef>
            <a:fillRef idx="0">
              <a:schemeClr val="dk1"/>
            </a:fillRef>
            <a:effectRef idx="0">
              <a:schemeClr val="dk1"/>
            </a:effectRef>
            <a:fontRef idx="minor">
              <a:schemeClr val="tx1"/>
            </a:fontRef>
          </p:style>
        </p:cxnSp>
        <p:sp>
          <p:nvSpPr>
            <p:cNvPr id="105" name="TextBox 104"/>
            <p:cNvSpPr txBox="1"/>
            <p:nvPr/>
          </p:nvSpPr>
          <p:spPr>
            <a:xfrm>
              <a:off x="9296400" y="3810000"/>
              <a:ext cx="261722" cy="540924"/>
            </a:xfrm>
            <a:prstGeom prst="rect">
              <a:avLst/>
            </a:prstGeom>
            <a:noFill/>
          </p:spPr>
          <p:txBody>
            <a:bodyPr wrap="none" rtlCol="0">
              <a:spAutoFit/>
            </a:bodyPr>
            <a:lstStyle/>
            <a:p>
              <a:endParaRPr lang="en-US" dirty="0"/>
            </a:p>
          </p:txBody>
        </p:sp>
        <p:sp>
          <p:nvSpPr>
            <p:cNvPr id="106" name="Oval 105"/>
            <p:cNvSpPr/>
            <p:nvPr/>
          </p:nvSpPr>
          <p:spPr>
            <a:xfrm>
              <a:off x="9963509" y="37826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07" name="Straight Connector 106"/>
            <p:cNvCxnSpPr>
              <a:endCxn id="106" idx="0"/>
            </p:cNvCxnSpPr>
            <p:nvPr/>
          </p:nvCxnSpPr>
          <p:spPr>
            <a:xfrm>
              <a:off x="9773009" y="3401682"/>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108" name="Oval 107"/>
            <p:cNvSpPr/>
            <p:nvPr/>
          </p:nvSpPr>
          <p:spPr>
            <a:xfrm>
              <a:off x="9982200" y="4495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09" name="Straight Connector 108"/>
            <p:cNvCxnSpPr>
              <a:stCxn id="106" idx="4"/>
              <a:endCxn id="108" idx="0"/>
            </p:cNvCxnSpPr>
            <p:nvPr/>
          </p:nvCxnSpPr>
          <p:spPr>
            <a:xfrm>
              <a:off x="10154009" y="4163682"/>
              <a:ext cx="18691" cy="332118"/>
            </a:xfrm>
            <a:prstGeom prst="line">
              <a:avLst/>
            </a:prstGeom>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9982200" y="3810000"/>
              <a:ext cx="261722" cy="540924"/>
            </a:xfrm>
            <a:prstGeom prst="rect">
              <a:avLst/>
            </a:prstGeom>
            <a:noFill/>
          </p:spPr>
          <p:txBody>
            <a:bodyPr wrap="none" rtlCol="0">
              <a:spAutoFit/>
            </a:bodyPr>
            <a:lstStyle/>
            <a:p>
              <a:endParaRPr lang="en-US" dirty="0"/>
            </a:p>
          </p:txBody>
        </p:sp>
        <p:sp>
          <p:nvSpPr>
            <p:cNvPr id="111" name="TextBox 110"/>
            <p:cNvSpPr txBox="1"/>
            <p:nvPr/>
          </p:nvSpPr>
          <p:spPr>
            <a:xfrm>
              <a:off x="9601201" y="3048000"/>
              <a:ext cx="261722" cy="540924"/>
            </a:xfrm>
            <a:prstGeom prst="rect">
              <a:avLst/>
            </a:prstGeom>
            <a:noFill/>
          </p:spPr>
          <p:txBody>
            <a:bodyPr wrap="none" rtlCol="0">
              <a:spAutoFit/>
            </a:bodyPr>
            <a:lstStyle/>
            <a:p>
              <a:endParaRPr lang="en-US" dirty="0">
                <a:solidFill>
                  <a:schemeClr val="bg1"/>
                </a:solidFill>
              </a:endParaRPr>
            </a:p>
          </p:txBody>
        </p:sp>
        <p:sp>
          <p:nvSpPr>
            <p:cNvPr id="113" name="TextBox 112"/>
            <p:cNvSpPr txBox="1"/>
            <p:nvPr/>
          </p:nvSpPr>
          <p:spPr>
            <a:xfrm>
              <a:off x="10020300" y="2162175"/>
              <a:ext cx="261722" cy="540924"/>
            </a:xfrm>
            <a:prstGeom prst="rect">
              <a:avLst/>
            </a:prstGeom>
            <a:noFill/>
          </p:spPr>
          <p:txBody>
            <a:bodyPr wrap="none" rtlCol="0">
              <a:spAutoFit/>
            </a:bodyPr>
            <a:lstStyle/>
            <a:p>
              <a:endParaRPr lang="en-US" dirty="0"/>
            </a:p>
          </p:txBody>
        </p:sp>
        <p:sp>
          <p:nvSpPr>
            <p:cNvPr id="114" name="TextBox 113"/>
            <p:cNvSpPr txBox="1"/>
            <p:nvPr/>
          </p:nvSpPr>
          <p:spPr>
            <a:xfrm>
              <a:off x="8610599" y="1295400"/>
              <a:ext cx="261722" cy="540924"/>
            </a:xfrm>
            <a:prstGeom prst="rect">
              <a:avLst/>
            </a:prstGeom>
            <a:noFill/>
          </p:spPr>
          <p:txBody>
            <a:bodyPr wrap="none" rtlCol="0">
              <a:spAutoFit/>
            </a:bodyPr>
            <a:lstStyle/>
            <a:p>
              <a:endParaRPr lang="en-US" dirty="0">
                <a:solidFill>
                  <a:schemeClr val="bg1"/>
                </a:solidFill>
              </a:endParaRPr>
            </a:p>
          </p:txBody>
        </p:sp>
      </p:grpSp>
      <p:sp>
        <p:nvSpPr>
          <p:cNvPr id="118" name="TextBox 117"/>
          <p:cNvSpPr txBox="1"/>
          <p:nvPr/>
        </p:nvSpPr>
        <p:spPr>
          <a:xfrm>
            <a:off x="1752600" y="1828800"/>
            <a:ext cx="2002471" cy="369332"/>
          </a:xfrm>
          <a:prstGeom prst="rect">
            <a:avLst/>
          </a:prstGeom>
          <a:noFill/>
        </p:spPr>
        <p:txBody>
          <a:bodyPr wrap="none" rtlCol="0">
            <a:spAutoFit/>
          </a:bodyPr>
          <a:lstStyle/>
          <a:p>
            <a:r>
              <a:rPr lang="en-US" dirty="0" smtClean="0"/>
              <a:t>Without pruning</a:t>
            </a:r>
            <a:endParaRPr lang="en-US" dirty="0"/>
          </a:p>
        </p:txBody>
      </p:sp>
      <p:sp>
        <p:nvSpPr>
          <p:cNvPr id="119" name="TextBox 118"/>
          <p:cNvSpPr txBox="1"/>
          <p:nvPr/>
        </p:nvSpPr>
        <p:spPr>
          <a:xfrm>
            <a:off x="6553200" y="1828800"/>
            <a:ext cx="1632178" cy="369332"/>
          </a:xfrm>
          <a:prstGeom prst="rect">
            <a:avLst/>
          </a:prstGeom>
          <a:noFill/>
        </p:spPr>
        <p:txBody>
          <a:bodyPr wrap="none" rtlCol="0">
            <a:spAutoFit/>
          </a:bodyPr>
          <a:lstStyle/>
          <a:p>
            <a:r>
              <a:rPr lang="en-US" dirty="0" smtClean="0"/>
              <a:t>With pruning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fade">
                                      <p:cBhvr>
                                        <p:cTn id="15" dur="500"/>
                                        <p:tgtEl>
                                          <p:spTgt spid="1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fade">
                                      <p:cBhvr>
                                        <p:cTn id="20" dur="500"/>
                                        <p:tgtEl>
                                          <p:spTgt spid="1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fade">
                                      <p:cBhvr>
                                        <p:cTn id="23"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8" grpId="0"/>
      <p:bldP spid="1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p:cNvSpPr>
            <a:spLocks noGrp="1"/>
          </p:cNvSpPr>
          <p:nvPr>
            <p:ph idx="1"/>
          </p:nvPr>
        </p:nvSpPr>
        <p:spPr/>
        <p:txBody>
          <a:bodyPr/>
          <a:lstStyle/>
          <a:p>
            <a:r>
              <a:rPr lang="en-US" dirty="0" smtClean="0"/>
              <a:t>This pattern continues, passing alpha (max) and beta (min) values between nodes in order to eliminate unnecessary searching</a:t>
            </a:r>
          </a:p>
          <a:p>
            <a:r>
              <a:rPr lang="en-US" dirty="0" smtClean="0"/>
              <a:t>This drastically improves the run time of the program</a:t>
            </a:r>
            <a:endParaRPr lang="en-US" dirty="0"/>
          </a:p>
        </p:txBody>
      </p:sp>
      <p:sp>
        <p:nvSpPr>
          <p:cNvPr id="3" name="Title 2"/>
          <p:cNvSpPr>
            <a:spLocks noGrp="1"/>
          </p:cNvSpPr>
          <p:nvPr>
            <p:ph type="title"/>
          </p:nvPr>
        </p:nvSpPr>
        <p:spPr/>
        <p:txBody>
          <a:bodyPr/>
          <a:lstStyle/>
          <a:p>
            <a:r>
              <a:rPr lang="en-US" dirty="0" smtClean="0"/>
              <a:t>Alpha-Beta </a:t>
            </a:r>
            <a:r>
              <a:rPr lang="en-US" dirty="0" smtClean="0"/>
              <a:t>Overview Cont.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fade">
                                      <p:cBhvr>
                                        <p:cTn id="12" dur="500"/>
                                        <p:tgtEl>
                                          <p:spTgt spid="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xEl>
                                              <p:pRg st="1" end="1"/>
                                            </p:txEl>
                                          </p:spTgt>
                                        </p:tgtEl>
                                        <p:attrNameLst>
                                          <p:attrName>style.visibility</p:attrName>
                                        </p:attrNameLst>
                                      </p:cBhvr>
                                      <p:to>
                                        <p:strVal val="visible"/>
                                      </p:to>
                                    </p:set>
                                    <p:animEffect transition="in" filter="fade">
                                      <p:cBhvr>
                                        <p:cTn id="17"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smtClean="0">
                <a:latin typeface="courier new"/>
              </a:rPr>
              <a:t>int AlphaBeta(int depth, int alpha, int beta)</a:t>
            </a:r>
          </a:p>
          <a:p>
            <a:pPr>
              <a:buNone/>
            </a:pPr>
            <a:r>
              <a:rPr lang="en-US" dirty="0" smtClean="0">
                <a:latin typeface="courier new"/>
              </a:rPr>
              <a:t>{</a:t>
            </a:r>
          </a:p>
          <a:p>
            <a:pPr>
              <a:buNone/>
            </a:pPr>
            <a:r>
              <a:rPr lang="en-US" dirty="0" smtClean="0">
                <a:latin typeface="courier new"/>
              </a:rPr>
              <a:t>    if (depth == 0)</a:t>
            </a:r>
          </a:p>
          <a:p>
            <a:pPr>
              <a:buNone/>
            </a:pPr>
            <a:r>
              <a:rPr lang="en-US" dirty="0" smtClean="0">
                <a:latin typeface="courier new"/>
              </a:rPr>
              <a:t>        return Evaluate();</a:t>
            </a:r>
          </a:p>
          <a:p>
            <a:pPr>
              <a:buNone/>
            </a:pPr>
            <a:r>
              <a:rPr lang="en-US" dirty="0" smtClean="0">
                <a:latin typeface="courier new"/>
              </a:rPr>
              <a:t>    GenerateLegalMoves();</a:t>
            </a:r>
          </a:p>
          <a:p>
            <a:pPr>
              <a:buNone/>
            </a:pPr>
            <a:r>
              <a:rPr lang="en-US" dirty="0" smtClean="0">
                <a:latin typeface="courier new"/>
              </a:rPr>
              <a:t>    while (MovesLeft()) {</a:t>
            </a:r>
          </a:p>
          <a:p>
            <a:pPr>
              <a:buNone/>
            </a:pPr>
            <a:r>
              <a:rPr lang="en-US" dirty="0" smtClean="0">
                <a:latin typeface="courier new"/>
              </a:rPr>
              <a:t>        MakeNextMove();</a:t>
            </a:r>
          </a:p>
          <a:p>
            <a:pPr>
              <a:buNone/>
            </a:pPr>
            <a:r>
              <a:rPr lang="en-US" dirty="0" smtClean="0">
                <a:latin typeface="courier new"/>
              </a:rPr>
              <a:t>        val = -AlphaBeta(depth - 1, -beta, -alpha);</a:t>
            </a:r>
          </a:p>
          <a:p>
            <a:pPr>
              <a:buNone/>
            </a:pPr>
            <a:r>
              <a:rPr lang="en-US" dirty="0" smtClean="0">
                <a:latin typeface="courier new"/>
              </a:rPr>
              <a:t>        UnmakeMove();</a:t>
            </a:r>
          </a:p>
          <a:p>
            <a:pPr>
              <a:buNone/>
            </a:pPr>
            <a:r>
              <a:rPr lang="en-US" dirty="0" smtClean="0">
                <a:latin typeface="courier new"/>
              </a:rPr>
              <a:t>        if (val &gt;= beta)</a:t>
            </a:r>
          </a:p>
          <a:p>
            <a:pPr>
              <a:buNone/>
            </a:pPr>
            <a:r>
              <a:rPr lang="en-US" dirty="0" smtClean="0">
                <a:latin typeface="courier new"/>
              </a:rPr>
              <a:t>            return beta;</a:t>
            </a:r>
          </a:p>
          <a:p>
            <a:pPr>
              <a:buNone/>
            </a:pPr>
            <a:r>
              <a:rPr lang="en-US" dirty="0" smtClean="0">
                <a:latin typeface="courier new"/>
              </a:rPr>
              <a:t>        if (val &gt; alpha)</a:t>
            </a:r>
          </a:p>
          <a:p>
            <a:pPr>
              <a:buNone/>
            </a:pPr>
            <a:r>
              <a:rPr lang="en-US" dirty="0" smtClean="0">
                <a:latin typeface="courier new"/>
              </a:rPr>
              <a:t>            alpha = val;</a:t>
            </a:r>
          </a:p>
          <a:p>
            <a:pPr>
              <a:buNone/>
            </a:pPr>
            <a:r>
              <a:rPr lang="en-US" dirty="0" smtClean="0">
                <a:latin typeface="courier new"/>
              </a:rPr>
              <a:t>    }</a:t>
            </a:r>
          </a:p>
          <a:p>
            <a:pPr>
              <a:buNone/>
            </a:pPr>
            <a:r>
              <a:rPr lang="en-US" dirty="0" smtClean="0">
                <a:latin typeface="courier new"/>
              </a:rPr>
              <a:t>    return alpha;</a:t>
            </a:r>
          </a:p>
          <a:p>
            <a:pPr>
              <a:buNone/>
            </a:pPr>
            <a:r>
              <a:rPr lang="en-US" dirty="0" smtClean="0">
                <a:latin typeface="courier new"/>
              </a:rPr>
              <a:t>}</a:t>
            </a:r>
          </a:p>
          <a:p>
            <a:pPr>
              <a:buNone/>
            </a:pPr>
            <a:endParaRPr lang="en-US" dirty="0"/>
          </a:p>
        </p:txBody>
      </p:sp>
      <p:sp>
        <p:nvSpPr>
          <p:cNvPr id="3" name="Title 2"/>
          <p:cNvSpPr>
            <a:spLocks noGrp="1"/>
          </p:cNvSpPr>
          <p:nvPr>
            <p:ph type="title"/>
          </p:nvPr>
        </p:nvSpPr>
        <p:spPr/>
        <p:txBody>
          <a:bodyPr>
            <a:normAutofit fontScale="90000"/>
          </a:bodyPr>
          <a:lstStyle/>
          <a:p>
            <a:r>
              <a:rPr lang="en-US" dirty="0" smtClean="0"/>
              <a:t>Alpha-Beta Pruning Pseudocode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20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2000"/>
                                        <p:tgtEl>
                                          <p:spTgt spid="2">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000"/>
                                        <p:tgtEl>
                                          <p:spTgt spid="2">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2000"/>
                                        <p:tgtEl>
                                          <p:spTgt spid="2">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2000"/>
                                        <p:tgtEl>
                                          <p:spTgt spid="2">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2000"/>
                                        <p:tgtEl>
                                          <p:spTgt spid="2">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fade">
                                      <p:cBhvr>
                                        <p:cTn id="39" dur="2000"/>
                                        <p:tgtEl>
                                          <p:spTgt spid="2">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2000"/>
                                        <p:tgtEl>
                                          <p:spTgt spid="2">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animEffect transition="in" filter="fade">
                                      <p:cBhvr>
                                        <p:cTn id="45" dur="2000"/>
                                        <p:tgtEl>
                                          <p:spTgt spid="2">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Effect transition="in" filter="fade">
                                      <p:cBhvr>
                                        <p:cTn id="48" dur="2000"/>
                                        <p:tgtEl>
                                          <p:spTgt spid="2">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animEffect transition="in" filter="fade">
                                      <p:cBhvr>
                                        <p:cTn id="51" dur="2000"/>
                                        <p:tgtEl>
                                          <p:spTgt spid="2">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xEl>
                                              <p:pRg st="14" end="14"/>
                                            </p:txEl>
                                          </p:spTgt>
                                        </p:tgtEl>
                                        <p:attrNameLst>
                                          <p:attrName>style.visibility</p:attrName>
                                        </p:attrNameLst>
                                      </p:cBhvr>
                                      <p:to>
                                        <p:strVal val="visible"/>
                                      </p:to>
                                    </p:set>
                                    <p:animEffect transition="in" filter="fade">
                                      <p:cBhvr>
                                        <p:cTn id="54" dur="2000"/>
                                        <p:tgtEl>
                                          <p:spTgt spid="2">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animEffect transition="in" filter="fade">
                                      <p:cBhvr>
                                        <p:cTn id="57" dur="20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There’s too much code to put here D:</a:t>
            </a:r>
            <a:endParaRPr lang="en-US" dirty="0"/>
          </a:p>
        </p:txBody>
      </p:sp>
      <p:sp>
        <p:nvSpPr>
          <p:cNvPr id="3" name="Title 2"/>
          <p:cNvSpPr>
            <a:spLocks noGrp="1"/>
          </p:cNvSpPr>
          <p:nvPr>
            <p:ph type="title"/>
          </p:nvPr>
        </p:nvSpPr>
        <p:spPr/>
        <p:txBody>
          <a:bodyPr/>
          <a:lstStyle/>
          <a:p>
            <a:r>
              <a:rPr lang="en-US" dirty="0" smtClean="0"/>
              <a:t>Alpha Beta in Blob Wars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help0.bmp"/>
          <p:cNvPicPr>
            <a:picLocks noGrp="1" noChangeAspect="1"/>
          </p:cNvPicPr>
          <p:nvPr>
            <p:ph sz="half" idx="1"/>
          </p:nvPr>
        </p:nvPicPr>
        <p:blipFill>
          <a:blip r:embed="rId2" cstate="print"/>
          <a:stretch>
            <a:fillRect/>
          </a:stretch>
        </p:blipFill>
        <p:spPr>
          <a:xfrm>
            <a:off x="304800" y="1600200"/>
            <a:ext cx="4191000" cy="4191000"/>
          </a:xfrm>
        </p:spPr>
      </p:pic>
      <p:sp>
        <p:nvSpPr>
          <p:cNvPr id="5" name="Content Placeholder 4"/>
          <p:cNvSpPr>
            <a:spLocks noGrp="1"/>
          </p:cNvSpPr>
          <p:nvPr>
            <p:ph sz="half" idx="2"/>
          </p:nvPr>
        </p:nvSpPr>
        <p:spPr/>
        <p:txBody>
          <a:bodyPr/>
          <a:lstStyle/>
          <a:p>
            <a:r>
              <a:rPr lang="en-US" dirty="0" smtClean="0"/>
              <a:t>The game starts with 2 player-controlled pieces per player.</a:t>
            </a:r>
          </a:p>
          <a:p>
            <a:r>
              <a:rPr lang="en-US" dirty="0" smtClean="0"/>
              <a:t>Grey spaces are immovable and neutral.</a:t>
            </a:r>
          </a:p>
        </p:txBody>
      </p:sp>
      <p:sp>
        <p:nvSpPr>
          <p:cNvPr id="3" name="Title 2"/>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lp1.bmp"/>
          <p:cNvPicPr>
            <a:picLocks noGrp="1" noChangeAspect="1"/>
          </p:cNvPicPr>
          <p:nvPr>
            <p:ph sz="half" idx="1"/>
          </p:nvPr>
        </p:nvPicPr>
        <p:blipFill>
          <a:blip r:embed="rId2" cstate="print"/>
          <a:stretch>
            <a:fillRect/>
          </a:stretch>
        </p:blipFill>
        <p:spPr>
          <a:xfrm>
            <a:off x="304800" y="1600200"/>
            <a:ext cx="4191000" cy="4191000"/>
          </a:xfrm>
        </p:spPr>
      </p:pic>
      <p:sp>
        <p:nvSpPr>
          <p:cNvPr id="3" name="Content Placeholder 2"/>
          <p:cNvSpPr>
            <a:spLocks noGrp="1"/>
          </p:cNvSpPr>
          <p:nvPr>
            <p:ph sz="half" idx="2"/>
          </p:nvPr>
        </p:nvSpPr>
        <p:spPr/>
        <p:txBody>
          <a:bodyPr/>
          <a:lstStyle/>
          <a:p>
            <a:r>
              <a:rPr lang="en-US" dirty="0" smtClean="0"/>
              <a:t>Each piece can move to the 9 spaces adjacent, cloning the piece.</a:t>
            </a:r>
          </a:p>
          <a:p>
            <a:r>
              <a:rPr lang="en-US" dirty="0" smtClean="0"/>
              <a:t>It can also jump 2 spaces, but this consumes the original piece.</a:t>
            </a:r>
          </a:p>
          <a:p>
            <a:endParaRPr lang="en-US" dirty="0"/>
          </a:p>
        </p:txBody>
      </p:sp>
      <p:sp>
        <p:nvSpPr>
          <p:cNvPr id="4" name="Title 3"/>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lp2.bmp"/>
          <p:cNvPicPr>
            <a:picLocks noGrp="1" noChangeAspect="1"/>
          </p:cNvPicPr>
          <p:nvPr>
            <p:ph sz="half" idx="1"/>
          </p:nvPr>
        </p:nvPicPr>
        <p:blipFill>
          <a:blip r:embed="rId2" cstate="print"/>
          <a:stretch>
            <a:fillRect/>
          </a:stretch>
        </p:blipFill>
        <p:spPr>
          <a:xfrm>
            <a:off x="304800" y="1600200"/>
            <a:ext cx="4191000" cy="4191000"/>
          </a:xfrm>
        </p:spPr>
      </p:pic>
      <p:sp>
        <p:nvSpPr>
          <p:cNvPr id="3" name="Content Placeholder 2"/>
          <p:cNvSpPr>
            <a:spLocks noGrp="1"/>
          </p:cNvSpPr>
          <p:nvPr>
            <p:ph sz="half" idx="2"/>
          </p:nvPr>
        </p:nvSpPr>
        <p:spPr/>
        <p:txBody>
          <a:bodyPr/>
          <a:lstStyle/>
          <a:p>
            <a:r>
              <a:rPr lang="en-US" dirty="0" smtClean="0"/>
              <a:t>Landing a player-controlled piece next to opponent pieces converts the pieces adjacent.</a:t>
            </a:r>
          </a:p>
          <a:p>
            <a:r>
              <a:rPr lang="en-US" dirty="0" smtClean="0"/>
              <a:t>Note that only the 9 pieces adjacent to the piece are converted.</a:t>
            </a:r>
            <a:endParaRPr lang="en-US" dirty="0"/>
          </a:p>
        </p:txBody>
      </p:sp>
      <p:sp>
        <p:nvSpPr>
          <p:cNvPr id="4" name="Title 3"/>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lp3.bmp"/>
          <p:cNvPicPr>
            <a:picLocks noGrp="1" noChangeAspect="1"/>
          </p:cNvPicPr>
          <p:nvPr>
            <p:ph sz="half" idx="1"/>
          </p:nvPr>
        </p:nvPicPr>
        <p:blipFill>
          <a:blip r:embed="rId2" cstate="print"/>
          <a:stretch>
            <a:fillRect/>
          </a:stretch>
        </p:blipFill>
        <p:spPr>
          <a:xfrm>
            <a:off x="304800" y="1600200"/>
            <a:ext cx="4191000" cy="4191000"/>
          </a:xfrm>
        </p:spPr>
      </p:pic>
      <p:sp>
        <p:nvSpPr>
          <p:cNvPr id="3" name="Content Placeholder 2"/>
          <p:cNvSpPr>
            <a:spLocks noGrp="1"/>
          </p:cNvSpPr>
          <p:nvPr>
            <p:ph sz="half" idx="2"/>
          </p:nvPr>
        </p:nvSpPr>
        <p:spPr/>
        <p:txBody>
          <a:bodyPr/>
          <a:lstStyle/>
          <a:p>
            <a:r>
              <a:rPr lang="en-US" dirty="0" smtClean="0"/>
              <a:t>The game ends when the board is completely full.</a:t>
            </a:r>
          </a:p>
          <a:p>
            <a:r>
              <a:rPr lang="en-US" dirty="0" smtClean="0"/>
              <a:t>Or, when one player has no moves available.</a:t>
            </a:r>
            <a:endParaRPr lang="en-US" dirty="0"/>
          </a:p>
        </p:txBody>
      </p:sp>
      <p:sp>
        <p:nvSpPr>
          <p:cNvPr id="4" name="Title 3"/>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Class representing a game piece</a:t>
            </a:r>
          </a:p>
          <a:p>
            <a:r>
              <a:rPr lang="en-US" dirty="0" smtClean="0"/>
              <a:t>Properties</a:t>
            </a:r>
          </a:p>
          <a:p>
            <a:pPr lvl="1"/>
            <a:r>
              <a:rPr lang="en-US" dirty="0" smtClean="0"/>
              <a:t>Code – returns the type of piece it is and specifies which image to draw on the board</a:t>
            </a:r>
          </a:p>
          <a:p>
            <a:pPr lvl="1"/>
            <a:r>
              <a:rPr lang="en-US" dirty="0" smtClean="0"/>
              <a:t>Selected – whether or not the piece is selected by the player</a:t>
            </a:r>
          </a:p>
          <a:p>
            <a:pPr lvl="1"/>
            <a:r>
              <a:rPr lang="en-US" dirty="0" smtClean="0"/>
              <a:t>x and y – specify the piece’s position</a:t>
            </a:r>
            <a:endParaRPr lang="en-US" dirty="0" smtClean="0"/>
          </a:p>
          <a:p>
            <a:r>
              <a:rPr lang="en-US" dirty="0" smtClean="0"/>
              <a:t>MoveIsInRange(int xto, int yto)</a:t>
            </a:r>
          </a:p>
          <a:p>
            <a:pPr lvl="1"/>
            <a:r>
              <a:rPr lang="en-US" dirty="0" smtClean="0"/>
              <a:t>Returns true if the board position (xto, yto) is within moving range</a:t>
            </a:r>
          </a:p>
        </p:txBody>
      </p:sp>
      <p:sp>
        <p:nvSpPr>
          <p:cNvPr id="4" name="Title 3"/>
          <p:cNvSpPr>
            <a:spLocks noGrp="1"/>
          </p:cNvSpPr>
          <p:nvPr>
            <p:ph type="title"/>
          </p:nvPr>
        </p:nvSpPr>
        <p:spPr/>
        <p:txBody>
          <a:bodyPr>
            <a:normAutofit fontScale="90000"/>
          </a:bodyPr>
          <a:lstStyle/>
          <a:p>
            <a:r>
              <a:rPr lang="en-US" dirty="0" smtClean="0"/>
              <a:t>Important “GamePiece” Class Properties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Class representing a game board</a:t>
            </a:r>
          </a:p>
          <a:p>
            <a:r>
              <a:rPr lang="en-US" dirty="0" smtClean="0"/>
              <a:t>Properties</a:t>
            </a:r>
          </a:p>
          <a:p>
            <a:pPr lvl="1"/>
            <a:r>
              <a:rPr lang="en-US" dirty="0" smtClean="0"/>
              <a:t>SIZE_X and SIZE_Y – Constants that represent the size of the game board</a:t>
            </a:r>
          </a:p>
          <a:p>
            <a:pPr lvl="1"/>
            <a:r>
              <a:rPr lang="en-US" dirty="0" smtClean="0"/>
              <a:t>GamePiece[][] board – Matrix of game pieces</a:t>
            </a:r>
          </a:p>
          <a:p>
            <a:pPr lvl="1"/>
            <a:r>
              <a:rPr lang="en-US" dirty="0" smtClean="0"/>
              <a:t>int[] counts – Keeps track of the number of each type of piece (including empty spaces) on the board</a:t>
            </a:r>
          </a:p>
          <a:p>
            <a:pPr lvl="1"/>
            <a:r>
              <a:rPr lang="en-US" dirty="0" smtClean="0"/>
              <a:t>GameOver – Is set to true when there are no empty spaces left or when a player has no moves left</a:t>
            </a:r>
            <a:endParaRPr lang="en-US" dirty="0"/>
          </a:p>
        </p:txBody>
      </p:sp>
      <p:sp>
        <p:nvSpPr>
          <p:cNvPr id="3" name="Title 2"/>
          <p:cNvSpPr>
            <a:spLocks noGrp="1"/>
          </p:cNvSpPr>
          <p:nvPr>
            <p:ph type="title"/>
          </p:nvPr>
        </p:nvSpPr>
        <p:spPr/>
        <p:txBody>
          <a:bodyPr>
            <a:normAutofit fontScale="90000"/>
          </a:bodyPr>
          <a:lstStyle/>
          <a:p>
            <a:r>
              <a:rPr lang="en-US" dirty="0" smtClean="0"/>
              <a:t>Important “Board” Class Properties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Constructors</a:t>
            </a:r>
          </a:p>
          <a:p>
            <a:pPr lvl="1"/>
            <a:r>
              <a:rPr lang="en-US" dirty="0" smtClean="0"/>
              <a:t>Load in initial board state from text files</a:t>
            </a:r>
          </a:p>
          <a:p>
            <a:pPr lvl="1"/>
            <a:r>
              <a:rPr lang="en-US" dirty="0" smtClean="0"/>
              <a:t>Allows for different kinds of boards to be played on</a:t>
            </a:r>
          </a:p>
          <a:p>
            <a:r>
              <a:rPr lang="en-US" sz="2400" b="1" dirty="0" smtClean="0"/>
              <a:t>Index operator this[,] and GetPieceAtPosition(x, y)</a:t>
            </a:r>
          </a:p>
          <a:p>
            <a:pPr lvl="1"/>
            <a:r>
              <a:rPr lang="en-US" sz="2000" dirty="0" smtClean="0"/>
              <a:t>Allow for easy access of board contents</a:t>
            </a:r>
            <a:endParaRPr lang="en-US" sz="2000" dirty="0" smtClean="0"/>
          </a:p>
          <a:p>
            <a:r>
              <a:rPr lang="en-US" dirty="0" smtClean="0"/>
              <a:t>Convert (x, y, c1, c2)</a:t>
            </a:r>
          </a:p>
          <a:p>
            <a:pPr lvl="1"/>
            <a:r>
              <a:rPr lang="en-US" dirty="0" smtClean="0"/>
              <a:t>Converts all adjacent piece to position (x, y) with code c2 to a piece with code c1</a:t>
            </a:r>
          </a:p>
          <a:p>
            <a:r>
              <a:rPr lang="en-US" dirty="0" smtClean="0"/>
              <a:t>HasMovesLeft(c)</a:t>
            </a:r>
            <a:endParaRPr lang="en-US" dirty="0" smtClean="0"/>
          </a:p>
          <a:p>
            <a:pPr lvl="1"/>
            <a:r>
              <a:rPr lang="en-US" dirty="0" smtClean="0"/>
              <a:t>Checks each piece of code c and sees if there is an empty space that can be moved to. If not, return false</a:t>
            </a:r>
          </a:p>
        </p:txBody>
      </p:sp>
      <p:sp>
        <p:nvSpPr>
          <p:cNvPr id="3" name="Title 2"/>
          <p:cNvSpPr>
            <a:spLocks noGrp="1"/>
          </p:cNvSpPr>
          <p:nvPr>
            <p:ph type="title"/>
          </p:nvPr>
        </p:nvSpPr>
        <p:spPr/>
        <p:txBody>
          <a:bodyPr>
            <a:normAutofit/>
          </a:bodyPr>
          <a:lstStyle/>
          <a:p>
            <a:r>
              <a:rPr lang="en-US" dirty="0" smtClean="0"/>
              <a:t>“Board” Class Cont.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1338</Words>
  <Application>Microsoft Office PowerPoint</Application>
  <PresentationFormat>On-screen Show (4:3)</PresentationFormat>
  <Paragraphs>233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Game Theory and Artificial Intelligence Design</vt:lpstr>
      <vt:lpstr>Objectives</vt:lpstr>
      <vt:lpstr>Overview – Blob Wars</vt:lpstr>
      <vt:lpstr>Overview – Blob Wars</vt:lpstr>
      <vt:lpstr>Overview – Blob Wars</vt:lpstr>
      <vt:lpstr>Overview – Blob Wars</vt:lpstr>
      <vt:lpstr>Important “GamePiece” Class Properties</vt:lpstr>
      <vt:lpstr>Important “Board” Class Properties</vt:lpstr>
      <vt:lpstr>“Board” Class Cont.</vt:lpstr>
      <vt:lpstr>“Board” Class Cont.</vt:lpstr>
      <vt:lpstr>Designing the Artificial Intelligence (AI)</vt:lpstr>
      <vt:lpstr>Designing the AI</vt:lpstr>
      <vt:lpstr>Choosing Moves – The Minimax Algorithm</vt:lpstr>
      <vt:lpstr>Minimax Overview</vt:lpstr>
      <vt:lpstr>Minimax Overview Cont.</vt:lpstr>
      <vt:lpstr>Minimax pseudocode</vt:lpstr>
      <vt:lpstr>Problems with Minimax</vt:lpstr>
      <vt:lpstr>Alpha-Beta Pruning</vt:lpstr>
      <vt:lpstr>Alpha-Beta Overview</vt:lpstr>
      <vt:lpstr>Alpha-Beta Overview</vt:lpstr>
      <vt:lpstr>Alpha-Beta Overview</vt:lpstr>
      <vt:lpstr>Comparison</vt:lpstr>
      <vt:lpstr>Alpha-Beta Overview Cont.</vt:lpstr>
      <vt:lpstr>Alpha-Beta Pruning Pseudocode</vt:lpstr>
      <vt:lpstr>Alpha Beta in Blob Wars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 and Artificial Intelligence Design</dc:title>
  <dc:creator>Period 3</dc:creator>
  <cp:lastModifiedBy>Tad</cp:lastModifiedBy>
  <cp:revision>76</cp:revision>
  <dcterms:created xsi:type="dcterms:W3CDTF">2012-04-24T11:39:11Z</dcterms:created>
  <dcterms:modified xsi:type="dcterms:W3CDTF">2012-05-29T01:42:36Z</dcterms:modified>
</cp:coreProperties>
</file>