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356"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1E24AB5-8FAF-43B3-82E2-C815B3362844}" type="datetimeFigureOut">
              <a:rPr lang="en-US" smtClean="0"/>
              <a:pPr/>
              <a:t>5/28/2012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38CA9C2-36FA-4D89-BE98-D3515A79C9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38CA9C2-36FA-4D89-BE98-D3515A79C9F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1E24AB5-8FAF-43B3-82E2-C815B3362844}" type="datetimeFigureOut">
              <a:rPr lang="en-US" smtClean="0"/>
              <a:pPr/>
              <a:t>5/28/2012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1E24AB5-8FAF-43B3-82E2-C815B3362844}" type="datetimeFigureOut">
              <a:rPr lang="en-US" smtClean="0"/>
              <a:pPr/>
              <a:t>5/28/2012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38CA9C2-36FA-4D89-BE98-D3515A79C9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1E24AB5-8FAF-43B3-82E2-C815B3362844}" type="datetimeFigureOut">
              <a:rPr lang="en-US" smtClean="0"/>
              <a:pPr/>
              <a:t>5/28/2012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38CA9C2-36FA-4D89-BE98-D3515A79C9F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1E24AB5-8FAF-43B3-82E2-C815B3362844}" type="datetimeFigureOut">
              <a:rPr lang="en-US" smtClean="0"/>
              <a:pPr/>
              <a:t>5/28/2012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8CA9C2-36FA-4D89-BE98-D3515A79C9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Game Theory and Artificial Intelligence Design</a:t>
            </a:r>
            <a:endParaRPr lang="en-US" dirty="0"/>
          </a:p>
        </p:txBody>
      </p:sp>
      <p:sp>
        <p:nvSpPr>
          <p:cNvPr id="3" name="Subtitle 2"/>
          <p:cNvSpPr>
            <a:spLocks noGrp="1"/>
          </p:cNvSpPr>
          <p:nvPr>
            <p:ph type="subTitle" idx="1"/>
          </p:nvPr>
        </p:nvSpPr>
        <p:spPr/>
        <p:txBody>
          <a:bodyPr/>
          <a:lstStyle/>
          <a:p>
            <a:r>
              <a:rPr lang="en-US" dirty="0" err="1" smtClean="0"/>
              <a:t>tAd</a:t>
            </a:r>
            <a:r>
              <a:rPr lang="en-US" dirty="0" smtClean="0"/>
              <a:t> </a:t>
            </a:r>
            <a:r>
              <a:rPr lang="en-US" dirty="0" err="1" smtClean="0"/>
              <a:t>cOrDlE</a:t>
            </a:r>
            <a:r>
              <a:rPr lang="en-US" dirty="0" smtClean="0"/>
              <a:t>, </a:t>
            </a:r>
            <a:r>
              <a:rPr lang="en-US" dirty="0" err="1" smtClean="0"/>
              <a:t>NoLaN</a:t>
            </a:r>
            <a:r>
              <a:rPr lang="en-US" dirty="0" smtClean="0"/>
              <a:t> </a:t>
            </a:r>
            <a:r>
              <a:rPr lang="en-US" dirty="0" err="1" smtClean="0"/>
              <a:t>LuM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Minimax Overview</a:t>
            </a:r>
            <a:endParaRPr lang="en-US" dirty="0"/>
          </a:p>
        </p:txBody>
      </p:sp>
      <p:sp>
        <p:nvSpPr>
          <p:cNvPr id="59" name="Oval 58"/>
          <p:cNvSpPr/>
          <p:nvPr/>
        </p:nvSpPr>
        <p:spPr>
          <a:xfrm>
            <a:off x="2514600" y="19050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0" name="Oval 59"/>
          <p:cNvSpPr/>
          <p:nvPr/>
        </p:nvSpPr>
        <p:spPr>
          <a:xfrm>
            <a:off x="1143000" y="2743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1" name="Oval 60"/>
          <p:cNvSpPr/>
          <p:nvPr/>
        </p:nvSpPr>
        <p:spPr>
          <a:xfrm>
            <a:off x="2514600" y="2743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2" name="Oval 61"/>
          <p:cNvSpPr/>
          <p:nvPr/>
        </p:nvSpPr>
        <p:spPr>
          <a:xfrm>
            <a:off x="4114800" y="2743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3" name="Oval 62"/>
          <p:cNvSpPr/>
          <p:nvPr/>
        </p:nvSpPr>
        <p:spPr>
          <a:xfrm>
            <a:off x="533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4" name="Oval 63"/>
          <p:cNvSpPr/>
          <p:nvPr/>
        </p:nvSpPr>
        <p:spPr>
          <a:xfrm>
            <a:off x="15240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5" name="Oval 64"/>
          <p:cNvSpPr/>
          <p:nvPr/>
        </p:nvSpPr>
        <p:spPr>
          <a:xfrm>
            <a:off x="2514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6" name="Oval 65"/>
          <p:cNvSpPr/>
          <p:nvPr/>
        </p:nvSpPr>
        <p:spPr>
          <a:xfrm>
            <a:off x="3657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8" name="Oval 67"/>
          <p:cNvSpPr/>
          <p:nvPr/>
        </p:nvSpPr>
        <p:spPr>
          <a:xfrm>
            <a:off x="44958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69" name="Straight Connector 68"/>
          <p:cNvCxnSpPr>
            <a:stCxn id="59" idx="4"/>
            <a:endCxn id="61" idx="0"/>
          </p:cNvCxnSpPr>
          <p:nvPr/>
        </p:nvCxnSpPr>
        <p:spPr>
          <a:xfrm>
            <a:off x="2705100" y="22860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stCxn id="59" idx="4"/>
            <a:endCxn id="62" idx="0"/>
          </p:cNvCxnSpPr>
          <p:nvPr/>
        </p:nvCxnSpPr>
        <p:spPr>
          <a:xfrm>
            <a:off x="2705100" y="2286000"/>
            <a:ext cx="1600200" cy="45720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59" idx="4"/>
            <a:endCxn id="60" idx="0"/>
          </p:cNvCxnSpPr>
          <p:nvPr/>
        </p:nvCxnSpPr>
        <p:spPr>
          <a:xfrm flipH="1">
            <a:off x="1333500" y="2286000"/>
            <a:ext cx="1371600" cy="457200"/>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a:stCxn id="60" idx="4"/>
            <a:endCxn id="63" idx="0"/>
          </p:cNvCxnSpPr>
          <p:nvPr/>
        </p:nvCxnSpPr>
        <p:spPr>
          <a:xfrm flipH="1">
            <a:off x="723900" y="3124200"/>
            <a:ext cx="609600" cy="45720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60" idx="4"/>
            <a:endCxn id="64" idx="0"/>
          </p:cNvCxnSpPr>
          <p:nvPr/>
        </p:nvCxnSpPr>
        <p:spPr>
          <a:xfrm>
            <a:off x="1333500" y="3124200"/>
            <a:ext cx="381000" cy="45720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a:stCxn id="61" idx="4"/>
            <a:endCxn id="65" idx="0"/>
          </p:cNvCxnSpPr>
          <p:nvPr/>
        </p:nvCxnSpPr>
        <p:spPr>
          <a:xfrm>
            <a:off x="2705100" y="3124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a:stCxn id="62" idx="4"/>
            <a:endCxn id="66" idx="0"/>
          </p:cNvCxnSpPr>
          <p:nvPr/>
        </p:nvCxnSpPr>
        <p:spPr>
          <a:xfrm flipH="1">
            <a:off x="3848100" y="3124200"/>
            <a:ext cx="457200" cy="45720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a:stCxn id="62" idx="4"/>
            <a:endCxn id="68" idx="0"/>
          </p:cNvCxnSpPr>
          <p:nvPr/>
        </p:nvCxnSpPr>
        <p:spPr>
          <a:xfrm>
            <a:off x="4305300" y="3124200"/>
            <a:ext cx="381000" cy="457200"/>
          </a:xfrm>
          <a:prstGeom prst="line">
            <a:avLst/>
          </a:prstGeom>
        </p:spPr>
        <p:style>
          <a:lnRef idx="1">
            <a:schemeClr val="dk1"/>
          </a:lnRef>
          <a:fillRef idx="0">
            <a:schemeClr val="dk1"/>
          </a:fillRef>
          <a:effectRef idx="0">
            <a:schemeClr val="dk1"/>
          </a:effectRef>
          <a:fontRef idx="minor">
            <a:schemeClr val="tx1"/>
          </a:fontRef>
        </p:style>
      </p:cxnSp>
      <p:sp>
        <p:nvSpPr>
          <p:cNvPr id="79" name="Oval 78"/>
          <p:cNvSpPr/>
          <p:nvPr/>
        </p:nvSpPr>
        <p:spPr>
          <a:xfrm>
            <a:off x="2286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80" name="Oval 79"/>
          <p:cNvSpPr/>
          <p:nvPr/>
        </p:nvSpPr>
        <p:spPr>
          <a:xfrm>
            <a:off x="7620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7</a:t>
            </a:r>
            <a:endParaRPr lang="en-US" dirty="0"/>
          </a:p>
        </p:txBody>
      </p:sp>
      <p:sp>
        <p:nvSpPr>
          <p:cNvPr id="81" name="Oval 80"/>
          <p:cNvSpPr/>
          <p:nvPr/>
        </p:nvSpPr>
        <p:spPr>
          <a:xfrm>
            <a:off x="12954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2" name="Oval 81"/>
          <p:cNvSpPr/>
          <p:nvPr/>
        </p:nvSpPr>
        <p:spPr>
          <a:xfrm>
            <a:off x="17526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9</a:t>
            </a:r>
            <a:endParaRPr lang="en-US" dirty="0"/>
          </a:p>
        </p:txBody>
      </p:sp>
      <p:sp>
        <p:nvSpPr>
          <p:cNvPr id="83" name="Oval 82"/>
          <p:cNvSpPr/>
          <p:nvPr/>
        </p:nvSpPr>
        <p:spPr>
          <a:xfrm>
            <a:off x="22860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a:t>
            </a:r>
            <a:endParaRPr lang="en-US" dirty="0"/>
          </a:p>
        </p:txBody>
      </p:sp>
      <p:sp>
        <p:nvSpPr>
          <p:cNvPr id="84" name="Oval 83"/>
          <p:cNvSpPr/>
          <p:nvPr/>
        </p:nvSpPr>
        <p:spPr>
          <a:xfrm>
            <a:off x="28194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a:t>
            </a:r>
            <a:endParaRPr lang="en-US" dirty="0"/>
          </a:p>
        </p:txBody>
      </p:sp>
      <p:sp>
        <p:nvSpPr>
          <p:cNvPr id="85" name="Oval 84"/>
          <p:cNvSpPr/>
          <p:nvPr/>
        </p:nvSpPr>
        <p:spPr>
          <a:xfrm>
            <a:off x="33528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86" name="Oval 85"/>
          <p:cNvSpPr/>
          <p:nvPr/>
        </p:nvSpPr>
        <p:spPr>
          <a:xfrm>
            <a:off x="44958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a:t>
            </a:r>
            <a:endParaRPr lang="en-US" dirty="0"/>
          </a:p>
        </p:txBody>
      </p:sp>
      <p:sp>
        <p:nvSpPr>
          <p:cNvPr id="87" name="Oval 86"/>
          <p:cNvSpPr/>
          <p:nvPr/>
        </p:nvSpPr>
        <p:spPr>
          <a:xfrm>
            <a:off x="38862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a:t>
            </a:r>
            <a:endParaRPr lang="en-US" dirty="0"/>
          </a:p>
        </p:txBody>
      </p:sp>
      <p:cxnSp>
        <p:nvCxnSpPr>
          <p:cNvPr id="88" name="Straight Connector 87"/>
          <p:cNvCxnSpPr>
            <a:stCxn id="63" idx="4"/>
            <a:endCxn id="79" idx="0"/>
          </p:cNvCxnSpPr>
          <p:nvPr/>
        </p:nvCxnSpPr>
        <p:spPr>
          <a:xfrm flipH="1">
            <a:off x="419100" y="3962400"/>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p:cNvCxnSpPr>
            <a:stCxn id="63" idx="4"/>
            <a:endCxn id="80" idx="0"/>
          </p:cNvCxnSpPr>
          <p:nvPr/>
        </p:nvCxnSpPr>
        <p:spPr>
          <a:xfrm>
            <a:off x="7239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a:stCxn id="64" idx="4"/>
            <a:endCxn id="81" idx="0"/>
          </p:cNvCxnSpPr>
          <p:nvPr/>
        </p:nvCxnSpPr>
        <p:spPr>
          <a:xfrm flipH="1">
            <a:off x="14859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a:stCxn id="64" idx="4"/>
            <a:endCxn id="82" idx="0"/>
          </p:cNvCxnSpPr>
          <p:nvPr/>
        </p:nvCxnSpPr>
        <p:spPr>
          <a:xfrm>
            <a:off x="17145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a:stCxn id="65" idx="4"/>
            <a:endCxn id="83" idx="0"/>
          </p:cNvCxnSpPr>
          <p:nvPr/>
        </p:nvCxnSpPr>
        <p:spPr>
          <a:xfrm flipH="1">
            <a:off x="24765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65" idx="4"/>
            <a:endCxn id="84" idx="0"/>
          </p:cNvCxnSpPr>
          <p:nvPr/>
        </p:nvCxnSpPr>
        <p:spPr>
          <a:xfrm>
            <a:off x="2705100" y="3962400"/>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a:stCxn id="66" idx="4"/>
            <a:endCxn id="85" idx="0"/>
          </p:cNvCxnSpPr>
          <p:nvPr/>
        </p:nvCxnSpPr>
        <p:spPr>
          <a:xfrm flipH="1">
            <a:off x="3543300" y="3962400"/>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p:cNvCxnSpPr>
            <a:stCxn id="66" idx="4"/>
            <a:endCxn id="87" idx="0"/>
          </p:cNvCxnSpPr>
          <p:nvPr/>
        </p:nvCxnSpPr>
        <p:spPr>
          <a:xfrm>
            <a:off x="3848100" y="3962400"/>
            <a:ext cx="228600" cy="38100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p:cNvCxnSpPr>
            <a:stCxn id="68" idx="4"/>
            <a:endCxn id="86" idx="0"/>
          </p:cNvCxnSpPr>
          <p:nvPr/>
        </p:nvCxnSpPr>
        <p:spPr>
          <a:xfrm>
            <a:off x="4686300" y="3962400"/>
            <a:ext cx="0" cy="381000"/>
          </a:xfrm>
          <a:prstGeom prst="line">
            <a:avLst/>
          </a:prstGeom>
        </p:spPr>
        <p:style>
          <a:lnRef idx="1">
            <a:schemeClr val="dk1"/>
          </a:lnRef>
          <a:fillRef idx="0">
            <a:schemeClr val="dk1"/>
          </a:fillRef>
          <a:effectRef idx="0">
            <a:schemeClr val="dk1"/>
          </a:effectRef>
          <a:fontRef idx="minor">
            <a:schemeClr val="tx1"/>
          </a:fontRef>
        </p:style>
      </p:cxnSp>
      <p:sp>
        <p:nvSpPr>
          <p:cNvPr id="117" name="TextBox 116"/>
          <p:cNvSpPr txBox="1"/>
          <p:nvPr/>
        </p:nvSpPr>
        <p:spPr>
          <a:xfrm>
            <a:off x="5257800" y="1676400"/>
            <a:ext cx="3881191" cy="4801314"/>
          </a:xfrm>
          <a:prstGeom prst="rect">
            <a:avLst/>
          </a:prstGeom>
          <a:noFill/>
        </p:spPr>
        <p:txBody>
          <a:bodyPr wrap="none" rtlCol="0">
            <a:spAutoFit/>
          </a:bodyPr>
          <a:lstStyle/>
          <a:p>
            <a:r>
              <a:rPr lang="en-US" dirty="0" smtClean="0"/>
              <a:t>-Black circles will represent</a:t>
            </a:r>
          </a:p>
          <a:p>
            <a:r>
              <a:rPr lang="en-US" dirty="0" smtClean="0"/>
              <a:t>  the AI (aiming for highest</a:t>
            </a:r>
          </a:p>
          <a:p>
            <a:r>
              <a:rPr lang="en-US" dirty="0" smtClean="0"/>
              <a:t> </a:t>
            </a:r>
            <a:r>
              <a:rPr lang="en-US" dirty="0" smtClean="0"/>
              <a:t> score) and white circles will</a:t>
            </a:r>
          </a:p>
          <a:p>
            <a:r>
              <a:rPr lang="en-US" dirty="0" smtClean="0"/>
              <a:t> </a:t>
            </a:r>
            <a:r>
              <a:rPr lang="en-US" dirty="0" smtClean="0"/>
              <a:t> represent the opponent (wants</a:t>
            </a:r>
          </a:p>
          <a:p>
            <a:r>
              <a:rPr lang="en-US" dirty="0" smtClean="0"/>
              <a:t> </a:t>
            </a:r>
            <a:r>
              <a:rPr lang="en-US" dirty="0" smtClean="0"/>
              <a:t> to minimize the player’s score)</a:t>
            </a:r>
          </a:p>
          <a:p>
            <a:endParaRPr lang="en-US" dirty="0" smtClean="0"/>
          </a:p>
          <a:p>
            <a:r>
              <a:rPr lang="en-US" dirty="0" smtClean="0"/>
              <a:t>-Maximizing nodes simply take</a:t>
            </a:r>
          </a:p>
          <a:p>
            <a:r>
              <a:rPr lang="en-US" dirty="0" smtClean="0"/>
              <a:t> </a:t>
            </a:r>
            <a:r>
              <a:rPr lang="en-US" dirty="0" smtClean="0"/>
              <a:t> the highest value of its children</a:t>
            </a:r>
          </a:p>
          <a:p>
            <a:endParaRPr lang="en-US" dirty="0" smtClean="0"/>
          </a:p>
          <a:p>
            <a:r>
              <a:rPr lang="en-US" dirty="0" smtClean="0"/>
              <a:t>-Minimizing nodes take the</a:t>
            </a:r>
          </a:p>
          <a:p>
            <a:r>
              <a:rPr lang="en-US" dirty="0" smtClean="0"/>
              <a:t> </a:t>
            </a:r>
            <a:r>
              <a:rPr lang="en-US" dirty="0" smtClean="0"/>
              <a:t> lowest value</a:t>
            </a:r>
          </a:p>
          <a:p>
            <a:endParaRPr lang="en-US" dirty="0" smtClean="0"/>
          </a:p>
          <a:p>
            <a:r>
              <a:rPr lang="en-US" dirty="0" smtClean="0"/>
              <a:t>-The values of the bottom nodes</a:t>
            </a:r>
          </a:p>
          <a:p>
            <a:r>
              <a:rPr lang="en-US" dirty="0" smtClean="0"/>
              <a:t> </a:t>
            </a:r>
            <a:r>
              <a:rPr lang="en-US" dirty="0" smtClean="0"/>
              <a:t> are the heuristic value of the</a:t>
            </a:r>
          </a:p>
          <a:p>
            <a:r>
              <a:rPr lang="en-US" dirty="0" smtClean="0"/>
              <a:t> </a:t>
            </a:r>
            <a:r>
              <a:rPr lang="en-US" dirty="0" smtClean="0"/>
              <a:t> board state that each of those</a:t>
            </a:r>
          </a:p>
          <a:p>
            <a:r>
              <a:rPr lang="en-US" dirty="0" smtClean="0"/>
              <a:t>  </a:t>
            </a:r>
            <a:r>
              <a:rPr lang="en-US" dirty="0" smtClean="0"/>
              <a:t>nodes represent</a:t>
            </a:r>
          </a:p>
          <a:p>
            <a:endParaRPr lang="en-US" dirty="0" smtClean="0"/>
          </a:p>
        </p:txBody>
      </p:sp>
      <p:sp>
        <p:nvSpPr>
          <p:cNvPr id="136" name="TextBox 135"/>
          <p:cNvSpPr txBox="1"/>
          <p:nvPr/>
        </p:nvSpPr>
        <p:spPr>
          <a:xfrm>
            <a:off x="152401" y="4953000"/>
            <a:ext cx="4191000" cy="923330"/>
          </a:xfrm>
          <a:prstGeom prst="rect">
            <a:avLst/>
          </a:prstGeom>
          <a:noFill/>
        </p:spPr>
        <p:txBody>
          <a:bodyPr wrap="square" rtlCol="0">
            <a:spAutoFit/>
          </a:bodyPr>
          <a:lstStyle/>
          <a:p>
            <a:r>
              <a:rPr lang="en-US" dirty="0" smtClean="0"/>
              <a:t>Therefore, black nodes will choose the highest values and white nodes will choose the lowest</a:t>
            </a:r>
            <a:endParaRPr lang="en-US" dirty="0"/>
          </a:p>
        </p:txBody>
      </p:sp>
      <p:sp>
        <p:nvSpPr>
          <p:cNvPr id="137" name="TextBox 136"/>
          <p:cNvSpPr txBox="1"/>
          <p:nvPr/>
        </p:nvSpPr>
        <p:spPr>
          <a:xfrm>
            <a:off x="-904336" y="2419709"/>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
        <p:nvSpPr>
          <p:cNvPr id="138" name="TextBox 137"/>
          <p:cNvSpPr txBox="1"/>
          <p:nvPr/>
        </p:nvSpPr>
        <p:spPr>
          <a:xfrm>
            <a:off x="-838200" y="3352800"/>
            <a:ext cx="330540" cy="369332"/>
          </a:xfrm>
          <a:prstGeom prst="rect">
            <a:avLst/>
          </a:prstGeom>
          <a:noFill/>
        </p:spPr>
        <p:txBody>
          <a:bodyPr wrap="none" rtlCol="0">
            <a:spAutoFit/>
          </a:bodyPr>
          <a:lstStyle/>
          <a:p>
            <a:r>
              <a:rPr lang="en-US" dirty="0" smtClean="0"/>
              <a:t>7</a:t>
            </a:r>
            <a:endParaRPr lang="en-US" dirty="0"/>
          </a:p>
        </p:txBody>
      </p:sp>
      <p:sp>
        <p:nvSpPr>
          <p:cNvPr id="139" name="TextBox 138"/>
          <p:cNvSpPr txBox="1"/>
          <p:nvPr/>
        </p:nvSpPr>
        <p:spPr>
          <a:xfrm>
            <a:off x="567905" y="3598653"/>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
        <p:nvSpPr>
          <p:cNvPr id="140" name="TextBox 139"/>
          <p:cNvSpPr txBox="1"/>
          <p:nvPr/>
        </p:nvSpPr>
        <p:spPr>
          <a:xfrm>
            <a:off x="1558506" y="3598653"/>
            <a:ext cx="330540" cy="369332"/>
          </a:xfrm>
          <a:prstGeom prst="rect">
            <a:avLst/>
          </a:prstGeom>
          <a:noFill/>
        </p:spPr>
        <p:txBody>
          <a:bodyPr wrap="none" rtlCol="0">
            <a:spAutoFit/>
          </a:bodyPr>
          <a:lstStyle/>
          <a:p>
            <a:r>
              <a:rPr lang="en-US" dirty="0" smtClean="0">
                <a:solidFill>
                  <a:schemeClr val="bg1"/>
                </a:solidFill>
              </a:rPr>
              <a:t>9</a:t>
            </a:r>
            <a:endParaRPr lang="en-US" dirty="0">
              <a:solidFill>
                <a:schemeClr val="bg1"/>
              </a:solidFill>
            </a:endParaRPr>
          </a:p>
        </p:txBody>
      </p:sp>
      <p:sp>
        <p:nvSpPr>
          <p:cNvPr id="141" name="TextBox 140"/>
          <p:cNvSpPr txBox="1"/>
          <p:nvPr/>
        </p:nvSpPr>
        <p:spPr>
          <a:xfrm>
            <a:off x="2572110" y="3601528"/>
            <a:ext cx="330540" cy="369332"/>
          </a:xfrm>
          <a:prstGeom prst="rect">
            <a:avLst/>
          </a:prstGeom>
          <a:noFill/>
        </p:spPr>
        <p:txBody>
          <a:bodyPr wrap="none" rtlCol="0">
            <a:spAutoFit/>
          </a:bodyPr>
          <a:lstStyle/>
          <a:p>
            <a:r>
              <a:rPr lang="en-US" dirty="0" smtClean="0">
                <a:solidFill>
                  <a:schemeClr val="bg1"/>
                </a:solidFill>
              </a:rPr>
              <a:t>4</a:t>
            </a:r>
            <a:endParaRPr lang="en-US" dirty="0">
              <a:solidFill>
                <a:schemeClr val="bg1"/>
              </a:solidFill>
            </a:endParaRPr>
          </a:p>
        </p:txBody>
      </p:sp>
      <p:sp>
        <p:nvSpPr>
          <p:cNvPr id="142" name="TextBox 141"/>
          <p:cNvSpPr txBox="1"/>
          <p:nvPr/>
        </p:nvSpPr>
        <p:spPr>
          <a:xfrm>
            <a:off x="3683479" y="3617343"/>
            <a:ext cx="330540" cy="369332"/>
          </a:xfrm>
          <a:prstGeom prst="rect">
            <a:avLst/>
          </a:prstGeom>
          <a:noFill/>
        </p:spPr>
        <p:txBody>
          <a:bodyPr wrap="none" rtlCol="0">
            <a:spAutoFit/>
          </a:bodyPr>
          <a:lstStyle/>
          <a:p>
            <a:r>
              <a:rPr lang="en-US" dirty="0" smtClean="0">
                <a:solidFill>
                  <a:schemeClr val="bg1"/>
                </a:solidFill>
              </a:rPr>
              <a:t>2</a:t>
            </a:r>
            <a:endParaRPr lang="en-US" dirty="0">
              <a:solidFill>
                <a:schemeClr val="bg1"/>
              </a:solidFill>
            </a:endParaRPr>
          </a:p>
        </p:txBody>
      </p:sp>
      <p:sp>
        <p:nvSpPr>
          <p:cNvPr id="143" name="TextBox 142"/>
          <p:cNvSpPr txBox="1"/>
          <p:nvPr/>
        </p:nvSpPr>
        <p:spPr>
          <a:xfrm>
            <a:off x="4520242" y="3625969"/>
            <a:ext cx="330540" cy="369332"/>
          </a:xfrm>
          <a:prstGeom prst="rect">
            <a:avLst/>
          </a:prstGeom>
          <a:noFill/>
        </p:spPr>
        <p:txBody>
          <a:bodyPr wrap="none" rtlCol="0">
            <a:spAutoFit/>
          </a:bodyPr>
          <a:lstStyle/>
          <a:p>
            <a:r>
              <a:rPr lang="en-US" dirty="0" smtClean="0">
                <a:solidFill>
                  <a:schemeClr val="bg1"/>
                </a:solidFill>
              </a:rPr>
              <a:t>5</a:t>
            </a:r>
            <a:endParaRPr lang="en-US" dirty="0">
              <a:solidFill>
                <a:schemeClr val="bg1"/>
              </a:solidFill>
            </a:endParaRPr>
          </a:p>
        </p:txBody>
      </p:sp>
      <p:sp>
        <p:nvSpPr>
          <p:cNvPr id="144" name="TextBox 143"/>
          <p:cNvSpPr txBox="1"/>
          <p:nvPr/>
        </p:nvSpPr>
        <p:spPr>
          <a:xfrm>
            <a:off x="1171755" y="2779143"/>
            <a:ext cx="330540" cy="369332"/>
          </a:xfrm>
          <a:prstGeom prst="rect">
            <a:avLst/>
          </a:prstGeom>
          <a:noFill/>
        </p:spPr>
        <p:txBody>
          <a:bodyPr wrap="none" rtlCol="0">
            <a:spAutoFit/>
          </a:bodyPr>
          <a:lstStyle/>
          <a:p>
            <a:r>
              <a:rPr lang="en-US" dirty="0" smtClean="0"/>
              <a:t>7</a:t>
            </a:r>
            <a:endParaRPr lang="en-US" dirty="0"/>
          </a:p>
        </p:txBody>
      </p:sp>
      <p:sp>
        <p:nvSpPr>
          <p:cNvPr id="145" name="TextBox 144"/>
          <p:cNvSpPr txBox="1"/>
          <p:nvPr/>
        </p:nvSpPr>
        <p:spPr>
          <a:xfrm>
            <a:off x="2577861" y="2779143"/>
            <a:ext cx="330540" cy="369332"/>
          </a:xfrm>
          <a:prstGeom prst="rect">
            <a:avLst/>
          </a:prstGeom>
          <a:noFill/>
        </p:spPr>
        <p:txBody>
          <a:bodyPr wrap="none" rtlCol="0">
            <a:spAutoFit/>
          </a:bodyPr>
          <a:lstStyle/>
          <a:p>
            <a:r>
              <a:rPr lang="en-US" dirty="0" smtClean="0"/>
              <a:t>4</a:t>
            </a:r>
            <a:endParaRPr lang="en-US" dirty="0"/>
          </a:p>
        </p:txBody>
      </p:sp>
      <p:sp>
        <p:nvSpPr>
          <p:cNvPr id="146" name="TextBox 145"/>
          <p:cNvSpPr txBox="1"/>
          <p:nvPr/>
        </p:nvSpPr>
        <p:spPr>
          <a:xfrm>
            <a:off x="4165121" y="2779143"/>
            <a:ext cx="330540" cy="369332"/>
          </a:xfrm>
          <a:prstGeom prst="rect">
            <a:avLst/>
          </a:prstGeom>
          <a:noFill/>
        </p:spPr>
        <p:txBody>
          <a:bodyPr wrap="none" rtlCol="0">
            <a:spAutoFit/>
          </a:bodyPr>
          <a:lstStyle/>
          <a:p>
            <a:r>
              <a:rPr lang="en-US" dirty="0" smtClean="0"/>
              <a:t>2</a:t>
            </a:r>
            <a:endParaRPr lang="en-US" dirty="0"/>
          </a:p>
        </p:txBody>
      </p:sp>
      <p:sp>
        <p:nvSpPr>
          <p:cNvPr id="147" name="TextBox 146"/>
          <p:cNvSpPr txBox="1"/>
          <p:nvPr/>
        </p:nvSpPr>
        <p:spPr>
          <a:xfrm>
            <a:off x="2572109" y="1953882"/>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7">
                                            <p:txEl>
                                              <p:pRg st="0" end="0"/>
                                            </p:txEl>
                                          </p:spTgt>
                                        </p:tgtEl>
                                        <p:attrNameLst>
                                          <p:attrName>style.visibility</p:attrName>
                                        </p:attrNameLst>
                                      </p:cBhvr>
                                      <p:to>
                                        <p:strVal val="visible"/>
                                      </p:to>
                                    </p:set>
                                    <p:animEffect transition="in" filter="fade">
                                      <p:cBhvr>
                                        <p:cTn id="12" dur="2000"/>
                                        <p:tgtEl>
                                          <p:spTgt spid="11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7">
                                            <p:txEl>
                                              <p:pRg st="1" end="1"/>
                                            </p:txEl>
                                          </p:spTgt>
                                        </p:tgtEl>
                                        <p:attrNameLst>
                                          <p:attrName>style.visibility</p:attrName>
                                        </p:attrNameLst>
                                      </p:cBhvr>
                                      <p:to>
                                        <p:strVal val="visible"/>
                                      </p:to>
                                    </p:set>
                                    <p:animEffect transition="in" filter="fade">
                                      <p:cBhvr>
                                        <p:cTn id="15" dur="2000"/>
                                        <p:tgtEl>
                                          <p:spTgt spid="11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7">
                                            <p:txEl>
                                              <p:pRg st="2" end="2"/>
                                            </p:txEl>
                                          </p:spTgt>
                                        </p:tgtEl>
                                        <p:attrNameLst>
                                          <p:attrName>style.visibility</p:attrName>
                                        </p:attrNameLst>
                                      </p:cBhvr>
                                      <p:to>
                                        <p:strVal val="visible"/>
                                      </p:to>
                                    </p:set>
                                    <p:animEffect transition="in" filter="fade">
                                      <p:cBhvr>
                                        <p:cTn id="18" dur="2000"/>
                                        <p:tgtEl>
                                          <p:spTgt spid="11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7">
                                            <p:txEl>
                                              <p:pRg st="3" end="3"/>
                                            </p:txEl>
                                          </p:spTgt>
                                        </p:tgtEl>
                                        <p:attrNameLst>
                                          <p:attrName>style.visibility</p:attrName>
                                        </p:attrNameLst>
                                      </p:cBhvr>
                                      <p:to>
                                        <p:strVal val="visible"/>
                                      </p:to>
                                    </p:set>
                                    <p:animEffect transition="in" filter="fade">
                                      <p:cBhvr>
                                        <p:cTn id="21" dur="2000"/>
                                        <p:tgtEl>
                                          <p:spTgt spid="11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7">
                                            <p:txEl>
                                              <p:pRg st="4" end="4"/>
                                            </p:txEl>
                                          </p:spTgt>
                                        </p:tgtEl>
                                        <p:attrNameLst>
                                          <p:attrName>style.visibility</p:attrName>
                                        </p:attrNameLst>
                                      </p:cBhvr>
                                      <p:to>
                                        <p:strVal val="visible"/>
                                      </p:to>
                                    </p:set>
                                    <p:animEffect transition="in" filter="fade">
                                      <p:cBhvr>
                                        <p:cTn id="24" dur="2000"/>
                                        <p:tgtEl>
                                          <p:spTgt spid="11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7">
                                            <p:txEl>
                                              <p:pRg st="6" end="6"/>
                                            </p:txEl>
                                          </p:spTgt>
                                        </p:tgtEl>
                                        <p:attrNameLst>
                                          <p:attrName>style.visibility</p:attrName>
                                        </p:attrNameLst>
                                      </p:cBhvr>
                                      <p:to>
                                        <p:strVal val="visible"/>
                                      </p:to>
                                    </p:set>
                                    <p:animEffect transition="in" filter="fade">
                                      <p:cBhvr>
                                        <p:cTn id="27" dur="2000"/>
                                        <p:tgtEl>
                                          <p:spTgt spid="11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7">
                                            <p:txEl>
                                              <p:pRg st="7" end="7"/>
                                            </p:txEl>
                                          </p:spTgt>
                                        </p:tgtEl>
                                        <p:attrNameLst>
                                          <p:attrName>style.visibility</p:attrName>
                                        </p:attrNameLst>
                                      </p:cBhvr>
                                      <p:to>
                                        <p:strVal val="visible"/>
                                      </p:to>
                                    </p:set>
                                    <p:animEffect transition="in" filter="fade">
                                      <p:cBhvr>
                                        <p:cTn id="30" dur="2000"/>
                                        <p:tgtEl>
                                          <p:spTgt spid="11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7">
                                            <p:txEl>
                                              <p:pRg st="9" end="9"/>
                                            </p:txEl>
                                          </p:spTgt>
                                        </p:tgtEl>
                                        <p:attrNameLst>
                                          <p:attrName>style.visibility</p:attrName>
                                        </p:attrNameLst>
                                      </p:cBhvr>
                                      <p:to>
                                        <p:strVal val="visible"/>
                                      </p:to>
                                    </p:set>
                                    <p:animEffect transition="in" filter="fade">
                                      <p:cBhvr>
                                        <p:cTn id="33" dur="2000"/>
                                        <p:tgtEl>
                                          <p:spTgt spid="117">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7">
                                            <p:txEl>
                                              <p:pRg st="10" end="10"/>
                                            </p:txEl>
                                          </p:spTgt>
                                        </p:tgtEl>
                                        <p:attrNameLst>
                                          <p:attrName>style.visibility</p:attrName>
                                        </p:attrNameLst>
                                      </p:cBhvr>
                                      <p:to>
                                        <p:strVal val="visible"/>
                                      </p:to>
                                    </p:set>
                                    <p:animEffect transition="in" filter="fade">
                                      <p:cBhvr>
                                        <p:cTn id="36" dur="2000"/>
                                        <p:tgtEl>
                                          <p:spTgt spid="117">
                                            <p:txEl>
                                              <p:pRg st="10" end="1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7">
                                            <p:txEl>
                                              <p:pRg st="12" end="12"/>
                                            </p:txEl>
                                          </p:spTgt>
                                        </p:tgtEl>
                                        <p:attrNameLst>
                                          <p:attrName>style.visibility</p:attrName>
                                        </p:attrNameLst>
                                      </p:cBhvr>
                                      <p:to>
                                        <p:strVal val="visible"/>
                                      </p:to>
                                    </p:set>
                                    <p:animEffect transition="in" filter="fade">
                                      <p:cBhvr>
                                        <p:cTn id="39" dur="2000"/>
                                        <p:tgtEl>
                                          <p:spTgt spid="117">
                                            <p:txEl>
                                              <p:pRg st="12" end="12"/>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7">
                                            <p:txEl>
                                              <p:pRg st="13" end="13"/>
                                            </p:txEl>
                                          </p:spTgt>
                                        </p:tgtEl>
                                        <p:attrNameLst>
                                          <p:attrName>style.visibility</p:attrName>
                                        </p:attrNameLst>
                                      </p:cBhvr>
                                      <p:to>
                                        <p:strVal val="visible"/>
                                      </p:to>
                                    </p:set>
                                    <p:animEffect transition="in" filter="fade">
                                      <p:cBhvr>
                                        <p:cTn id="42" dur="2000"/>
                                        <p:tgtEl>
                                          <p:spTgt spid="117">
                                            <p:txEl>
                                              <p:pRg st="13" end="1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17">
                                            <p:txEl>
                                              <p:pRg st="14" end="14"/>
                                            </p:txEl>
                                          </p:spTgt>
                                        </p:tgtEl>
                                        <p:attrNameLst>
                                          <p:attrName>style.visibility</p:attrName>
                                        </p:attrNameLst>
                                      </p:cBhvr>
                                      <p:to>
                                        <p:strVal val="visible"/>
                                      </p:to>
                                    </p:set>
                                    <p:animEffect transition="in" filter="fade">
                                      <p:cBhvr>
                                        <p:cTn id="45" dur="2000"/>
                                        <p:tgtEl>
                                          <p:spTgt spid="117">
                                            <p:txEl>
                                              <p:pRg st="14" end="1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7">
                                            <p:txEl>
                                              <p:pRg st="15" end="15"/>
                                            </p:txEl>
                                          </p:spTgt>
                                        </p:tgtEl>
                                        <p:attrNameLst>
                                          <p:attrName>style.visibility</p:attrName>
                                        </p:attrNameLst>
                                      </p:cBhvr>
                                      <p:to>
                                        <p:strVal val="visible"/>
                                      </p:to>
                                    </p:set>
                                    <p:animEffect transition="in" filter="fade">
                                      <p:cBhvr>
                                        <p:cTn id="48" dur="2000"/>
                                        <p:tgtEl>
                                          <p:spTgt spid="117">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6">
                                            <p:txEl>
                                              <p:pRg st="0" end="0"/>
                                            </p:txEl>
                                          </p:spTgt>
                                        </p:tgtEl>
                                        <p:attrNameLst>
                                          <p:attrName>style.visibility</p:attrName>
                                        </p:attrNameLst>
                                      </p:cBhvr>
                                      <p:to>
                                        <p:strVal val="visible"/>
                                      </p:to>
                                    </p:set>
                                    <p:animEffect transition="in" filter="fade">
                                      <p:cBhvr>
                                        <p:cTn id="53" dur="2000"/>
                                        <p:tgtEl>
                                          <p:spTgt spid="136">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39"/>
                                        </p:tgtEl>
                                        <p:attrNameLst>
                                          <p:attrName>style.visibility</p:attrName>
                                        </p:attrNameLst>
                                      </p:cBhvr>
                                      <p:to>
                                        <p:strVal val="visible"/>
                                      </p:to>
                                    </p:set>
                                    <p:animEffect transition="in" filter="blinds(horizontal)">
                                      <p:cBhvr>
                                        <p:cTn id="58" dur="500"/>
                                        <p:tgtEl>
                                          <p:spTgt spid="13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40"/>
                                        </p:tgtEl>
                                        <p:attrNameLst>
                                          <p:attrName>style.visibility</p:attrName>
                                        </p:attrNameLst>
                                      </p:cBhvr>
                                      <p:to>
                                        <p:strVal val="visible"/>
                                      </p:to>
                                    </p:set>
                                    <p:animEffect transition="in" filter="blinds(horizontal)">
                                      <p:cBhvr>
                                        <p:cTn id="61" dur="500"/>
                                        <p:tgtEl>
                                          <p:spTgt spid="14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41"/>
                                        </p:tgtEl>
                                        <p:attrNameLst>
                                          <p:attrName>style.visibility</p:attrName>
                                        </p:attrNameLst>
                                      </p:cBhvr>
                                      <p:to>
                                        <p:strVal val="visible"/>
                                      </p:to>
                                    </p:set>
                                    <p:animEffect transition="in" filter="blinds(horizontal)">
                                      <p:cBhvr>
                                        <p:cTn id="64" dur="500"/>
                                        <p:tgtEl>
                                          <p:spTgt spid="14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42"/>
                                        </p:tgtEl>
                                        <p:attrNameLst>
                                          <p:attrName>style.visibility</p:attrName>
                                        </p:attrNameLst>
                                      </p:cBhvr>
                                      <p:to>
                                        <p:strVal val="visible"/>
                                      </p:to>
                                    </p:set>
                                    <p:animEffect transition="in" filter="blinds(horizontal)">
                                      <p:cBhvr>
                                        <p:cTn id="67" dur="500"/>
                                        <p:tgtEl>
                                          <p:spTgt spid="14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43"/>
                                        </p:tgtEl>
                                        <p:attrNameLst>
                                          <p:attrName>style.visibility</p:attrName>
                                        </p:attrNameLst>
                                      </p:cBhvr>
                                      <p:to>
                                        <p:strVal val="visible"/>
                                      </p:to>
                                    </p:set>
                                    <p:animEffect transition="in" filter="blinds(horizontal)">
                                      <p:cBhvr>
                                        <p:cTn id="70" dur="500"/>
                                        <p:tgtEl>
                                          <p:spTgt spid="143"/>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44"/>
                                        </p:tgtEl>
                                        <p:attrNameLst>
                                          <p:attrName>style.visibility</p:attrName>
                                        </p:attrNameLst>
                                      </p:cBhvr>
                                      <p:to>
                                        <p:strVal val="visible"/>
                                      </p:to>
                                    </p:set>
                                    <p:animEffect transition="in" filter="blinds(horizontal)">
                                      <p:cBhvr>
                                        <p:cTn id="75" dur="500"/>
                                        <p:tgtEl>
                                          <p:spTgt spid="14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45"/>
                                        </p:tgtEl>
                                        <p:attrNameLst>
                                          <p:attrName>style.visibility</p:attrName>
                                        </p:attrNameLst>
                                      </p:cBhvr>
                                      <p:to>
                                        <p:strVal val="visible"/>
                                      </p:to>
                                    </p:set>
                                    <p:animEffect transition="in" filter="blinds(horizontal)">
                                      <p:cBhvr>
                                        <p:cTn id="78" dur="500"/>
                                        <p:tgtEl>
                                          <p:spTgt spid="14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46"/>
                                        </p:tgtEl>
                                        <p:attrNameLst>
                                          <p:attrName>style.visibility</p:attrName>
                                        </p:attrNameLst>
                                      </p:cBhvr>
                                      <p:to>
                                        <p:strVal val="visible"/>
                                      </p:to>
                                    </p:set>
                                    <p:animEffect transition="in" filter="blinds(horizontal)">
                                      <p:cBhvr>
                                        <p:cTn id="81" dur="500"/>
                                        <p:tgtEl>
                                          <p:spTgt spid="14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47"/>
                                        </p:tgtEl>
                                        <p:attrNameLst>
                                          <p:attrName>style.visibility</p:attrName>
                                        </p:attrNameLst>
                                      </p:cBhvr>
                                      <p:to>
                                        <p:strVal val="visible"/>
                                      </p:to>
                                    </p:set>
                                    <p:animEffect transition="in" filter="blinds(horizontal)">
                                      <p:cBhvr>
                                        <p:cTn id="86"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7" grpId="0" build="allAtOnce"/>
      <p:bldP spid="136" grpId="0" build="p"/>
      <p:bldP spid="139" grpId="0"/>
      <p:bldP spid="140" grpId="0"/>
      <p:bldP spid="141" grpId="0"/>
      <p:bldP spid="142" grpId="0"/>
      <p:bldP spid="143" grpId="0"/>
      <p:bldP spid="144" grpId="0"/>
      <p:bldP spid="145" grpId="0"/>
      <p:bldP spid="146" grpId="0"/>
      <p:bldP spid="1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Once all of the values of the tree are covered, the AI will execute whichever move leads to the highest score</a:t>
            </a:r>
          </a:p>
          <a:p>
            <a:pPr lvl="1"/>
            <a:r>
              <a:rPr lang="en-US" dirty="0" smtClean="0"/>
              <a:t>In the case of our tree, the AI will choose the move that leads to the immediate score of 7 because that is the highest calculated score</a:t>
            </a:r>
            <a:endParaRPr lang="en-US" dirty="0"/>
          </a:p>
        </p:txBody>
      </p:sp>
      <p:sp>
        <p:nvSpPr>
          <p:cNvPr id="3" name="Title 2"/>
          <p:cNvSpPr>
            <a:spLocks noGrp="1"/>
          </p:cNvSpPr>
          <p:nvPr>
            <p:ph type="title"/>
          </p:nvPr>
        </p:nvSpPr>
        <p:spPr/>
        <p:txBody>
          <a:bodyPr/>
          <a:lstStyle/>
          <a:p>
            <a:r>
              <a:rPr lang="en-US" dirty="0" smtClean="0"/>
              <a:t>Minimax Overview Cont.</a:t>
            </a:r>
            <a:endParaRPr lang="en-US" dirty="0"/>
          </a:p>
        </p:txBody>
      </p:sp>
      <p:sp>
        <p:nvSpPr>
          <p:cNvPr id="4" name="Oval 3"/>
          <p:cNvSpPr/>
          <p:nvPr/>
        </p:nvSpPr>
        <p:spPr>
          <a:xfrm>
            <a:off x="3981091" y="4142118"/>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2609491" y="4980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Oval 5"/>
          <p:cNvSpPr/>
          <p:nvPr/>
        </p:nvSpPr>
        <p:spPr>
          <a:xfrm>
            <a:off x="3981091" y="4980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p:cNvSpPr/>
          <p:nvPr/>
        </p:nvSpPr>
        <p:spPr>
          <a:xfrm>
            <a:off x="5581291" y="4980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 name="Straight Connector 7"/>
          <p:cNvCxnSpPr>
            <a:stCxn id="4" idx="4"/>
            <a:endCxn id="6" idx="0"/>
          </p:cNvCxnSpPr>
          <p:nvPr/>
        </p:nvCxnSpPr>
        <p:spPr>
          <a:xfrm>
            <a:off x="4171591" y="452311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a:stCxn id="4" idx="4"/>
            <a:endCxn id="7" idx="0"/>
          </p:cNvCxnSpPr>
          <p:nvPr/>
        </p:nvCxnSpPr>
        <p:spPr>
          <a:xfrm>
            <a:off x="4171591" y="4523118"/>
            <a:ext cx="1600200" cy="4572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a:stCxn id="4" idx="4"/>
            <a:endCxn id="5" idx="0"/>
          </p:cNvCxnSpPr>
          <p:nvPr/>
        </p:nvCxnSpPr>
        <p:spPr>
          <a:xfrm flipH="1">
            <a:off x="2799991" y="4523118"/>
            <a:ext cx="1371600" cy="4572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stCxn id="5" idx="4"/>
          </p:cNvCxnSpPr>
          <p:nvPr/>
        </p:nvCxnSpPr>
        <p:spPr>
          <a:xfrm flipH="1">
            <a:off x="2190391" y="5361318"/>
            <a:ext cx="609600" cy="4572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5" idx="4"/>
          </p:cNvCxnSpPr>
          <p:nvPr/>
        </p:nvCxnSpPr>
        <p:spPr>
          <a:xfrm>
            <a:off x="2799991" y="5361318"/>
            <a:ext cx="381000" cy="4572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stCxn id="6" idx="4"/>
          </p:cNvCxnSpPr>
          <p:nvPr/>
        </p:nvCxnSpPr>
        <p:spPr>
          <a:xfrm>
            <a:off x="4171591" y="536131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7" idx="4"/>
          </p:cNvCxnSpPr>
          <p:nvPr/>
        </p:nvCxnSpPr>
        <p:spPr>
          <a:xfrm flipH="1">
            <a:off x="5314591" y="5361318"/>
            <a:ext cx="457200" cy="4572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7" idx="4"/>
          </p:cNvCxnSpPr>
          <p:nvPr/>
        </p:nvCxnSpPr>
        <p:spPr>
          <a:xfrm>
            <a:off x="5771791" y="5361318"/>
            <a:ext cx="381000" cy="457200"/>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638246" y="5016261"/>
            <a:ext cx="330540" cy="369332"/>
          </a:xfrm>
          <a:prstGeom prst="rect">
            <a:avLst/>
          </a:prstGeom>
          <a:noFill/>
        </p:spPr>
        <p:txBody>
          <a:bodyPr wrap="none" rtlCol="0">
            <a:spAutoFit/>
          </a:bodyPr>
          <a:lstStyle/>
          <a:p>
            <a:r>
              <a:rPr lang="en-US" dirty="0" smtClean="0"/>
              <a:t>7</a:t>
            </a:r>
            <a:endParaRPr lang="en-US" dirty="0"/>
          </a:p>
        </p:txBody>
      </p:sp>
      <p:sp>
        <p:nvSpPr>
          <p:cNvPr id="17" name="TextBox 16"/>
          <p:cNvSpPr txBox="1"/>
          <p:nvPr/>
        </p:nvSpPr>
        <p:spPr>
          <a:xfrm>
            <a:off x="4044352" y="5016261"/>
            <a:ext cx="330540" cy="369332"/>
          </a:xfrm>
          <a:prstGeom prst="rect">
            <a:avLst/>
          </a:prstGeom>
          <a:noFill/>
        </p:spPr>
        <p:txBody>
          <a:bodyPr wrap="none" rtlCol="0">
            <a:spAutoFit/>
          </a:bodyPr>
          <a:lstStyle/>
          <a:p>
            <a:r>
              <a:rPr lang="en-US" dirty="0" smtClean="0"/>
              <a:t>4</a:t>
            </a:r>
            <a:endParaRPr lang="en-US" dirty="0"/>
          </a:p>
        </p:txBody>
      </p:sp>
      <p:sp>
        <p:nvSpPr>
          <p:cNvPr id="18" name="TextBox 17"/>
          <p:cNvSpPr txBox="1"/>
          <p:nvPr/>
        </p:nvSpPr>
        <p:spPr>
          <a:xfrm>
            <a:off x="5631612" y="5016261"/>
            <a:ext cx="330540" cy="369332"/>
          </a:xfrm>
          <a:prstGeom prst="rect">
            <a:avLst/>
          </a:prstGeom>
          <a:noFill/>
        </p:spPr>
        <p:txBody>
          <a:bodyPr wrap="none" rtlCol="0">
            <a:spAutoFit/>
          </a:bodyPr>
          <a:lstStyle/>
          <a:p>
            <a:r>
              <a:rPr lang="en-US" dirty="0" smtClean="0"/>
              <a:t>2</a:t>
            </a:r>
            <a:endParaRPr lang="en-US" dirty="0"/>
          </a:p>
        </p:txBody>
      </p:sp>
      <p:sp>
        <p:nvSpPr>
          <p:cNvPr id="19" name="TextBox 18"/>
          <p:cNvSpPr txBox="1"/>
          <p:nvPr/>
        </p:nvSpPr>
        <p:spPr>
          <a:xfrm>
            <a:off x="4038600" y="4191000"/>
            <a:ext cx="330540" cy="369332"/>
          </a:xfrm>
          <a:prstGeom prst="rect">
            <a:avLst/>
          </a:prstGeom>
          <a:noFill/>
        </p:spPr>
        <p:txBody>
          <a:bodyPr wrap="none" rtlCol="0">
            <a:spAutoFit/>
          </a:bodyPr>
          <a:lstStyle/>
          <a:p>
            <a:r>
              <a:rPr lang="en-US" dirty="0" smtClean="0">
                <a:solidFill>
                  <a:schemeClr val="bg1"/>
                </a:solidFill>
              </a:rPr>
              <a:t>7</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linds(horizont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2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Effect transition="in" filter="fade">
                                      <p:cBhvr>
                                        <p:cTn id="28" dur="2000"/>
                                        <p:tgtEl>
                                          <p:spTgt spid="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fade">
                                      <p:cBhvr>
                                        <p:cTn id="31"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16" grpId="0"/>
      <p:bldP spid="17"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1600" dirty="0" smtClean="0"/>
              <a:t>int minimax(Node node, int currentDepth)</a:t>
            </a:r>
          </a:p>
          <a:p>
            <a:pPr>
              <a:buNone/>
            </a:pPr>
            <a:r>
              <a:rPr lang="en-US" sz="1600" dirty="0" smtClean="0"/>
              <a:t>{</a:t>
            </a:r>
          </a:p>
          <a:p>
            <a:pPr>
              <a:buNone/>
            </a:pPr>
            <a:r>
              <a:rPr lang="en-US" sz="1600" dirty="0" smtClean="0"/>
              <a:t>	</a:t>
            </a:r>
            <a:r>
              <a:rPr lang="en-US" sz="1600" dirty="0" smtClean="0"/>
              <a:t>if (currentDepth &lt;= 0 or game over at node)</a:t>
            </a:r>
          </a:p>
          <a:p>
            <a:pPr>
              <a:buNone/>
            </a:pPr>
            <a:r>
              <a:rPr lang="en-US" sz="1600" dirty="0" smtClean="0"/>
              <a:t>	</a:t>
            </a:r>
            <a:r>
              <a:rPr lang="en-US" sz="1600" dirty="0" smtClean="0"/>
              <a:t>	return heuristic value of node</a:t>
            </a:r>
          </a:p>
          <a:p>
            <a:pPr>
              <a:buNone/>
            </a:pPr>
            <a:r>
              <a:rPr lang="en-US" sz="1600" dirty="0" smtClean="0"/>
              <a:t>	</a:t>
            </a:r>
            <a:r>
              <a:rPr lang="en-US" sz="1600" dirty="0" smtClean="0"/>
              <a:t>int a = -infinity</a:t>
            </a:r>
          </a:p>
          <a:p>
            <a:pPr>
              <a:buNone/>
            </a:pPr>
            <a:r>
              <a:rPr lang="en-US" sz="1600" dirty="0" smtClean="0"/>
              <a:t>	</a:t>
            </a:r>
            <a:r>
              <a:rPr lang="en-US" sz="1600" dirty="0" smtClean="0"/>
              <a:t>foreach child in node</a:t>
            </a:r>
          </a:p>
          <a:p>
            <a:pPr>
              <a:buNone/>
            </a:pPr>
            <a:r>
              <a:rPr lang="en-US" sz="1600" dirty="0" smtClean="0"/>
              <a:t>	</a:t>
            </a:r>
            <a:r>
              <a:rPr lang="en-US" sz="1600" dirty="0" smtClean="0"/>
              <a:t>	a = max (a, -minimax(child, currentDepth – 1))</a:t>
            </a:r>
          </a:p>
          <a:p>
            <a:pPr>
              <a:buNone/>
            </a:pPr>
            <a:r>
              <a:rPr lang="en-US" sz="1600" dirty="0" smtClean="0"/>
              <a:t>	return a</a:t>
            </a:r>
          </a:p>
          <a:p>
            <a:pPr>
              <a:buNone/>
            </a:pPr>
            <a:r>
              <a:rPr lang="en-US" sz="1600" dirty="0" smtClean="0"/>
              <a:t>}</a:t>
            </a:r>
            <a:endParaRPr lang="en-US" sz="1600" dirty="0"/>
          </a:p>
        </p:txBody>
      </p:sp>
      <p:sp>
        <p:nvSpPr>
          <p:cNvPr id="3" name="Title 2"/>
          <p:cNvSpPr>
            <a:spLocks noGrp="1"/>
          </p:cNvSpPr>
          <p:nvPr>
            <p:ph type="title"/>
          </p:nvPr>
        </p:nvSpPr>
        <p:spPr/>
        <p:txBody>
          <a:bodyPr/>
          <a:lstStyle/>
          <a:p>
            <a:r>
              <a:rPr lang="en-US" dirty="0" smtClean="0"/>
              <a:t>Minimax pseudocode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2000"/>
                                        <p:tgtEl>
                                          <p:spTgt spid="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2000"/>
                                        <p:tgtEl>
                                          <p:spTgt spid="2">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2000"/>
                                        <p:tgtEl>
                                          <p:spTgt spid="2">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2000"/>
                                        <p:tgtEl>
                                          <p:spTgt spid="2">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animEffect transition="in" filter="fade">
                                      <p:cBhvr>
                                        <p:cTn id="33" dur="2000"/>
                                        <p:tgtEl>
                                          <p:spTgt spid="2">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Minimax requires total search of decision tree</a:t>
            </a:r>
          </a:p>
          <a:p>
            <a:r>
              <a:rPr lang="en-US" dirty="0" smtClean="0"/>
              <a:t>With games like blob wars, it would take an extremely long time to search every possible move at even low search depths</a:t>
            </a:r>
          </a:p>
          <a:p>
            <a:pPr lvl="1"/>
            <a:r>
              <a:rPr lang="en-US" dirty="0" smtClean="0"/>
              <a:t>Each piece can have up to 16 possible moves</a:t>
            </a:r>
          </a:p>
          <a:p>
            <a:pPr lvl="1"/>
            <a:r>
              <a:rPr lang="en-US" dirty="0" smtClean="0"/>
              <a:t>With an 8x8 game board (about 64 spaces), millions of nodes could be generated at just a search depth of 4</a:t>
            </a:r>
            <a:endParaRPr lang="en-US" dirty="0"/>
          </a:p>
        </p:txBody>
      </p:sp>
      <p:sp>
        <p:nvSpPr>
          <p:cNvPr id="3" name="Title 2"/>
          <p:cNvSpPr>
            <a:spLocks noGrp="1"/>
          </p:cNvSpPr>
          <p:nvPr>
            <p:ph type="title"/>
          </p:nvPr>
        </p:nvSpPr>
        <p:spPr/>
        <p:txBody>
          <a:bodyPr/>
          <a:lstStyle/>
          <a:p>
            <a:r>
              <a:rPr lang="en-US" dirty="0" smtClean="0"/>
              <a:t>Problems with Minimax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20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20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optomized form of mini-max</a:t>
            </a:r>
          </a:p>
          <a:p>
            <a:r>
              <a:rPr lang="en-US" dirty="0" smtClean="0"/>
              <a:t>Avoids searching through unnecessary nodes</a:t>
            </a:r>
          </a:p>
          <a:p>
            <a:r>
              <a:rPr lang="en-US" dirty="0" smtClean="0"/>
              <a:t>When searching through the game tree, if a value is found that is worse than the best value the minimizing opponent can choose for you, you can stop searching through that node because you know that no better score will be generated from that node</a:t>
            </a:r>
          </a:p>
          <a:p>
            <a:r>
              <a:rPr lang="en-US" dirty="0" smtClean="0"/>
              <a:t>That makes no sense but it’s okay</a:t>
            </a:r>
            <a:endParaRPr lang="en-US" dirty="0"/>
          </a:p>
        </p:txBody>
      </p:sp>
      <p:sp>
        <p:nvSpPr>
          <p:cNvPr id="3" name="Title 2"/>
          <p:cNvSpPr>
            <a:spLocks noGrp="1"/>
          </p:cNvSpPr>
          <p:nvPr>
            <p:ph type="title"/>
          </p:nvPr>
        </p:nvSpPr>
        <p:spPr/>
        <p:txBody>
          <a:bodyPr/>
          <a:lstStyle/>
          <a:p>
            <a:r>
              <a:rPr lang="en-US" dirty="0" smtClean="0"/>
              <a:t>Alpha-Beta Pruning</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Alpha-Beta Overview</a:t>
            </a:r>
            <a:endParaRPr lang="en-US" dirty="0"/>
          </a:p>
        </p:txBody>
      </p:sp>
      <p:sp>
        <p:nvSpPr>
          <p:cNvPr id="4" name="Oval 3"/>
          <p:cNvSpPr/>
          <p:nvPr/>
        </p:nvSpPr>
        <p:spPr>
          <a:xfrm>
            <a:off x="3276600" y="1828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16950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7" name="Oval 6"/>
          <p:cNvSpPr/>
          <p:nvPr/>
        </p:nvSpPr>
        <p:spPr>
          <a:xfrm>
            <a:off x="46668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p:cNvSpPr/>
          <p:nvPr/>
        </p:nvSpPr>
        <p:spPr>
          <a:xfrm>
            <a:off x="914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Oval 8"/>
          <p:cNvSpPr/>
          <p:nvPr/>
        </p:nvSpPr>
        <p:spPr>
          <a:xfrm>
            <a:off x="25146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Oval 10"/>
          <p:cNvSpPr/>
          <p:nvPr/>
        </p:nvSpPr>
        <p:spPr>
          <a:xfrm>
            <a:off x="4248509" y="3554082"/>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Oval 11"/>
          <p:cNvSpPr/>
          <p:nvPr/>
        </p:nvSpPr>
        <p:spPr>
          <a:xfrm>
            <a:off x="54102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4" name="Straight Connector 13"/>
          <p:cNvCxnSpPr>
            <a:stCxn id="4" idx="4"/>
            <a:endCxn id="7" idx="0"/>
          </p:cNvCxnSpPr>
          <p:nvPr/>
        </p:nvCxnSpPr>
        <p:spPr>
          <a:xfrm>
            <a:off x="3467100" y="2209800"/>
            <a:ext cx="1390291" cy="484518"/>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4" idx="4"/>
            <a:endCxn id="5" idx="0"/>
          </p:cNvCxnSpPr>
          <p:nvPr/>
        </p:nvCxnSpPr>
        <p:spPr>
          <a:xfrm flipH="1">
            <a:off x="1885591" y="22098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4"/>
            <a:endCxn id="8" idx="0"/>
          </p:cNvCxnSpPr>
          <p:nvPr/>
        </p:nvCxnSpPr>
        <p:spPr>
          <a:xfrm flipH="1">
            <a:off x="1104900" y="3075318"/>
            <a:ext cx="780691" cy="50608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5" idx="4"/>
            <a:endCxn id="9" idx="0"/>
          </p:cNvCxnSpPr>
          <p:nvPr/>
        </p:nvCxnSpPr>
        <p:spPr>
          <a:xfrm>
            <a:off x="1885591" y="3075318"/>
            <a:ext cx="819509" cy="50608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a:stCxn id="7" idx="4"/>
            <a:endCxn id="11" idx="0"/>
          </p:cNvCxnSpPr>
          <p:nvPr/>
        </p:nvCxnSpPr>
        <p:spPr>
          <a:xfrm flipH="1">
            <a:off x="4439009" y="3075318"/>
            <a:ext cx="418382" cy="47876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7" idx="4"/>
            <a:endCxn id="12" idx="0"/>
          </p:cNvCxnSpPr>
          <p:nvPr/>
        </p:nvCxnSpPr>
        <p:spPr>
          <a:xfrm>
            <a:off x="4857391" y="3075318"/>
            <a:ext cx="743309" cy="506082"/>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533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Oval 21"/>
          <p:cNvSpPr/>
          <p:nvPr/>
        </p:nvSpPr>
        <p:spPr>
          <a:xfrm>
            <a:off x="1295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Oval 22"/>
          <p:cNvSpPr/>
          <p:nvPr/>
        </p:nvSpPr>
        <p:spPr>
          <a:xfrm>
            <a:off x="21911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Oval 23"/>
          <p:cNvSpPr/>
          <p:nvPr/>
        </p:nvSpPr>
        <p:spPr>
          <a:xfrm>
            <a:off x="2800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p:cNvSpPr/>
          <p:nvPr/>
        </p:nvSpPr>
        <p:spPr>
          <a:xfrm>
            <a:off x="39437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Oval 27"/>
          <p:cNvSpPr/>
          <p:nvPr/>
        </p:nvSpPr>
        <p:spPr>
          <a:xfrm>
            <a:off x="5410200" y="4343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Oval 28"/>
          <p:cNvSpPr/>
          <p:nvPr/>
        </p:nvSpPr>
        <p:spPr>
          <a:xfrm>
            <a:off x="4629509" y="4316082"/>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0" name="Straight Connector 29"/>
          <p:cNvCxnSpPr>
            <a:stCxn id="8" idx="4"/>
            <a:endCxn id="21" idx="0"/>
          </p:cNvCxnSpPr>
          <p:nvPr/>
        </p:nvCxnSpPr>
        <p:spPr>
          <a:xfrm flipH="1">
            <a:off x="723900" y="3962400"/>
            <a:ext cx="381000" cy="3048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a:stCxn id="8" idx="4"/>
            <a:endCxn id="22" idx="0"/>
          </p:cNvCxnSpPr>
          <p:nvPr/>
        </p:nvCxnSpPr>
        <p:spPr>
          <a:xfrm>
            <a:off x="1104900" y="3962400"/>
            <a:ext cx="381000" cy="30480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9" idx="4"/>
            <a:endCxn id="23" idx="0"/>
          </p:cNvCxnSpPr>
          <p:nvPr/>
        </p:nvCxnSpPr>
        <p:spPr>
          <a:xfrm flipH="1">
            <a:off x="2381609" y="3962400"/>
            <a:ext cx="323491" cy="35368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9" idx="4"/>
            <a:endCxn id="24" idx="0"/>
          </p:cNvCxnSpPr>
          <p:nvPr/>
        </p:nvCxnSpPr>
        <p:spPr>
          <a:xfrm>
            <a:off x="2705100" y="3962400"/>
            <a:ext cx="286109" cy="353682"/>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11" idx="4"/>
            <a:endCxn id="27" idx="0"/>
          </p:cNvCxnSpPr>
          <p:nvPr/>
        </p:nvCxnSpPr>
        <p:spPr>
          <a:xfrm flipH="1">
            <a:off x="4134209" y="3935082"/>
            <a:ext cx="304800" cy="3810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a:stCxn id="11" idx="4"/>
            <a:endCxn id="29" idx="0"/>
          </p:cNvCxnSpPr>
          <p:nvPr/>
        </p:nvCxnSpPr>
        <p:spPr>
          <a:xfrm>
            <a:off x="4439009" y="3935082"/>
            <a:ext cx="381000" cy="3810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2" idx="4"/>
            <a:endCxn id="28" idx="0"/>
          </p:cNvCxnSpPr>
          <p:nvPr/>
        </p:nvCxnSpPr>
        <p:spPr>
          <a:xfrm>
            <a:off x="5600700" y="3962400"/>
            <a:ext cx="0" cy="381000"/>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791200" y="1676400"/>
            <a:ext cx="3209533" cy="2585323"/>
          </a:xfrm>
          <a:prstGeom prst="rect">
            <a:avLst/>
          </a:prstGeom>
          <a:noFill/>
        </p:spPr>
        <p:txBody>
          <a:bodyPr wrap="square" rtlCol="0">
            <a:spAutoFit/>
          </a:bodyPr>
          <a:lstStyle/>
          <a:p>
            <a:r>
              <a:rPr lang="en-US" dirty="0" smtClean="0"/>
              <a:t>-Here is a new tree (this </a:t>
            </a:r>
          </a:p>
          <a:p>
            <a:r>
              <a:rPr lang="en-US" dirty="0" smtClean="0"/>
              <a:t>  time, however, the entire </a:t>
            </a:r>
          </a:p>
          <a:p>
            <a:r>
              <a:rPr lang="en-US" dirty="0" smtClean="0"/>
              <a:t> </a:t>
            </a:r>
            <a:r>
              <a:rPr lang="en-US" dirty="0" smtClean="0"/>
              <a:t> tree will not be searched)</a:t>
            </a:r>
          </a:p>
          <a:p>
            <a:endParaRPr lang="en-US" dirty="0" smtClean="0"/>
          </a:p>
          <a:p>
            <a:r>
              <a:rPr lang="en-US" dirty="0" smtClean="0"/>
              <a:t>-Two values are used to</a:t>
            </a:r>
          </a:p>
          <a:p>
            <a:r>
              <a:rPr lang="en-US" dirty="0" smtClean="0"/>
              <a:t> </a:t>
            </a:r>
            <a:r>
              <a:rPr lang="en-US" dirty="0" smtClean="0"/>
              <a:t> keep track of the scoring </a:t>
            </a:r>
          </a:p>
          <a:p>
            <a:r>
              <a:rPr lang="en-US" dirty="0" smtClean="0"/>
              <a:t> </a:t>
            </a:r>
            <a:r>
              <a:rPr lang="en-US" dirty="0" smtClean="0"/>
              <a:t> bounds of our search:</a:t>
            </a:r>
          </a:p>
          <a:p>
            <a:r>
              <a:rPr lang="en-US" dirty="0" smtClean="0"/>
              <a:t> </a:t>
            </a:r>
            <a:r>
              <a:rPr lang="en-US" dirty="0" smtClean="0"/>
              <a:t> Alpha (a) and</a:t>
            </a:r>
          </a:p>
          <a:p>
            <a:r>
              <a:rPr lang="en-US" dirty="0" smtClean="0"/>
              <a:t> </a:t>
            </a:r>
            <a:r>
              <a:rPr lang="en-US" dirty="0" smtClean="0"/>
              <a:t> Beta (B)</a:t>
            </a:r>
          </a:p>
        </p:txBody>
      </p:sp>
      <p:sp>
        <p:nvSpPr>
          <p:cNvPr id="75" name="Oval 74"/>
          <p:cNvSpPr/>
          <p:nvPr/>
        </p:nvSpPr>
        <p:spPr>
          <a:xfrm>
            <a:off x="1632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sp>
        <p:nvSpPr>
          <p:cNvPr id="76" name="Oval 75"/>
          <p:cNvSpPr/>
          <p:nvPr/>
        </p:nvSpPr>
        <p:spPr>
          <a:xfrm>
            <a:off x="6204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8</a:t>
            </a:r>
            <a:endParaRPr lang="en-US" dirty="0"/>
          </a:p>
        </p:txBody>
      </p:sp>
      <p:sp>
        <p:nvSpPr>
          <p:cNvPr id="77" name="Oval 76"/>
          <p:cNvSpPr/>
          <p:nvPr/>
        </p:nvSpPr>
        <p:spPr>
          <a:xfrm>
            <a:off x="11538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sp>
        <p:nvSpPr>
          <p:cNvPr id="78" name="Oval 77"/>
          <p:cNvSpPr/>
          <p:nvPr/>
        </p:nvSpPr>
        <p:spPr>
          <a:xfrm>
            <a:off x="16110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5</a:t>
            </a:r>
            <a:endParaRPr lang="en-US" dirty="0"/>
          </a:p>
        </p:txBody>
      </p:sp>
      <p:sp>
        <p:nvSpPr>
          <p:cNvPr id="80" name="Oval 79"/>
          <p:cNvSpPr/>
          <p:nvPr/>
        </p:nvSpPr>
        <p:spPr>
          <a:xfrm>
            <a:off x="2133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7</a:t>
            </a:r>
            <a:endParaRPr lang="en-US" dirty="0"/>
          </a:p>
        </p:txBody>
      </p:sp>
      <p:sp>
        <p:nvSpPr>
          <p:cNvPr id="81" name="Oval 80"/>
          <p:cNvSpPr/>
          <p:nvPr/>
        </p:nvSpPr>
        <p:spPr>
          <a:xfrm>
            <a:off x="2590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9</a:t>
            </a:r>
            <a:endParaRPr lang="en-US" dirty="0"/>
          </a:p>
        </p:txBody>
      </p:sp>
      <p:sp>
        <p:nvSpPr>
          <p:cNvPr id="82" name="Oval 81"/>
          <p:cNvSpPr/>
          <p:nvPr/>
        </p:nvSpPr>
        <p:spPr>
          <a:xfrm>
            <a:off x="3048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0</a:t>
            </a:r>
            <a:endParaRPr lang="en-US" dirty="0"/>
          </a:p>
        </p:txBody>
      </p:sp>
      <p:sp>
        <p:nvSpPr>
          <p:cNvPr id="85" name="Oval 84"/>
          <p:cNvSpPr/>
          <p:nvPr/>
        </p:nvSpPr>
        <p:spPr>
          <a:xfrm>
            <a:off x="35814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sp>
        <p:nvSpPr>
          <p:cNvPr id="86" name="Oval 85"/>
          <p:cNvSpPr/>
          <p:nvPr/>
        </p:nvSpPr>
        <p:spPr>
          <a:xfrm>
            <a:off x="4114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5</a:t>
            </a:r>
            <a:endParaRPr lang="en-US" dirty="0"/>
          </a:p>
        </p:txBody>
      </p:sp>
      <p:sp>
        <p:nvSpPr>
          <p:cNvPr id="87" name="Oval 86"/>
          <p:cNvSpPr/>
          <p:nvPr/>
        </p:nvSpPr>
        <p:spPr>
          <a:xfrm>
            <a:off x="46482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sp>
        <p:nvSpPr>
          <p:cNvPr id="88" name="Oval 87"/>
          <p:cNvSpPr/>
          <p:nvPr/>
        </p:nvSpPr>
        <p:spPr>
          <a:xfrm>
            <a:off x="51816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sp>
        <p:nvSpPr>
          <p:cNvPr id="89" name="Oval 88"/>
          <p:cNvSpPr/>
          <p:nvPr/>
        </p:nvSpPr>
        <p:spPr>
          <a:xfrm>
            <a:off x="5715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6</a:t>
            </a:r>
            <a:endParaRPr lang="en-US" dirty="0"/>
          </a:p>
        </p:txBody>
      </p:sp>
      <p:cxnSp>
        <p:nvCxnSpPr>
          <p:cNvPr id="90" name="Straight Connector 89"/>
          <p:cNvCxnSpPr>
            <a:stCxn id="21" idx="4"/>
            <a:endCxn id="75" idx="0"/>
          </p:cNvCxnSpPr>
          <p:nvPr/>
        </p:nvCxnSpPr>
        <p:spPr>
          <a:xfrm flipH="1">
            <a:off x="353785" y="4648200"/>
            <a:ext cx="370115" cy="402771"/>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stCxn id="21" idx="4"/>
            <a:endCxn id="76" idx="0"/>
          </p:cNvCxnSpPr>
          <p:nvPr/>
        </p:nvCxnSpPr>
        <p:spPr>
          <a:xfrm>
            <a:off x="723900" y="4648200"/>
            <a:ext cx="87085" cy="402771"/>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a:stCxn id="22" idx="4"/>
            <a:endCxn id="77" idx="0"/>
          </p:cNvCxnSpPr>
          <p:nvPr/>
        </p:nvCxnSpPr>
        <p:spPr>
          <a:xfrm flipH="1">
            <a:off x="1344385" y="4648200"/>
            <a:ext cx="141515" cy="402771"/>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a:stCxn id="22" idx="4"/>
            <a:endCxn id="78" idx="0"/>
          </p:cNvCxnSpPr>
          <p:nvPr/>
        </p:nvCxnSpPr>
        <p:spPr>
          <a:xfrm>
            <a:off x="1485900" y="4648200"/>
            <a:ext cx="315685" cy="402771"/>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a:stCxn id="23" idx="4"/>
            <a:endCxn id="80" idx="0"/>
          </p:cNvCxnSpPr>
          <p:nvPr/>
        </p:nvCxnSpPr>
        <p:spPr>
          <a:xfrm flipH="1">
            <a:off x="2324100" y="4697082"/>
            <a:ext cx="57509" cy="332118"/>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24" idx="4"/>
            <a:endCxn id="81" idx="0"/>
          </p:cNvCxnSpPr>
          <p:nvPr/>
        </p:nvCxnSpPr>
        <p:spPr>
          <a:xfrm flipH="1">
            <a:off x="2781300" y="4697082"/>
            <a:ext cx="209909" cy="332118"/>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a:stCxn id="24" idx="4"/>
            <a:endCxn id="82" idx="0"/>
          </p:cNvCxnSpPr>
          <p:nvPr/>
        </p:nvCxnSpPr>
        <p:spPr>
          <a:xfrm>
            <a:off x="2991209" y="4697082"/>
            <a:ext cx="247291" cy="332118"/>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p:cNvCxnSpPr>
            <a:stCxn id="27" idx="4"/>
            <a:endCxn id="85" idx="0"/>
          </p:cNvCxnSpPr>
          <p:nvPr/>
        </p:nvCxnSpPr>
        <p:spPr>
          <a:xfrm flipH="1">
            <a:off x="3771900" y="4697082"/>
            <a:ext cx="362309" cy="332118"/>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p:cNvCxnSpPr>
            <a:stCxn id="27" idx="4"/>
            <a:endCxn id="86" idx="0"/>
          </p:cNvCxnSpPr>
          <p:nvPr/>
        </p:nvCxnSpPr>
        <p:spPr>
          <a:xfrm>
            <a:off x="4134209" y="4697082"/>
            <a:ext cx="171091" cy="332118"/>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p:cNvCxnSpPr>
            <a:stCxn id="29" idx="4"/>
            <a:endCxn id="87" idx="0"/>
          </p:cNvCxnSpPr>
          <p:nvPr/>
        </p:nvCxnSpPr>
        <p:spPr>
          <a:xfrm>
            <a:off x="4820009" y="4697082"/>
            <a:ext cx="18691" cy="332118"/>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p:cNvCxnSpPr>
            <a:stCxn id="28" idx="4"/>
            <a:endCxn id="88" idx="0"/>
          </p:cNvCxnSpPr>
          <p:nvPr/>
        </p:nvCxnSpPr>
        <p:spPr>
          <a:xfrm flipH="1">
            <a:off x="5372100" y="4724400"/>
            <a:ext cx="228600" cy="304800"/>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p:cNvCxnSpPr>
            <a:stCxn id="28" idx="4"/>
            <a:endCxn id="89" idx="0"/>
          </p:cNvCxnSpPr>
          <p:nvPr/>
        </p:nvCxnSpPr>
        <p:spPr>
          <a:xfrm>
            <a:off x="5600700" y="4724400"/>
            <a:ext cx="304800" cy="304800"/>
          </a:xfrm>
          <a:prstGeom prst="line">
            <a:avLst/>
          </a:prstGeom>
        </p:spPr>
        <p:style>
          <a:lnRef idx="1">
            <a:schemeClr val="dk1"/>
          </a:lnRef>
          <a:fillRef idx="0">
            <a:schemeClr val="dk1"/>
          </a:fillRef>
          <a:effectRef idx="0">
            <a:schemeClr val="dk1"/>
          </a:effectRef>
          <a:fontRef idx="minor">
            <a:schemeClr val="tx1"/>
          </a:fontRef>
        </p:style>
      </p:cxnSp>
      <p:sp>
        <p:nvSpPr>
          <p:cNvPr id="128" name="TextBox 127"/>
          <p:cNvSpPr txBox="1"/>
          <p:nvPr/>
        </p:nvSpPr>
        <p:spPr>
          <a:xfrm>
            <a:off x="2555337" y="5562600"/>
            <a:ext cx="6588663" cy="646331"/>
          </a:xfrm>
          <a:prstGeom prst="rect">
            <a:avLst/>
          </a:prstGeom>
          <a:noFill/>
        </p:spPr>
        <p:txBody>
          <a:bodyPr wrap="none" rtlCol="0">
            <a:spAutoFit/>
          </a:bodyPr>
          <a:lstStyle/>
          <a:p>
            <a:r>
              <a:rPr lang="en-US" dirty="0" smtClean="0"/>
              <a:t>Alpha is the maximum lower bound of possible solutions</a:t>
            </a:r>
          </a:p>
          <a:p>
            <a:r>
              <a:rPr lang="en-US" dirty="0" smtClean="0"/>
              <a:t>Beta is the minimum upper bound of possible solutions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9"/>
                                        </p:tgtEl>
                                      </p:cBhvr>
                                    </p:animEffect>
                                    <p:set>
                                      <p:cBhvr>
                                        <p:cTn id="10" dur="1" fill="hold">
                                          <p:stCondLst>
                                            <p:cond delay="1999"/>
                                          </p:stCondLst>
                                        </p:cTn>
                                        <p:tgtEl>
                                          <p:spTgt spid="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2000"/>
                                        <p:tgtEl>
                                          <p:spTgt spid="11"/>
                                        </p:tgtEl>
                                      </p:cBhvr>
                                    </p:animEffect>
                                    <p:set>
                                      <p:cBhvr>
                                        <p:cTn id="13" dur="1" fill="hold">
                                          <p:stCondLst>
                                            <p:cond delay="1999"/>
                                          </p:stCondLst>
                                        </p:cTn>
                                        <p:tgtEl>
                                          <p:spTgt spid="1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0"/>
                                        <p:tgtEl>
                                          <p:spTgt spid="12"/>
                                        </p:tgtEl>
                                      </p:cBhvr>
                                    </p:animEffect>
                                    <p:set>
                                      <p:cBhvr>
                                        <p:cTn id="16" dur="1" fill="hold">
                                          <p:stCondLst>
                                            <p:cond delay="1999"/>
                                          </p:stCondLst>
                                        </p:cTn>
                                        <p:tgtEl>
                                          <p:spTgt spid="1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14"/>
                                        </p:tgtEl>
                                      </p:cBhvr>
                                    </p:animEffect>
                                    <p:set>
                                      <p:cBhvr>
                                        <p:cTn id="19" dur="1" fill="hold">
                                          <p:stCondLst>
                                            <p:cond delay="1999"/>
                                          </p:stCondLst>
                                        </p:cTn>
                                        <p:tgtEl>
                                          <p:spTgt spid="1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2000"/>
                                        <p:tgtEl>
                                          <p:spTgt spid="19"/>
                                        </p:tgtEl>
                                      </p:cBhvr>
                                    </p:animEffect>
                                    <p:set>
                                      <p:cBhvr>
                                        <p:cTn id="22" dur="1" fill="hold">
                                          <p:stCondLst>
                                            <p:cond delay="1999"/>
                                          </p:stCondLst>
                                        </p:cTn>
                                        <p:tgtEl>
                                          <p:spTgt spid="19"/>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2000"/>
                                        <p:tgtEl>
                                          <p:spTgt spid="20"/>
                                        </p:tgtEl>
                                      </p:cBhvr>
                                    </p:animEffect>
                                    <p:set>
                                      <p:cBhvr>
                                        <p:cTn id="25" dur="1" fill="hold">
                                          <p:stCondLst>
                                            <p:cond delay="1999"/>
                                          </p:stCondLst>
                                        </p:cTn>
                                        <p:tgtEl>
                                          <p:spTgt spid="2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2000"/>
                                        <p:tgtEl>
                                          <p:spTgt spid="23"/>
                                        </p:tgtEl>
                                      </p:cBhvr>
                                    </p:animEffect>
                                    <p:set>
                                      <p:cBhvr>
                                        <p:cTn id="28" dur="1" fill="hold">
                                          <p:stCondLst>
                                            <p:cond delay="1999"/>
                                          </p:stCondLst>
                                        </p:cTn>
                                        <p:tgtEl>
                                          <p:spTgt spid="23"/>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2000"/>
                                        <p:tgtEl>
                                          <p:spTgt spid="24"/>
                                        </p:tgtEl>
                                      </p:cBhvr>
                                    </p:animEffect>
                                    <p:set>
                                      <p:cBhvr>
                                        <p:cTn id="31" dur="1" fill="hold">
                                          <p:stCondLst>
                                            <p:cond delay="1999"/>
                                          </p:stCondLst>
                                        </p:cTn>
                                        <p:tgtEl>
                                          <p:spTgt spid="24"/>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2000"/>
                                        <p:tgtEl>
                                          <p:spTgt spid="27"/>
                                        </p:tgtEl>
                                      </p:cBhvr>
                                    </p:animEffect>
                                    <p:set>
                                      <p:cBhvr>
                                        <p:cTn id="34" dur="1" fill="hold">
                                          <p:stCondLst>
                                            <p:cond delay="1999"/>
                                          </p:stCondLst>
                                        </p:cTn>
                                        <p:tgtEl>
                                          <p:spTgt spid="27"/>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2000"/>
                                        <p:tgtEl>
                                          <p:spTgt spid="28"/>
                                        </p:tgtEl>
                                      </p:cBhvr>
                                    </p:animEffect>
                                    <p:set>
                                      <p:cBhvr>
                                        <p:cTn id="37" dur="1" fill="hold">
                                          <p:stCondLst>
                                            <p:cond delay="1999"/>
                                          </p:stCondLst>
                                        </p:cTn>
                                        <p:tgtEl>
                                          <p:spTgt spid="2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2000"/>
                                        <p:tgtEl>
                                          <p:spTgt spid="29"/>
                                        </p:tgtEl>
                                      </p:cBhvr>
                                    </p:animEffect>
                                    <p:set>
                                      <p:cBhvr>
                                        <p:cTn id="40" dur="1" fill="hold">
                                          <p:stCondLst>
                                            <p:cond delay="1999"/>
                                          </p:stCondLst>
                                        </p:cTn>
                                        <p:tgtEl>
                                          <p:spTgt spid="29"/>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2000"/>
                                        <p:tgtEl>
                                          <p:spTgt spid="32"/>
                                        </p:tgtEl>
                                      </p:cBhvr>
                                    </p:animEffect>
                                    <p:set>
                                      <p:cBhvr>
                                        <p:cTn id="43" dur="1" fill="hold">
                                          <p:stCondLst>
                                            <p:cond delay="1999"/>
                                          </p:stCondLst>
                                        </p:cTn>
                                        <p:tgtEl>
                                          <p:spTgt spid="32"/>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2000"/>
                                        <p:tgtEl>
                                          <p:spTgt spid="33"/>
                                        </p:tgtEl>
                                      </p:cBhvr>
                                    </p:animEffect>
                                    <p:set>
                                      <p:cBhvr>
                                        <p:cTn id="46" dur="1" fill="hold">
                                          <p:stCondLst>
                                            <p:cond delay="1999"/>
                                          </p:stCondLst>
                                        </p:cTn>
                                        <p:tgtEl>
                                          <p:spTgt spid="33"/>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36"/>
                                        </p:tgtEl>
                                      </p:cBhvr>
                                    </p:animEffect>
                                    <p:set>
                                      <p:cBhvr>
                                        <p:cTn id="49" dur="1" fill="hold">
                                          <p:stCondLst>
                                            <p:cond delay="1999"/>
                                          </p:stCondLst>
                                        </p:cTn>
                                        <p:tgtEl>
                                          <p:spTgt spid="3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000"/>
                                        <p:tgtEl>
                                          <p:spTgt spid="37"/>
                                        </p:tgtEl>
                                      </p:cBhvr>
                                    </p:animEffect>
                                    <p:set>
                                      <p:cBhvr>
                                        <p:cTn id="52" dur="1" fill="hold">
                                          <p:stCondLst>
                                            <p:cond delay="1999"/>
                                          </p:stCondLst>
                                        </p:cTn>
                                        <p:tgtEl>
                                          <p:spTgt spid="3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2000"/>
                                        <p:tgtEl>
                                          <p:spTgt spid="38"/>
                                        </p:tgtEl>
                                      </p:cBhvr>
                                    </p:animEffect>
                                    <p:set>
                                      <p:cBhvr>
                                        <p:cTn id="55" dur="1" fill="hold">
                                          <p:stCondLst>
                                            <p:cond delay="1999"/>
                                          </p:stCondLst>
                                        </p:cTn>
                                        <p:tgtEl>
                                          <p:spTgt spid="38"/>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2000"/>
                                        <p:tgtEl>
                                          <p:spTgt spid="80"/>
                                        </p:tgtEl>
                                      </p:cBhvr>
                                    </p:animEffect>
                                    <p:set>
                                      <p:cBhvr>
                                        <p:cTn id="58" dur="1" fill="hold">
                                          <p:stCondLst>
                                            <p:cond delay="1999"/>
                                          </p:stCondLst>
                                        </p:cTn>
                                        <p:tgtEl>
                                          <p:spTgt spid="80"/>
                                        </p:tgtEl>
                                        <p:attrNameLst>
                                          <p:attrName>style.visibility</p:attrName>
                                        </p:attrNameLst>
                                      </p:cBhvr>
                                      <p:to>
                                        <p:strVal val="hidden"/>
                                      </p:to>
                                    </p:set>
                                  </p:childTnLst>
                                </p:cTn>
                              </p:par>
                              <p:par>
                                <p:cTn id="59" presetID="10" presetClass="exit" presetSubtype="0" fill="hold" grpId="0" nodeType="withEffect">
                                  <p:stCondLst>
                                    <p:cond delay="0"/>
                                  </p:stCondLst>
                                  <p:childTnLst>
                                    <p:animEffect transition="out" filter="fade">
                                      <p:cBhvr>
                                        <p:cTn id="60" dur="2000"/>
                                        <p:tgtEl>
                                          <p:spTgt spid="81"/>
                                        </p:tgtEl>
                                      </p:cBhvr>
                                    </p:animEffect>
                                    <p:set>
                                      <p:cBhvr>
                                        <p:cTn id="61" dur="1" fill="hold">
                                          <p:stCondLst>
                                            <p:cond delay="1999"/>
                                          </p:stCondLst>
                                        </p:cTn>
                                        <p:tgtEl>
                                          <p:spTgt spid="81"/>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2000"/>
                                        <p:tgtEl>
                                          <p:spTgt spid="82"/>
                                        </p:tgtEl>
                                      </p:cBhvr>
                                    </p:animEffect>
                                    <p:set>
                                      <p:cBhvr>
                                        <p:cTn id="64" dur="1" fill="hold">
                                          <p:stCondLst>
                                            <p:cond delay="1999"/>
                                          </p:stCondLst>
                                        </p:cTn>
                                        <p:tgtEl>
                                          <p:spTgt spid="82"/>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2000"/>
                                        <p:tgtEl>
                                          <p:spTgt spid="85"/>
                                        </p:tgtEl>
                                      </p:cBhvr>
                                    </p:animEffect>
                                    <p:set>
                                      <p:cBhvr>
                                        <p:cTn id="67" dur="1" fill="hold">
                                          <p:stCondLst>
                                            <p:cond delay="1999"/>
                                          </p:stCondLst>
                                        </p:cTn>
                                        <p:tgtEl>
                                          <p:spTgt spid="85"/>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2000"/>
                                        <p:tgtEl>
                                          <p:spTgt spid="86"/>
                                        </p:tgtEl>
                                      </p:cBhvr>
                                    </p:animEffect>
                                    <p:set>
                                      <p:cBhvr>
                                        <p:cTn id="70" dur="1" fill="hold">
                                          <p:stCondLst>
                                            <p:cond delay="1999"/>
                                          </p:stCondLst>
                                        </p:cTn>
                                        <p:tgtEl>
                                          <p:spTgt spid="86"/>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2000"/>
                                        <p:tgtEl>
                                          <p:spTgt spid="87"/>
                                        </p:tgtEl>
                                      </p:cBhvr>
                                    </p:animEffect>
                                    <p:set>
                                      <p:cBhvr>
                                        <p:cTn id="73" dur="1" fill="hold">
                                          <p:stCondLst>
                                            <p:cond delay="1999"/>
                                          </p:stCondLst>
                                        </p:cTn>
                                        <p:tgtEl>
                                          <p:spTgt spid="87"/>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2000"/>
                                        <p:tgtEl>
                                          <p:spTgt spid="88"/>
                                        </p:tgtEl>
                                      </p:cBhvr>
                                    </p:animEffect>
                                    <p:set>
                                      <p:cBhvr>
                                        <p:cTn id="76" dur="1" fill="hold">
                                          <p:stCondLst>
                                            <p:cond delay="1999"/>
                                          </p:stCondLst>
                                        </p:cTn>
                                        <p:tgtEl>
                                          <p:spTgt spid="88"/>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2000"/>
                                        <p:tgtEl>
                                          <p:spTgt spid="89"/>
                                        </p:tgtEl>
                                      </p:cBhvr>
                                    </p:animEffect>
                                    <p:set>
                                      <p:cBhvr>
                                        <p:cTn id="79" dur="1" fill="hold">
                                          <p:stCondLst>
                                            <p:cond delay="1999"/>
                                          </p:stCondLst>
                                        </p:cTn>
                                        <p:tgtEl>
                                          <p:spTgt spid="89"/>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2000"/>
                                        <p:tgtEl>
                                          <p:spTgt spid="102"/>
                                        </p:tgtEl>
                                      </p:cBhvr>
                                    </p:animEffect>
                                    <p:set>
                                      <p:cBhvr>
                                        <p:cTn id="82" dur="1" fill="hold">
                                          <p:stCondLst>
                                            <p:cond delay="1999"/>
                                          </p:stCondLst>
                                        </p:cTn>
                                        <p:tgtEl>
                                          <p:spTgt spid="102"/>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2000"/>
                                        <p:tgtEl>
                                          <p:spTgt spid="105"/>
                                        </p:tgtEl>
                                      </p:cBhvr>
                                    </p:animEffect>
                                    <p:set>
                                      <p:cBhvr>
                                        <p:cTn id="85" dur="1" fill="hold">
                                          <p:stCondLst>
                                            <p:cond delay="1999"/>
                                          </p:stCondLst>
                                        </p:cTn>
                                        <p:tgtEl>
                                          <p:spTgt spid="105"/>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2000"/>
                                        <p:tgtEl>
                                          <p:spTgt spid="109"/>
                                        </p:tgtEl>
                                      </p:cBhvr>
                                    </p:animEffect>
                                    <p:set>
                                      <p:cBhvr>
                                        <p:cTn id="88" dur="1" fill="hold">
                                          <p:stCondLst>
                                            <p:cond delay="1999"/>
                                          </p:stCondLst>
                                        </p:cTn>
                                        <p:tgtEl>
                                          <p:spTgt spid="109"/>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2000"/>
                                        <p:tgtEl>
                                          <p:spTgt spid="113"/>
                                        </p:tgtEl>
                                      </p:cBhvr>
                                    </p:animEffect>
                                    <p:set>
                                      <p:cBhvr>
                                        <p:cTn id="91" dur="1" fill="hold">
                                          <p:stCondLst>
                                            <p:cond delay="1999"/>
                                          </p:stCondLst>
                                        </p:cTn>
                                        <p:tgtEl>
                                          <p:spTgt spid="113"/>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2000"/>
                                        <p:tgtEl>
                                          <p:spTgt spid="116"/>
                                        </p:tgtEl>
                                      </p:cBhvr>
                                    </p:animEffect>
                                    <p:set>
                                      <p:cBhvr>
                                        <p:cTn id="94" dur="1" fill="hold">
                                          <p:stCondLst>
                                            <p:cond delay="1999"/>
                                          </p:stCondLst>
                                        </p:cTn>
                                        <p:tgtEl>
                                          <p:spTgt spid="116"/>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2000"/>
                                        <p:tgtEl>
                                          <p:spTgt spid="119"/>
                                        </p:tgtEl>
                                      </p:cBhvr>
                                    </p:animEffect>
                                    <p:set>
                                      <p:cBhvr>
                                        <p:cTn id="97" dur="1" fill="hold">
                                          <p:stCondLst>
                                            <p:cond delay="1999"/>
                                          </p:stCondLst>
                                        </p:cTn>
                                        <p:tgtEl>
                                          <p:spTgt spid="119"/>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2000"/>
                                        <p:tgtEl>
                                          <p:spTgt spid="122"/>
                                        </p:tgtEl>
                                      </p:cBhvr>
                                    </p:animEffect>
                                    <p:set>
                                      <p:cBhvr>
                                        <p:cTn id="100" dur="1" fill="hold">
                                          <p:stCondLst>
                                            <p:cond delay="1999"/>
                                          </p:stCondLst>
                                        </p:cTn>
                                        <p:tgtEl>
                                          <p:spTgt spid="12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2000"/>
                                        <p:tgtEl>
                                          <p:spTgt spid="125"/>
                                        </p:tgtEl>
                                      </p:cBhvr>
                                    </p:animEffect>
                                    <p:set>
                                      <p:cBhvr>
                                        <p:cTn id="103" dur="1" fill="hold">
                                          <p:stCondLst>
                                            <p:cond delay="1999"/>
                                          </p:stCondLst>
                                        </p:cTn>
                                        <p:tgtEl>
                                          <p:spTgt spid="125"/>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2000"/>
                                        <p:tgtEl>
                                          <p:spTgt spid="17"/>
                                        </p:tgtEl>
                                      </p:cBhvr>
                                    </p:animEffect>
                                    <p:set>
                                      <p:cBhvr>
                                        <p:cTn id="106" dur="1" fill="hold">
                                          <p:stCondLst>
                                            <p:cond delay="1999"/>
                                          </p:stCondLst>
                                        </p:cTn>
                                        <p:tgtEl>
                                          <p:spTgt spid="17"/>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2000"/>
                                        <p:tgtEl>
                                          <p:spTgt spid="31"/>
                                        </p:tgtEl>
                                      </p:cBhvr>
                                    </p:animEffect>
                                    <p:set>
                                      <p:cBhvr>
                                        <p:cTn id="109" dur="1" fill="hold">
                                          <p:stCondLst>
                                            <p:cond delay="1999"/>
                                          </p:stCondLst>
                                        </p:cTn>
                                        <p:tgtEl>
                                          <p:spTgt spid="31"/>
                                        </p:tgtEl>
                                        <p:attrNameLst>
                                          <p:attrName>style.visibility</p:attrName>
                                        </p:attrNameLst>
                                      </p:cBhvr>
                                      <p:to>
                                        <p:strVal val="hidden"/>
                                      </p:to>
                                    </p:set>
                                  </p:childTnLst>
                                </p:cTn>
                              </p:par>
                              <p:par>
                                <p:cTn id="110" presetID="10" presetClass="exit" presetSubtype="0" fill="hold" grpId="0" nodeType="withEffect">
                                  <p:stCondLst>
                                    <p:cond delay="0"/>
                                  </p:stCondLst>
                                  <p:childTnLst>
                                    <p:animEffect transition="out" filter="fade">
                                      <p:cBhvr>
                                        <p:cTn id="111" dur="2000"/>
                                        <p:tgtEl>
                                          <p:spTgt spid="22"/>
                                        </p:tgtEl>
                                      </p:cBhvr>
                                    </p:animEffect>
                                    <p:set>
                                      <p:cBhvr>
                                        <p:cTn id="112" dur="1" fill="hold">
                                          <p:stCondLst>
                                            <p:cond delay="1999"/>
                                          </p:stCondLst>
                                        </p:cTn>
                                        <p:tgtEl>
                                          <p:spTgt spid="22"/>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2000"/>
                                        <p:tgtEl>
                                          <p:spTgt spid="96"/>
                                        </p:tgtEl>
                                      </p:cBhvr>
                                    </p:animEffect>
                                    <p:set>
                                      <p:cBhvr>
                                        <p:cTn id="115" dur="1" fill="hold">
                                          <p:stCondLst>
                                            <p:cond delay="1999"/>
                                          </p:stCondLst>
                                        </p:cTn>
                                        <p:tgtEl>
                                          <p:spTgt spid="96"/>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2000"/>
                                        <p:tgtEl>
                                          <p:spTgt spid="99"/>
                                        </p:tgtEl>
                                      </p:cBhvr>
                                    </p:animEffect>
                                    <p:set>
                                      <p:cBhvr>
                                        <p:cTn id="118" dur="1" fill="hold">
                                          <p:stCondLst>
                                            <p:cond delay="1999"/>
                                          </p:stCondLst>
                                        </p:cTn>
                                        <p:tgtEl>
                                          <p:spTgt spid="99"/>
                                        </p:tgtEl>
                                        <p:attrNameLst>
                                          <p:attrName>style.visibility</p:attrName>
                                        </p:attrNameLst>
                                      </p:cBhvr>
                                      <p:to>
                                        <p:strVal val="hidden"/>
                                      </p:to>
                                    </p:set>
                                  </p:childTnLst>
                                </p:cTn>
                              </p:par>
                              <p:par>
                                <p:cTn id="119" presetID="10" presetClass="exit" presetSubtype="0" fill="hold" grpId="0" nodeType="withEffect">
                                  <p:stCondLst>
                                    <p:cond delay="0"/>
                                  </p:stCondLst>
                                  <p:childTnLst>
                                    <p:animEffect transition="out" filter="fade">
                                      <p:cBhvr>
                                        <p:cTn id="120" dur="2000"/>
                                        <p:tgtEl>
                                          <p:spTgt spid="78"/>
                                        </p:tgtEl>
                                      </p:cBhvr>
                                    </p:animEffect>
                                    <p:set>
                                      <p:cBhvr>
                                        <p:cTn id="121" dur="1" fill="hold">
                                          <p:stCondLst>
                                            <p:cond delay="1999"/>
                                          </p:stCondLst>
                                        </p:cTn>
                                        <p:tgtEl>
                                          <p:spTgt spid="78"/>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2000"/>
                                        <p:tgtEl>
                                          <p:spTgt spid="77"/>
                                        </p:tgtEl>
                                      </p:cBhvr>
                                    </p:animEffect>
                                    <p:set>
                                      <p:cBhvr>
                                        <p:cTn id="124" dur="1" fill="hold">
                                          <p:stCondLst>
                                            <p:cond delay="1999"/>
                                          </p:stCondLst>
                                        </p:cTn>
                                        <p:tgtEl>
                                          <p:spTgt spid="77"/>
                                        </p:tgtEl>
                                        <p:attrNameLst>
                                          <p:attrName>style.visibility</p:attrName>
                                        </p:attrNameLst>
                                      </p:cBhvr>
                                      <p:to>
                                        <p:strVal val="hidden"/>
                                      </p:to>
                                    </p:set>
                                  </p:childTnLst>
                                </p:cTn>
                              </p:par>
                              <p:par>
                                <p:cTn id="125" presetID="10" presetClass="exit" presetSubtype="0" fill="hold" grpId="0" nodeType="withEffect">
                                  <p:stCondLst>
                                    <p:cond delay="0"/>
                                  </p:stCondLst>
                                  <p:childTnLst>
                                    <p:animEffect transition="out" filter="fade">
                                      <p:cBhvr>
                                        <p:cTn id="126" dur="2000"/>
                                        <p:tgtEl>
                                          <p:spTgt spid="76"/>
                                        </p:tgtEl>
                                      </p:cBhvr>
                                    </p:animEffect>
                                    <p:set>
                                      <p:cBhvr>
                                        <p:cTn id="127" dur="1" fill="hold">
                                          <p:stCondLst>
                                            <p:cond delay="1999"/>
                                          </p:stCondLst>
                                        </p:cTn>
                                        <p:tgtEl>
                                          <p:spTgt spid="76"/>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2000"/>
                                        <p:tgtEl>
                                          <p:spTgt spid="93"/>
                                        </p:tgtEl>
                                      </p:cBhvr>
                                    </p:animEffect>
                                    <p:set>
                                      <p:cBhvr>
                                        <p:cTn id="130" dur="1" fill="hold">
                                          <p:stCondLst>
                                            <p:cond delay="1999"/>
                                          </p:stCondLst>
                                        </p:cTn>
                                        <p:tgtEl>
                                          <p:spTgt spid="93"/>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2000"/>
                                        <p:tgtEl>
                                          <p:spTgt spid="48"/>
                                        </p:tgtEl>
                                      </p:cBhvr>
                                    </p:animEffect>
                                    <p:set>
                                      <p:cBhvr>
                                        <p:cTn id="133" dur="1" fill="hold">
                                          <p:stCondLst>
                                            <p:cond delay="1999"/>
                                          </p:stCondLst>
                                        </p:cTn>
                                        <p:tgtEl>
                                          <p:spTgt spid="48"/>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2000"/>
                                        <p:tgtEl>
                                          <p:spTgt spid="128"/>
                                        </p:tgtEl>
                                      </p:cBhvr>
                                    </p:animEffect>
                                    <p:set>
                                      <p:cBhvr>
                                        <p:cTn id="136" dur="1" fill="hold">
                                          <p:stCondLst>
                                            <p:cond delay="1999"/>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22" grpId="0" animBg="1"/>
      <p:bldP spid="23" grpId="0" animBg="1"/>
      <p:bldP spid="24" grpId="0" animBg="1"/>
      <p:bldP spid="27" grpId="0" animBg="1"/>
      <p:bldP spid="28" grpId="0" animBg="1"/>
      <p:bldP spid="29" grpId="0" animBg="1"/>
      <p:bldP spid="48" grpId="0"/>
      <p:bldP spid="76" grpId="0" animBg="1"/>
      <p:bldP spid="77" grpId="0" animBg="1"/>
      <p:bldP spid="78" grpId="0" animBg="1"/>
      <p:bldP spid="80" grpId="0" animBg="1"/>
      <p:bldP spid="81" grpId="0" animBg="1"/>
      <p:bldP spid="82" grpId="0" animBg="1"/>
      <p:bldP spid="85" grpId="0" animBg="1"/>
      <p:bldP spid="86" grpId="0" animBg="1"/>
      <p:bldP spid="87" grpId="0" animBg="1"/>
      <p:bldP spid="88" grpId="0" animBg="1"/>
      <p:bldP spid="89" grpId="0" animBg="1"/>
      <p:bldP spid="1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Alpha-Beta Overview</a:t>
            </a:r>
            <a:endParaRPr lang="en-US" dirty="0"/>
          </a:p>
        </p:txBody>
      </p:sp>
      <p:sp>
        <p:nvSpPr>
          <p:cNvPr id="4" name="Oval 3"/>
          <p:cNvSpPr/>
          <p:nvPr/>
        </p:nvSpPr>
        <p:spPr>
          <a:xfrm>
            <a:off x="3276600" y="1828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16950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p:cNvSpPr/>
          <p:nvPr/>
        </p:nvSpPr>
        <p:spPr>
          <a:xfrm>
            <a:off x="914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5" name="Straight Connector 14"/>
          <p:cNvCxnSpPr>
            <a:stCxn id="4" idx="4"/>
            <a:endCxn id="5" idx="0"/>
          </p:cNvCxnSpPr>
          <p:nvPr/>
        </p:nvCxnSpPr>
        <p:spPr>
          <a:xfrm flipH="1">
            <a:off x="1885591" y="22098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4"/>
            <a:endCxn id="8" idx="0"/>
          </p:cNvCxnSpPr>
          <p:nvPr/>
        </p:nvCxnSpPr>
        <p:spPr>
          <a:xfrm flipH="1">
            <a:off x="1104900" y="3075318"/>
            <a:ext cx="780691" cy="506082"/>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533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0" name="Straight Connector 29"/>
          <p:cNvCxnSpPr>
            <a:stCxn id="8" idx="4"/>
            <a:endCxn id="21" idx="0"/>
          </p:cNvCxnSpPr>
          <p:nvPr/>
        </p:nvCxnSpPr>
        <p:spPr>
          <a:xfrm flipH="1">
            <a:off x="723900" y="3962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715000" y="1219200"/>
            <a:ext cx="3209533" cy="2308324"/>
          </a:xfrm>
          <a:prstGeom prst="rect">
            <a:avLst/>
          </a:prstGeom>
          <a:noFill/>
        </p:spPr>
        <p:txBody>
          <a:bodyPr wrap="square" rtlCol="0">
            <a:spAutoFit/>
          </a:bodyPr>
          <a:lstStyle/>
          <a:p>
            <a:r>
              <a:rPr lang="en-US" dirty="0" smtClean="0"/>
              <a:t>The first value hit is a 3.</a:t>
            </a:r>
          </a:p>
          <a:p>
            <a:r>
              <a:rPr lang="en-US" dirty="0" smtClean="0"/>
              <a:t>Since this is the child of a</a:t>
            </a:r>
            <a:r>
              <a:rPr lang="en-US" dirty="0" smtClean="0"/>
              <a:t> </a:t>
            </a:r>
            <a:r>
              <a:rPr lang="en-US" dirty="0" smtClean="0"/>
              <a:t>minimizing node, we know that the minimax value of this node must be less than or equal to 3. We set the beta of its parent node to 3.</a:t>
            </a:r>
          </a:p>
        </p:txBody>
      </p:sp>
      <p:sp>
        <p:nvSpPr>
          <p:cNvPr id="75" name="Oval 74"/>
          <p:cNvSpPr/>
          <p:nvPr/>
        </p:nvSpPr>
        <p:spPr>
          <a:xfrm>
            <a:off x="1632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cxnSp>
        <p:nvCxnSpPr>
          <p:cNvPr id="90" name="Straight Connector 89"/>
          <p:cNvCxnSpPr>
            <a:stCxn id="21" idx="4"/>
            <a:endCxn id="75" idx="0"/>
          </p:cNvCxnSpPr>
          <p:nvPr/>
        </p:nvCxnSpPr>
        <p:spPr>
          <a:xfrm flipH="1">
            <a:off x="353785" y="4648200"/>
            <a:ext cx="370115" cy="402771"/>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0" y="4495800"/>
            <a:ext cx="646331" cy="369332"/>
          </a:xfrm>
          <a:prstGeom prst="rect">
            <a:avLst/>
          </a:prstGeom>
          <a:noFill/>
        </p:spPr>
        <p:txBody>
          <a:bodyPr wrap="none" rtlCol="0">
            <a:spAutoFit/>
          </a:bodyPr>
          <a:lstStyle/>
          <a:p>
            <a:r>
              <a:rPr lang="en-US" dirty="0" smtClean="0"/>
              <a:t>B=3</a:t>
            </a:r>
            <a:endParaRPr lang="en-US" dirty="0"/>
          </a:p>
        </p:txBody>
      </p:sp>
      <p:sp>
        <p:nvSpPr>
          <p:cNvPr id="57" name="TextBox 56"/>
          <p:cNvSpPr txBox="1"/>
          <p:nvPr/>
        </p:nvSpPr>
        <p:spPr>
          <a:xfrm>
            <a:off x="5638800" y="3581400"/>
            <a:ext cx="3209533" cy="1477328"/>
          </a:xfrm>
          <a:prstGeom prst="rect">
            <a:avLst/>
          </a:prstGeom>
          <a:noFill/>
        </p:spPr>
        <p:txBody>
          <a:bodyPr wrap="square" rtlCol="0">
            <a:spAutoFit/>
          </a:bodyPr>
          <a:lstStyle/>
          <a:p>
            <a:r>
              <a:rPr lang="en-US" dirty="0" smtClean="0"/>
              <a:t>The next child is greater than the beta value, which means it is higher than the current min value. This new node is ignored</a:t>
            </a:r>
          </a:p>
        </p:txBody>
      </p:sp>
      <p:sp>
        <p:nvSpPr>
          <p:cNvPr id="58" name="Oval 57"/>
          <p:cNvSpPr/>
          <p:nvPr/>
        </p:nvSpPr>
        <p:spPr>
          <a:xfrm>
            <a:off x="7620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8</a:t>
            </a:r>
            <a:endParaRPr lang="en-US" dirty="0"/>
          </a:p>
        </p:txBody>
      </p:sp>
      <p:cxnSp>
        <p:nvCxnSpPr>
          <p:cNvPr id="59" name="Straight Connector 58"/>
          <p:cNvCxnSpPr>
            <a:stCxn id="21" idx="4"/>
            <a:endCxn id="58" idx="0"/>
          </p:cNvCxnSpPr>
          <p:nvPr/>
        </p:nvCxnSpPr>
        <p:spPr>
          <a:xfrm>
            <a:off x="723900" y="4648200"/>
            <a:ext cx="228600" cy="381000"/>
          </a:xfrm>
          <a:prstGeom prst="line">
            <a:avLst/>
          </a:prstGeom>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5638800" y="5105400"/>
            <a:ext cx="3209533" cy="1200329"/>
          </a:xfrm>
          <a:prstGeom prst="rect">
            <a:avLst/>
          </a:prstGeom>
          <a:noFill/>
        </p:spPr>
        <p:txBody>
          <a:bodyPr wrap="square" rtlCol="0">
            <a:spAutoFit/>
          </a:bodyPr>
          <a:lstStyle/>
          <a:p>
            <a:r>
              <a:rPr lang="en-US" dirty="0" smtClean="0"/>
              <a:t>All children have been searched, so the value of the minimizing node is set to the beta value</a:t>
            </a:r>
          </a:p>
        </p:txBody>
      </p:sp>
      <p:sp>
        <p:nvSpPr>
          <p:cNvPr id="64" name="TextBox 63"/>
          <p:cNvSpPr txBox="1"/>
          <p:nvPr/>
        </p:nvSpPr>
        <p:spPr>
          <a:xfrm>
            <a:off x="560614" y="4278086"/>
            <a:ext cx="330540" cy="369332"/>
          </a:xfrm>
          <a:prstGeom prst="rect">
            <a:avLst/>
          </a:prstGeom>
          <a:noFill/>
        </p:spPr>
        <p:txBody>
          <a:bodyPr wrap="none" rtlCol="0">
            <a:spAutoFit/>
          </a:bodyPr>
          <a:lstStyle/>
          <a:p>
            <a:r>
              <a:rPr lang="en-US" dirty="0" smtClean="0"/>
              <a:t>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20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2000"/>
                                        <p:tgtEl>
                                          <p:spTgt spid="58"/>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20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20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2000"/>
                                        <p:tgtEl>
                                          <p:spTgt spid="6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blinds(horizontal)">
                                      <p:cBhvr>
                                        <p:cTn id="3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5" grpId="0"/>
      <p:bldP spid="57" grpId="0"/>
      <p:bldP spid="58" grpId="0" animBg="1"/>
      <p:bldP spid="63" grpId="0"/>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Alpha-Beta Overview</a:t>
            </a:r>
            <a:endParaRPr lang="en-US" dirty="0"/>
          </a:p>
        </p:txBody>
      </p:sp>
      <p:sp>
        <p:nvSpPr>
          <p:cNvPr id="4" name="Oval 3"/>
          <p:cNvSpPr/>
          <p:nvPr/>
        </p:nvSpPr>
        <p:spPr>
          <a:xfrm>
            <a:off x="3276600" y="18288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Oval 4"/>
          <p:cNvSpPr/>
          <p:nvPr/>
        </p:nvSpPr>
        <p:spPr>
          <a:xfrm>
            <a:off x="1695091" y="2694318"/>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p:cNvSpPr/>
          <p:nvPr/>
        </p:nvSpPr>
        <p:spPr>
          <a:xfrm>
            <a:off x="914400" y="35814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5" name="Straight Connector 14"/>
          <p:cNvCxnSpPr>
            <a:stCxn id="4" idx="4"/>
            <a:endCxn id="5" idx="0"/>
          </p:cNvCxnSpPr>
          <p:nvPr/>
        </p:nvCxnSpPr>
        <p:spPr>
          <a:xfrm flipH="1">
            <a:off x="1885591" y="2209800"/>
            <a:ext cx="1581509" cy="484518"/>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5" idx="4"/>
            <a:endCxn id="8" idx="0"/>
          </p:cNvCxnSpPr>
          <p:nvPr/>
        </p:nvCxnSpPr>
        <p:spPr>
          <a:xfrm flipH="1">
            <a:off x="1104900" y="3075318"/>
            <a:ext cx="780691" cy="506082"/>
          </a:xfrm>
          <a:prstGeom prst="line">
            <a:avLst/>
          </a:prstGeom>
        </p:spPr>
        <p:style>
          <a:lnRef idx="1">
            <a:schemeClr val="dk1"/>
          </a:lnRef>
          <a:fillRef idx="0">
            <a:schemeClr val="dk1"/>
          </a:fillRef>
          <a:effectRef idx="0">
            <a:schemeClr val="dk1"/>
          </a:effectRef>
          <a:fontRef idx="minor">
            <a:schemeClr val="tx1"/>
          </a:fontRef>
        </p:style>
      </p:cxnSp>
      <p:sp>
        <p:nvSpPr>
          <p:cNvPr id="21" name="Oval 20"/>
          <p:cNvSpPr/>
          <p:nvPr/>
        </p:nvSpPr>
        <p:spPr>
          <a:xfrm>
            <a:off x="533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0" name="Straight Connector 29"/>
          <p:cNvCxnSpPr>
            <a:stCxn id="8" idx="4"/>
            <a:endCxn id="21" idx="0"/>
          </p:cNvCxnSpPr>
          <p:nvPr/>
        </p:nvCxnSpPr>
        <p:spPr>
          <a:xfrm flipH="1">
            <a:off x="723900" y="3962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715000" y="1066800"/>
            <a:ext cx="3209533" cy="1754326"/>
          </a:xfrm>
          <a:prstGeom prst="rect">
            <a:avLst/>
          </a:prstGeom>
          <a:noFill/>
        </p:spPr>
        <p:txBody>
          <a:bodyPr wrap="square" rtlCol="0">
            <a:spAutoFit/>
          </a:bodyPr>
          <a:lstStyle/>
          <a:p>
            <a:r>
              <a:rPr lang="en-US" dirty="0" smtClean="0"/>
              <a:t>So far, the higest value the max node can achieve is 3, so we set a to 3. The rest of max’s children are searched and the alpha value is passed down</a:t>
            </a:r>
          </a:p>
        </p:txBody>
      </p:sp>
      <p:sp>
        <p:nvSpPr>
          <p:cNvPr id="75" name="Oval 74"/>
          <p:cNvSpPr/>
          <p:nvPr/>
        </p:nvSpPr>
        <p:spPr>
          <a:xfrm>
            <a:off x="1632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3</a:t>
            </a:r>
            <a:endParaRPr lang="en-US" dirty="0"/>
          </a:p>
        </p:txBody>
      </p:sp>
      <p:cxnSp>
        <p:nvCxnSpPr>
          <p:cNvPr id="90" name="Straight Connector 89"/>
          <p:cNvCxnSpPr>
            <a:stCxn id="21" idx="4"/>
            <a:endCxn id="75" idx="0"/>
          </p:cNvCxnSpPr>
          <p:nvPr/>
        </p:nvCxnSpPr>
        <p:spPr>
          <a:xfrm flipH="1">
            <a:off x="353785" y="4648200"/>
            <a:ext cx="370115" cy="402771"/>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0" y="4495800"/>
            <a:ext cx="646331" cy="369332"/>
          </a:xfrm>
          <a:prstGeom prst="rect">
            <a:avLst/>
          </a:prstGeom>
          <a:noFill/>
        </p:spPr>
        <p:txBody>
          <a:bodyPr wrap="none" rtlCol="0">
            <a:spAutoFit/>
          </a:bodyPr>
          <a:lstStyle/>
          <a:p>
            <a:r>
              <a:rPr lang="en-US" dirty="0" smtClean="0"/>
              <a:t>B=3</a:t>
            </a:r>
            <a:endParaRPr lang="en-US" dirty="0"/>
          </a:p>
        </p:txBody>
      </p:sp>
      <p:sp>
        <p:nvSpPr>
          <p:cNvPr id="58" name="Oval 57"/>
          <p:cNvSpPr/>
          <p:nvPr/>
        </p:nvSpPr>
        <p:spPr>
          <a:xfrm>
            <a:off x="685800" y="5029200"/>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8</a:t>
            </a:r>
            <a:endParaRPr lang="en-US" dirty="0"/>
          </a:p>
        </p:txBody>
      </p:sp>
      <p:cxnSp>
        <p:nvCxnSpPr>
          <p:cNvPr id="59" name="Straight Connector 58"/>
          <p:cNvCxnSpPr>
            <a:stCxn id="21" idx="4"/>
            <a:endCxn id="58" idx="0"/>
          </p:cNvCxnSpPr>
          <p:nvPr/>
        </p:nvCxnSpPr>
        <p:spPr>
          <a:xfrm>
            <a:off x="723900" y="4648200"/>
            <a:ext cx="152400" cy="381000"/>
          </a:xfrm>
          <a:prstGeom prst="line">
            <a:avLst/>
          </a:prstGeom>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560614" y="4278086"/>
            <a:ext cx="330540" cy="369332"/>
          </a:xfrm>
          <a:prstGeom prst="rect">
            <a:avLst/>
          </a:prstGeom>
          <a:noFill/>
        </p:spPr>
        <p:txBody>
          <a:bodyPr wrap="none" rtlCol="0">
            <a:spAutoFit/>
          </a:bodyPr>
          <a:lstStyle/>
          <a:p>
            <a:r>
              <a:rPr lang="en-US" dirty="0" smtClean="0"/>
              <a:t>3</a:t>
            </a:r>
            <a:endParaRPr lang="en-US" dirty="0"/>
          </a:p>
        </p:txBody>
      </p:sp>
      <p:sp>
        <p:nvSpPr>
          <p:cNvPr id="19" name="TextBox 18"/>
          <p:cNvSpPr txBox="1"/>
          <p:nvPr/>
        </p:nvSpPr>
        <p:spPr>
          <a:xfrm>
            <a:off x="228600" y="3429000"/>
            <a:ext cx="641522" cy="369332"/>
          </a:xfrm>
          <a:prstGeom prst="rect">
            <a:avLst/>
          </a:prstGeom>
          <a:noFill/>
        </p:spPr>
        <p:txBody>
          <a:bodyPr wrap="none" rtlCol="0">
            <a:spAutoFit/>
          </a:bodyPr>
          <a:lstStyle/>
          <a:p>
            <a:r>
              <a:rPr lang="en-US" dirty="0" smtClean="0"/>
              <a:t>a=3</a:t>
            </a:r>
            <a:endParaRPr lang="en-US" dirty="0"/>
          </a:p>
        </p:txBody>
      </p:sp>
      <p:sp>
        <p:nvSpPr>
          <p:cNvPr id="20" name="Oval 19"/>
          <p:cNvSpPr/>
          <p:nvPr/>
        </p:nvSpPr>
        <p:spPr>
          <a:xfrm>
            <a:off x="1295400" y="42672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2" name="Straight Connector 21"/>
          <p:cNvCxnSpPr>
            <a:endCxn id="20" idx="0"/>
          </p:cNvCxnSpPr>
          <p:nvPr/>
        </p:nvCxnSpPr>
        <p:spPr>
          <a:xfrm>
            <a:off x="1104900" y="3962400"/>
            <a:ext cx="381000" cy="304800"/>
          </a:xfrm>
          <a:prstGeom prst="line">
            <a:avLst/>
          </a:prstGeom>
        </p:spPr>
        <p:style>
          <a:lnRef idx="1">
            <a:schemeClr val="dk1"/>
          </a:lnRef>
          <a:fillRef idx="0">
            <a:schemeClr val="dk1"/>
          </a:fillRef>
          <a:effectRef idx="0">
            <a:schemeClr val="dk1"/>
          </a:effectRef>
          <a:fontRef idx="minor">
            <a:schemeClr val="tx1"/>
          </a:fontRef>
        </p:style>
      </p:cxnSp>
      <p:sp>
        <p:nvSpPr>
          <p:cNvPr id="23" name="Oval 22"/>
          <p:cNvSpPr/>
          <p:nvPr/>
        </p:nvSpPr>
        <p:spPr>
          <a:xfrm>
            <a:off x="1153885" y="5050971"/>
            <a:ext cx="381000" cy="381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2</a:t>
            </a:r>
            <a:endParaRPr lang="en-US" dirty="0"/>
          </a:p>
        </p:txBody>
      </p:sp>
      <p:cxnSp>
        <p:nvCxnSpPr>
          <p:cNvPr id="24" name="Straight Connector 23"/>
          <p:cNvCxnSpPr>
            <a:stCxn id="20" idx="4"/>
            <a:endCxn id="23" idx="0"/>
          </p:cNvCxnSpPr>
          <p:nvPr/>
        </p:nvCxnSpPr>
        <p:spPr>
          <a:xfrm flipH="1">
            <a:off x="1344385" y="4648200"/>
            <a:ext cx="141515" cy="402771"/>
          </a:xfrm>
          <a:prstGeom prst="line">
            <a:avLst/>
          </a:prstGeom>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5715000" y="2887682"/>
            <a:ext cx="3209533" cy="3970318"/>
          </a:xfrm>
          <a:prstGeom prst="rect">
            <a:avLst/>
          </a:prstGeom>
          <a:noFill/>
        </p:spPr>
        <p:txBody>
          <a:bodyPr wrap="square" rtlCol="0">
            <a:spAutoFit/>
          </a:bodyPr>
          <a:lstStyle/>
          <a:p>
            <a:r>
              <a:rPr lang="en-US" dirty="0" smtClean="0"/>
              <a:t>The value is 2. From just this node, we know that the minimizing player will achieve a value of AT MOST 2. However, our alpha value is 3, which means the max player already has found move that returns a higher score than what this node can provide. This means we already know we don’t have to search this node anymore.</a:t>
            </a:r>
          </a:p>
        </p:txBody>
      </p:sp>
      <p:sp>
        <p:nvSpPr>
          <p:cNvPr id="27" name="TextBox 26"/>
          <p:cNvSpPr txBox="1"/>
          <p:nvPr/>
        </p:nvSpPr>
        <p:spPr>
          <a:xfrm>
            <a:off x="1344386" y="4288971"/>
            <a:ext cx="330540" cy="369332"/>
          </a:xfrm>
          <a:prstGeom prst="rect">
            <a:avLst/>
          </a:prstGeom>
          <a:noFill/>
        </p:spPr>
        <p:txBody>
          <a:bodyPr wrap="none" rtlCol="0">
            <a:spAutoFit/>
          </a:bodyPr>
          <a:lstStyle/>
          <a:p>
            <a:r>
              <a:rPr lang="en-US" dirty="0" smtClean="0"/>
              <a:t>2</a:t>
            </a:r>
            <a:endParaRPr lang="en-US" dirty="0"/>
          </a:p>
        </p:txBody>
      </p:sp>
      <p:sp>
        <p:nvSpPr>
          <p:cNvPr id="29" name="TextBox 28"/>
          <p:cNvSpPr txBox="1"/>
          <p:nvPr/>
        </p:nvSpPr>
        <p:spPr>
          <a:xfrm>
            <a:off x="1752600" y="4343400"/>
            <a:ext cx="641522" cy="369332"/>
          </a:xfrm>
          <a:prstGeom prst="rect">
            <a:avLst/>
          </a:prstGeom>
          <a:noFill/>
        </p:spPr>
        <p:txBody>
          <a:bodyPr wrap="none" rtlCol="0">
            <a:spAutoFit/>
          </a:bodyPr>
          <a:lstStyle/>
          <a:p>
            <a:r>
              <a:rPr lang="en-US" dirty="0" smtClean="0"/>
              <a:t>a=3</a:t>
            </a:r>
            <a:endParaRPr lang="en-US" dirty="0"/>
          </a:p>
        </p:txBody>
      </p:sp>
      <p:sp>
        <p:nvSpPr>
          <p:cNvPr id="31" name="TextBox 30"/>
          <p:cNvSpPr txBox="1"/>
          <p:nvPr/>
        </p:nvSpPr>
        <p:spPr>
          <a:xfrm>
            <a:off x="2895600" y="4267200"/>
            <a:ext cx="2287806" cy="1477328"/>
          </a:xfrm>
          <a:prstGeom prst="rect">
            <a:avLst/>
          </a:prstGeom>
          <a:noFill/>
        </p:spPr>
        <p:txBody>
          <a:bodyPr wrap="none" rtlCol="0">
            <a:spAutoFit/>
          </a:bodyPr>
          <a:lstStyle/>
          <a:p>
            <a:r>
              <a:rPr lang="en-US" dirty="0" smtClean="0"/>
              <a:t>The max node’s</a:t>
            </a:r>
          </a:p>
          <a:p>
            <a:r>
              <a:rPr lang="en-US" dirty="0" smtClean="0"/>
              <a:t>children have all </a:t>
            </a:r>
          </a:p>
          <a:p>
            <a:r>
              <a:rPr lang="en-US" dirty="0" smtClean="0"/>
              <a:t>been searched, so</a:t>
            </a:r>
          </a:p>
          <a:p>
            <a:r>
              <a:rPr lang="en-US" dirty="0" smtClean="0"/>
              <a:t>we set the value of</a:t>
            </a:r>
          </a:p>
          <a:p>
            <a:r>
              <a:rPr lang="en-US" dirty="0" smtClean="0"/>
              <a:t>the max node to a</a:t>
            </a:r>
          </a:p>
        </p:txBody>
      </p:sp>
      <p:sp>
        <p:nvSpPr>
          <p:cNvPr id="32" name="TextBox 31"/>
          <p:cNvSpPr txBox="1"/>
          <p:nvPr/>
        </p:nvSpPr>
        <p:spPr>
          <a:xfrm>
            <a:off x="925286" y="3581400"/>
            <a:ext cx="330540" cy="369332"/>
          </a:xfrm>
          <a:prstGeom prst="rect">
            <a:avLst/>
          </a:prstGeom>
          <a:noFill/>
        </p:spPr>
        <p:txBody>
          <a:bodyPr wrap="none" rtlCol="0">
            <a:spAutoFit/>
          </a:bodyPr>
          <a:lstStyle/>
          <a:p>
            <a:r>
              <a:rPr lang="en-US" dirty="0" smtClean="0">
                <a:solidFill>
                  <a:schemeClr val="bg1"/>
                </a:solidFill>
              </a:rPr>
              <a:t>3</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20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2000"/>
                                        <p:tgtEl>
                                          <p:spTgt spid="29"/>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20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20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20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20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20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2000"/>
                                        <p:tgtEl>
                                          <p:spTgt spid="3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2000"/>
                                        <p:tgtEl>
                                          <p:spTgt spid="31"/>
                                        </p:tgtEl>
                                      </p:cBhvr>
                                    </p:animEffect>
                                    <p:set>
                                      <p:cBhvr>
                                        <p:cTn id="54" dur="1" fill="hold">
                                          <p:stCondLst>
                                            <p:cond delay="1999"/>
                                          </p:stCondLst>
                                        </p:cTn>
                                        <p:tgtEl>
                                          <p:spTgt spid="31"/>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2000"/>
                                        <p:tgtEl>
                                          <p:spTgt spid="26"/>
                                        </p:tgtEl>
                                      </p:cBhvr>
                                    </p:animEffect>
                                    <p:set>
                                      <p:cBhvr>
                                        <p:cTn id="57" dur="1" fill="hold">
                                          <p:stCondLst>
                                            <p:cond delay="1999"/>
                                          </p:stCondLst>
                                        </p:cTn>
                                        <p:tgtEl>
                                          <p:spTgt spid="2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2000"/>
                                        <p:tgtEl>
                                          <p:spTgt spid="48"/>
                                        </p:tgtEl>
                                      </p:cBhvr>
                                    </p:animEffect>
                                    <p:set>
                                      <p:cBhvr>
                                        <p:cTn id="60" dur="1" fill="hold">
                                          <p:stCondLst>
                                            <p:cond delay="19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8" grpId="1"/>
      <p:bldP spid="19" grpId="0"/>
      <p:bldP spid="20" grpId="0" animBg="1"/>
      <p:bldP spid="23" grpId="0" animBg="1"/>
      <p:bldP spid="26" grpId="0"/>
      <p:bldP spid="26" grpId="1"/>
      <p:bldP spid="27" grpId="0"/>
      <p:bldP spid="29" grpId="0"/>
      <p:bldP spid="31" grpId="0"/>
      <p:bldP spid="31" grpId="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p:cNvSpPr>
            <a:spLocks noGrp="1"/>
          </p:cNvSpPr>
          <p:nvPr>
            <p:ph idx="1"/>
          </p:nvPr>
        </p:nvSpPr>
        <p:spPr/>
        <p:txBody>
          <a:bodyPr/>
          <a:lstStyle/>
          <a:p>
            <a:r>
              <a:rPr lang="en-US" dirty="0" smtClean="0"/>
              <a:t>This pattern continues, passing alpha (max) and beta (min) values between nodes in order to eliminate unnecessary searching</a:t>
            </a:r>
          </a:p>
          <a:p>
            <a:r>
              <a:rPr lang="en-US" dirty="0" smtClean="0"/>
              <a:t>This drastically improves the run time of the program</a:t>
            </a:r>
            <a:endParaRPr lang="en-US" dirty="0"/>
          </a:p>
        </p:txBody>
      </p:sp>
      <p:sp>
        <p:nvSpPr>
          <p:cNvPr id="3" name="Title 2"/>
          <p:cNvSpPr>
            <a:spLocks noGrp="1"/>
          </p:cNvSpPr>
          <p:nvPr>
            <p:ph type="title"/>
          </p:nvPr>
        </p:nvSpPr>
        <p:spPr/>
        <p:txBody>
          <a:bodyPr/>
          <a:lstStyle/>
          <a:p>
            <a:r>
              <a:rPr lang="en-US" dirty="0" smtClean="0"/>
              <a:t>Alpha-Beta Overview</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dirty="0" smtClean="0">
                <a:latin typeface="courier new"/>
              </a:rPr>
              <a:t>int AlphaBeta(int depth, int alpha, int beta)</a:t>
            </a:r>
          </a:p>
          <a:p>
            <a:pPr>
              <a:buNone/>
            </a:pPr>
            <a:r>
              <a:rPr lang="en-US" dirty="0" smtClean="0">
                <a:latin typeface="courier new"/>
              </a:rPr>
              <a:t>{</a:t>
            </a:r>
          </a:p>
          <a:p>
            <a:pPr>
              <a:buNone/>
            </a:pPr>
            <a:r>
              <a:rPr lang="en-US" dirty="0" smtClean="0">
                <a:latin typeface="courier new"/>
              </a:rPr>
              <a:t>    if (depth == 0)</a:t>
            </a:r>
          </a:p>
          <a:p>
            <a:pPr>
              <a:buNone/>
            </a:pPr>
            <a:r>
              <a:rPr lang="en-US" dirty="0" smtClean="0">
                <a:latin typeface="courier new"/>
              </a:rPr>
              <a:t>        return Evaluate();</a:t>
            </a:r>
          </a:p>
          <a:p>
            <a:pPr>
              <a:buNone/>
            </a:pPr>
            <a:r>
              <a:rPr lang="en-US" dirty="0" smtClean="0">
                <a:latin typeface="courier new"/>
              </a:rPr>
              <a:t>    GenerateLegalMoves();</a:t>
            </a:r>
          </a:p>
          <a:p>
            <a:pPr>
              <a:buNone/>
            </a:pPr>
            <a:r>
              <a:rPr lang="en-US" dirty="0" smtClean="0">
                <a:latin typeface="courier new"/>
              </a:rPr>
              <a:t>    while (MovesLeft()) {</a:t>
            </a:r>
          </a:p>
          <a:p>
            <a:pPr>
              <a:buNone/>
            </a:pPr>
            <a:r>
              <a:rPr lang="en-US" dirty="0" smtClean="0">
                <a:latin typeface="courier new"/>
              </a:rPr>
              <a:t>        MakeNextMove();</a:t>
            </a:r>
          </a:p>
          <a:p>
            <a:pPr>
              <a:buNone/>
            </a:pPr>
            <a:r>
              <a:rPr lang="en-US" dirty="0" smtClean="0">
                <a:latin typeface="courier new"/>
              </a:rPr>
              <a:t> </a:t>
            </a:r>
            <a:r>
              <a:rPr lang="en-US" dirty="0" smtClean="0">
                <a:latin typeface="courier new"/>
              </a:rPr>
              <a:t>       val = -AlphaBeta(depth - 1, -beta, -alpha);</a:t>
            </a:r>
          </a:p>
          <a:p>
            <a:pPr>
              <a:buNone/>
            </a:pPr>
            <a:r>
              <a:rPr lang="en-US" dirty="0" smtClean="0">
                <a:latin typeface="courier new"/>
              </a:rPr>
              <a:t>        UnmakeMove();</a:t>
            </a:r>
          </a:p>
          <a:p>
            <a:pPr>
              <a:buNone/>
            </a:pPr>
            <a:r>
              <a:rPr lang="en-US" dirty="0" smtClean="0">
                <a:latin typeface="courier new"/>
              </a:rPr>
              <a:t>        if (val &gt;= beta)</a:t>
            </a:r>
          </a:p>
          <a:p>
            <a:pPr>
              <a:buNone/>
            </a:pPr>
            <a:r>
              <a:rPr lang="en-US" dirty="0" smtClean="0">
                <a:latin typeface="courier new"/>
              </a:rPr>
              <a:t> </a:t>
            </a:r>
            <a:r>
              <a:rPr lang="en-US" dirty="0" smtClean="0">
                <a:latin typeface="courier new"/>
              </a:rPr>
              <a:t>           return beta;</a:t>
            </a:r>
          </a:p>
          <a:p>
            <a:pPr>
              <a:buNone/>
            </a:pPr>
            <a:r>
              <a:rPr lang="en-US" dirty="0" smtClean="0">
                <a:latin typeface="courier new"/>
              </a:rPr>
              <a:t>        if (val &gt; alpha)</a:t>
            </a:r>
          </a:p>
          <a:p>
            <a:pPr>
              <a:buNone/>
            </a:pPr>
            <a:r>
              <a:rPr lang="en-US" dirty="0" smtClean="0">
                <a:latin typeface="courier new"/>
              </a:rPr>
              <a:t>            alpha = val;</a:t>
            </a:r>
          </a:p>
          <a:p>
            <a:pPr>
              <a:buNone/>
            </a:pPr>
            <a:r>
              <a:rPr lang="en-US" dirty="0" smtClean="0">
                <a:latin typeface="courier new"/>
              </a:rPr>
              <a:t>    }</a:t>
            </a:r>
          </a:p>
          <a:p>
            <a:pPr>
              <a:buNone/>
            </a:pPr>
            <a:r>
              <a:rPr lang="en-US" dirty="0" smtClean="0">
                <a:latin typeface="courier new"/>
              </a:rPr>
              <a:t>    return alpha;</a:t>
            </a:r>
          </a:p>
          <a:p>
            <a:pPr>
              <a:buNone/>
            </a:pPr>
            <a:r>
              <a:rPr lang="en-US" dirty="0" smtClean="0">
                <a:latin typeface="courier new"/>
              </a:rPr>
              <a:t>}</a:t>
            </a:r>
          </a:p>
          <a:p>
            <a:pPr>
              <a:buNone/>
            </a:pPr>
            <a:endParaRPr lang="en-US" dirty="0"/>
          </a:p>
        </p:txBody>
      </p:sp>
      <p:sp>
        <p:nvSpPr>
          <p:cNvPr id="3" name="Title 2"/>
          <p:cNvSpPr>
            <a:spLocks noGrp="1"/>
          </p:cNvSpPr>
          <p:nvPr>
            <p:ph type="title"/>
          </p:nvPr>
        </p:nvSpPr>
        <p:spPr/>
        <p:txBody>
          <a:bodyPr>
            <a:normAutofit fontScale="90000"/>
          </a:bodyPr>
          <a:lstStyle/>
          <a:p>
            <a:r>
              <a:rPr lang="en-US" dirty="0" smtClean="0"/>
              <a:t>Alpha-Beta Pruning Pseudocode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design and develop an AI to play a game developed in-house.</a:t>
            </a:r>
          </a:p>
          <a:p>
            <a:r>
              <a:rPr lang="en-US" dirty="0" smtClean="0"/>
              <a:t>To explore commonly used concepts and theories associated with game theory.</a:t>
            </a:r>
          </a:p>
          <a:p>
            <a:r>
              <a:rPr lang="en-US" dirty="0" smtClean="0"/>
              <a:t>To become familiarized with best practices and common procedures used with source control </a:t>
            </a:r>
            <a:r>
              <a:rPr lang="en-US" smtClean="0"/>
              <a:t>systems.</a:t>
            </a:r>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There’s too much code to put here D:</a:t>
            </a:r>
            <a:endParaRPr lang="en-US" dirty="0"/>
          </a:p>
        </p:txBody>
      </p:sp>
      <p:sp>
        <p:nvSpPr>
          <p:cNvPr id="3" name="Title 2"/>
          <p:cNvSpPr>
            <a:spLocks noGrp="1"/>
          </p:cNvSpPr>
          <p:nvPr>
            <p:ph type="title"/>
          </p:nvPr>
        </p:nvSpPr>
        <p:spPr/>
        <p:txBody>
          <a:bodyPr/>
          <a:lstStyle/>
          <a:p>
            <a:r>
              <a:rPr lang="en-US" dirty="0" smtClean="0"/>
              <a:t>Alpha Beta in Blob Wars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help0.bmp"/>
          <p:cNvPicPr>
            <a:picLocks noGrp="1" noChangeAspect="1"/>
          </p:cNvPicPr>
          <p:nvPr>
            <p:ph sz="half" idx="1"/>
          </p:nvPr>
        </p:nvPicPr>
        <p:blipFill>
          <a:blip r:embed="rId2" cstate="print"/>
          <a:stretch>
            <a:fillRect/>
          </a:stretch>
        </p:blipFill>
        <p:spPr>
          <a:xfrm>
            <a:off x="304800" y="1600200"/>
            <a:ext cx="4191000" cy="4191000"/>
          </a:xfrm>
        </p:spPr>
      </p:pic>
      <p:sp>
        <p:nvSpPr>
          <p:cNvPr id="5" name="Content Placeholder 4"/>
          <p:cNvSpPr>
            <a:spLocks noGrp="1"/>
          </p:cNvSpPr>
          <p:nvPr>
            <p:ph sz="half" idx="2"/>
          </p:nvPr>
        </p:nvSpPr>
        <p:spPr/>
        <p:txBody>
          <a:bodyPr/>
          <a:lstStyle/>
          <a:p>
            <a:r>
              <a:rPr lang="en-US" dirty="0" smtClean="0"/>
              <a:t>The game starts with 2 player-controlled pieces per player.</a:t>
            </a:r>
          </a:p>
          <a:p>
            <a:r>
              <a:rPr lang="en-US" dirty="0" smtClean="0"/>
              <a:t>Grey spaces are immovable and neutral.</a:t>
            </a:r>
          </a:p>
        </p:txBody>
      </p:sp>
      <p:sp>
        <p:nvSpPr>
          <p:cNvPr id="3" name="Title 2"/>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elp1.bmp"/>
          <p:cNvPicPr>
            <a:picLocks noGrp="1" noChangeAspect="1"/>
          </p:cNvPicPr>
          <p:nvPr>
            <p:ph sz="half" idx="1"/>
          </p:nvPr>
        </p:nvPicPr>
        <p:blipFill>
          <a:blip r:embed="rId2" cstate="print"/>
          <a:stretch>
            <a:fillRect/>
          </a:stretch>
        </p:blipFill>
        <p:spPr>
          <a:xfrm>
            <a:off x="304800" y="1600200"/>
            <a:ext cx="4191000" cy="4191000"/>
          </a:xfrm>
        </p:spPr>
      </p:pic>
      <p:sp>
        <p:nvSpPr>
          <p:cNvPr id="3" name="Content Placeholder 2"/>
          <p:cNvSpPr>
            <a:spLocks noGrp="1"/>
          </p:cNvSpPr>
          <p:nvPr>
            <p:ph sz="half" idx="2"/>
          </p:nvPr>
        </p:nvSpPr>
        <p:spPr/>
        <p:txBody>
          <a:bodyPr/>
          <a:lstStyle/>
          <a:p>
            <a:r>
              <a:rPr lang="en-US" dirty="0" smtClean="0"/>
              <a:t>Each piece can move to the 9 spaces adjacent, cloning the piece.</a:t>
            </a:r>
          </a:p>
          <a:p>
            <a:r>
              <a:rPr lang="en-US" dirty="0" smtClean="0"/>
              <a:t>It can also jump 2 spaces, but this consumes the original piece.</a:t>
            </a:r>
          </a:p>
          <a:p>
            <a:endParaRPr lang="en-US" dirty="0"/>
          </a:p>
        </p:txBody>
      </p:sp>
      <p:sp>
        <p:nvSpPr>
          <p:cNvPr id="4" name="Title 3"/>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elp2.bmp"/>
          <p:cNvPicPr>
            <a:picLocks noGrp="1" noChangeAspect="1"/>
          </p:cNvPicPr>
          <p:nvPr>
            <p:ph sz="half" idx="1"/>
          </p:nvPr>
        </p:nvPicPr>
        <p:blipFill>
          <a:blip r:embed="rId2" cstate="print"/>
          <a:stretch>
            <a:fillRect/>
          </a:stretch>
        </p:blipFill>
        <p:spPr>
          <a:xfrm>
            <a:off x="304800" y="1600200"/>
            <a:ext cx="4191000" cy="4191000"/>
          </a:xfrm>
        </p:spPr>
      </p:pic>
      <p:sp>
        <p:nvSpPr>
          <p:cNvPr id="3" name="Content Placeholder 2"/>
          <p:cNvSpPr>
            <a:spLocks noGrp="1"/>
          </p:cNvSpPr>
          <p:nvPr>
            <p:ph sz="half" idx="2"/>
          </p:nvPr>
        </p:nvSpPr>
        <p:spPr/>
        <p:txBody>
          <a:bodyPr/>
          <a:lstStyle/>
          <a:p>
            <a:r>
              <a:rPr lang="en-US" dirty="0" smtClean="0"/>
              <a:t>Landing a player-controlled piece next to opponent pieces converts the pieces adjacent.</a:t>
            </a:r>
          </a:p>
          <a:p>
            <a:r>
              <a:rPr lang="en-US" dirty="0" smtClean="0"/>
              <a:t>Note that only the 9 pieces adjacent to the piece are converted.</a:t>
            </a:r>
            <a:endParaRPr lang="en-US" dirty="0"/>
          </a:p>
        </p:txBody>
      </p:sp>
      <p:sp>
        <p:nvSpPr>
          <p:cNvPr id="4" name="Title 3"/>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help3.bmp"/>
          <p:cNvPicPr>
            <a:picLocks noGrp="1" noChangeAspect="1"/>
          </p:cNvPicPr>
          <p:nvPr>
            <p:ph sz="half" idx="1"/>
          </p:nvPr>
        </p:nvPicPr>
        <p:blipFill>
          <a:blip r:embed="rId2" cstate="print"/>
          <a:stretch>
            <a:fillRect/>
          </a:stretch>
        </p:blipFill>
        <p:spPr>
          <a:xfrm>
            <a:off x="304800" y="1600200"/>
            <a:ext cx="4191000" cy="4191000"/>
          </a:xfrm>
        </p:spPr>
      </p:pic>
      <p:sp>
        <p:nvSpPr>
          <p:cNvPr id="3" name="Content Placeholder 2"/>
          <p:cNvSpPr>
            <a:spLocks noGrp="1"/>
          </p:cNvSpPr>
          <p:nvPr>
            <p:ph sz="half" idx="2"/>
          </p:nvPr>
        </p:nvSpPr>
        <p:spPr/>
        <p:txBody>
          <a:bodyPr/>
          <a:lstStyle/>
          <a:p>
            <a:r>
              <a:rPr lang="en-US" dirty="0" smtClean="0"/>
              <a:t>The game ends when the board is completely full.</a:t>
            </a:r>
          </a:p>
          <a:p>
            <a:r>
              <a:rPr lang="en-US" dirty="0" smtClean="0"/>
              <a:t>Or, when one player has no moves available.</a:t>
            </a:r>
            <a:endParaRPr lang="en-US" dirty="0"/>
          </a:p>
        </p:txBody>
      </p:sp>
      <p:sp>
        <p:nvSpPr>
          <p:cNvPr id="4" name="Title 3"/>
          <p:cNvSpPr>
            <a:spLocks noGrp="1"/>
          </p:cNvSpPr>
          <p:nvPr>
            <p:ph type="title"/>
          </p:nvPr>
        </p:nvSpPr>
        <p:spPr/>
        <p:txBody>
          <a:bodyPr/>
          <a:lstStyle/>
          <a:p>
            <a:r>
              <a:rPr lang="en-US" dirty="0" smtClean="0"/>
              <a:t>Overview – Blob Wars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Several problems needed to be solved in the design of the AI:</a:t>
            </a:r>
          </a:p>
          <a:p>
            <a:pPr lvl="1"/>
            <a:r>
              <a:rPr lang="en-US" dirty="0" smtClean="0"/>
              <a:t>Ranking and categorization of possible moves.</a:t>
            </a:r>
          </a:p>
          <a:p>
            <a:pPr lvl="1"/>
            <a:r>
              <a:rPr lang="en-US" dirty="0" smtClean="0"/>
              <a:t>Move search algorithm.</a:t>
            </a:r>
          </a:p>
          <a:p>
            <a:pPr lvl="1"/>
            <a:r>
              <a:rPr lang="en-US" dirty="0" smtClean="0"/>
              <a:t>Ranking and categorization of board states.</a:t>
            </a:r>
          </a:p>
          <a:p>
            <a:r>
              <a:rPr lang="en-US" dirty="0" smtClean="0"/>
              <a:t>Moves are explored in a tree-like structure, utilizing a modified depth-first search.</a:t>
            </a:r>
            <a:endParaRPr lang="en-US" dirty="0"/>
          </a:p>
        </p:txBody>
      </p:sp>
      <p:sp>
        <p:nvSpPr>
          <p:cNvPr id="5" name="Title 4"/>
          <p:cNvSpPr>
            <a:spLocks noGrp="1"/>
          </p:cNvSpPr>
          <p:nvPr>
            <p:ph type="title"/>
          </p:nvPr>
        </p:nvSpPr>
        <p:spPr/>
        <p:txBody>
          <a:bodyPr>
            <a:normAutofit fontScale="90000"/>
          </a:bodyPr>
          <a:lstStyle/>
          <a:p>
            <a:r>
              <a:rPr lang="en-US" dirty="0" smtClean="0"/>
              <a:t>Designing the </a:t>
            </a:r>
            <a:r>
              <a:rPr lang="en-US" dirty="0" smtClean="0"/>
              <a:t>Artificial Intelligence (AI)</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Exploring the game tree:</a:t>
            </a:r>
          </a:p>
          <a:p>
            <a:pPr lvl="1"/>
            <a:r>
              <a:rPr lang="en-US" dirty="0" smtClean="0"/>
              <a:t>Each node is a possible state.</a:t>
            </a:r>
          </a:p>
          <a:p>
            <a:pPr lvl="1"/>
            <a:r>
              <a:rPr lang="en-US" dirty="0" smtClean="0"/>
              <a:t>Each branch represents a</a:t>
            </a:r>
            <a:br>
              <a:rPr lang="en-US" dirty="0" smtClean="0"/>
            </a:br>
            <a:r>
              <a:rPr lang="en-US" dirty="0" smtClean="0"/>
              <a:t>move.</a:t>
            </a:r>
          </a:p>
          <a:p>
            <a:pPr lvl="1"/>
            <a:r>
              <a:rPr lang="en-US" dirty="0" smtClean="0"/>
              <a:t>Each complete level is a “ply”.</a:t>
            </a:r>
          </a:p>
          <a:p>
            <a:r>
              <a:rPr lang="en-US" dirty="0" smtClean="0"/>
              <a:t>Depth First Search</a:t>
            </a:r>
          </a:p>
          <a:p>
            <a:pPr lvl="1"/>
            <a:r>
              <a:rPr lang="en-US" dirty="0" smtClean="0"/>
              <a:t>Moves are searched up to a</a:t>
            </a:r>
            <a:br>
              <a:rPr lang="en-US" dirty="0" smtClean="0"/>
            </a:br>
            <a:r>
              <a:rPr lang="en-US" dirty="0" smtClean="0"/>
              <a:t>certain “depth”, then</a:t>
            </a:r>
            <a:br>
              <a:rPr lang="en-US" dirty="0" smtClean="0"/>
            </a:br>
            <a:r>
              <a:rPr lang="en-US" dirty="0" smtClean="0"/>
              <a:t>exploration proceeds sideways.</a:t>
            </a:r>
            <a:endParaRPr lang="en-US" dirty="0"/>
          </a:p>
        </p:txBody>
      </p:sp>
      <p:sp>
        <p:nvSpPr>
          <p:cNvPr id="3" name="Title 2"/>
          <p:cNvSpPr>
            <a:spLocks noGrp="1"/>
          </p:cNvSpPr>
          <p:nvPr>
            <p:ph type="title"/>
          </p:nvPr>
        </p:nvSpPr>
        <p:spPr/>
        <p:txBody>
          <a:bodyPr/>
          <a:lstStyle/>
          <a:p>
            <a:r>
              <a:rPr lang="en-US" dirty="0" smtClean="0"/>
              <a:t>Designing the AI</a:t>
            </a:r>
            <a:endParaRPr lang="en-US" dirty="0"/>
          </a:p>
        </p:txBody>
      </p:sp>
      <p:grpSp>
        <p:nvGrpSpPr>
          <p:cNvPr id="6" name="Group 5"/>
          <p:cNvGrpSpPr/>
          <p:nvPr/>
        </p:nvGrpSpPr>
        <p:grpSpPr>
          <a:xfrm>
            <a:off x="5334000" y="1371600"/>
            <a:ext cx="3733800" cy="2743200"/>
            <a:chOff x="5334000" y="1295400"/>
            <a:chExt cx="3733800" cy="2743200"/>
          </a:xfrm>
          <a:solidFill>
            <a:schemeClr val="bg1"/>
          </a:solidFill>
        </p:grpSpPr>
        <p:pic>
          <p:nvPicPr>
            <p:cNvPr id="2050" name="Picture 2" descr="http://upload.wikimedia.org/wikipedia/commons/thumb/d/da/Tic-tac-toe-game-tree.svg/1000px-Tic-tac-toe-game-tree.svg.png"/>
            <p:cNvPicPr>
              <a:picLocks noChangeAspect="1" noChangeArrowheads="1"/>
            </p:cNvPicPr>
            <p:nvPr/>
          </p:nvPicPr>
          <p:blipFill>
            <a:blip r:embed="rId2" cstate="print"/>
            <a:srcRect/>
            <a:stretch>
              <a:fillRect/>
            </a:stretch>
          </p:blipFill>
          <p:spPr bwMode="auto">
            <a:xfrm>
              <a:off x="5334000" y="1295400"/>
              <a:ext cx="3581400" cy="2385213"/>
            </a:xfrm>
            <a:prstGeom prst="rect">
              <a:avLst/>
            </a:prstGeom>
            <a:grpFill/>
          </p:spPr>
        </p:pic>
        <p:sp>
          <p:nvSpPr>
            <p:cNvPr id="5" name="TextBox 4"/>
            <p:cNvSpPr txBox="1"/>
            <p:nvPr/>
          </p:nvSpPr>
          <p:spPr>
            <a:xfrm>
              <a:off x="5486400" y="3730823"/>
              <a:ext cx="3581400" cy="307777"/>
            </a:xfrm>
            <a:prstGeom prst="rect">
              <a:avLst/>
            </a:prstGeom>
            <a:grpFill/>
          </p:spPr>
          <p:txBody>
            <a:bodyPr wrap="square" rtlCol="0">
              <a:spAutoFit/>
            </a:bodyPr>
            <a:lstStyle/>
            <a:p>
              <a:r>
                <a:rPr lang="en-US" sz="1400" dirty="0" smtClean="0"/>
                <a:t>An example game tree for tic-tac-toe.</a:t>
              </a:r>
              <a:endParaRPr lang="en-US" sz="1400" dirty="0"/>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mph" presetSubtype="0" fill="hold" nodeType="clickEffect">
                                  <p:stCondLst>
                                    <p:cond delay="0"/>
                                  </p:stCondLst>
                                  <p:childTnLst>
                                    <p:animScale>
                                      <p:cBhvr>
                                        <p:cTn id="26" dur="1000" fill="hold"/>
                                        <p:tgtEl>
                                          <p:spTgt spid="6"/>
                                        </p:tgtEl>
                                      </p:cBhvr>
                                      <p:by x="150000" y="150000"/>
                                    </p:animScale>
                                  </p:childTnLst>
                                </p:cTn>
                              </p:par>
                              <p:par>
                                <p:cTn id="27" presetID="35" presetClass="path" presetSubtype="0" accel="50000" decel="50000" fill="hold" nodeType="withEffect">
                                  <p:stCondLst>
                                    <p:cond delay="0"/>
                                  </p:stCondLst>
                                  <p:childTnLst>
                                    <p:animMotion origin="layout" path="M 0 -2.41499E-6 L -0.27917 0.09993 " pathEditMode="relative" rAng="0" ptsTypes="AA">
                                      <p:cBhvr>
                                        <p:cTn id="28" dur="1000" fill="hold"/>
                                        <p:tgtEl>
                                          <p:spTgt spid="6"/>
                                        </p:tgtEl>
                                        <p:attrNameLst>
                                          <p:attrName>ppt_x</p:attrName>
                                          <p:attrName>ppt_y</p:attrName>
                                        </p:attrNameLst>
                                      </p:cBhvr>
                                      <p:rCtr x="-140" y="50"/>
                                    </p:animMotion>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0.27917 0.09993 L 0.00417 -2.41499E-6 " pathEditMode="relative" rAng="0" ptsTypes="AA">
                                      <p:cBhvr>
                                        <p:cTn id="32" dur="1000" fill="hold"/>
                                        <p:tgtEl>
                                          <p:spTgt spid="6"/>
                                        </p:tgtEl>
                                        <p:attrNameLst>
                                          <p:attrName>ppt_x</p:attrName>
                                          <p:attrName>ppt_y</p:attrName>
                                        </p:attrNameLst>
                                      </p:cBhvr>
                                      <p:rCtr x="142" y="-50"/>
                                    </p:animMotion>
                                  </p:childTnLst>
                                </p:cTn>
                              </p:par>
                              <p:par>
                                <p:cTn id="33" presetID="6" presetClass="emph" presetSubtype="0" fill="hold" nodeType="withEffect">
                                  <p:stCondLst>
                                    <p:cond delay="0"/>
                                  </p:stCondLst>
                                  <p:childTnLst>
                                    <p:animScale>
                                      <p:cBhvr>
                                        <p:cTn id="34" dur="1000" fill="hold"/>
                                        <p:tgtEl>
                                          <p:spTgt spid="6"/>
                                        </p:tgtEl>
                                      </p:cBhvr>
                                      <p:by x="66000" y="66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1000"/>
                                        <p:tgtEl>
                                          <p:spTgt spid="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fade">
                                      <p:cBhvr>
                                        <p:cTn id="44"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Minimax is a type of decision making in which the player’s gain is maximized while the player’s loss is simultaneously minimized</a:t>
            </a:r>
          </a:p>
          <a:p>
            <a:r>
              <a:rPr lang="en-US" dirty="0" smtClean="0"/>
              <a:t>The decision tree is explored and each available move is considered</a:t>
            </a:r>
          </a:p>
          <a:p>
            <a:pPr lvl="1"/>
            <a:r>
              <a:rPr lang="en-US" dirty="0" smtClean="0"/>
              <a:t>Each maximizing player node takes the highest value of its children nodes as its value</a:t>
            </a:r>
          </a:p>
          <a:p>
            <a:pPr lvl="1"/>
            <a:r>
              <a:rPr lang="en-US" dirty="0" smtClean="0"/>
              <a:t>Similarly, each minimizing player node will take the lowest value of its children</a:t>
            </a:r>
            <a:endParaRPr lang="en-US" dirty="0"/>
          </a:p>
        </p:txBody>
      </p:sp>
      <p:sp>
        <p:nvSpPr>
          <p:cNvPr id="3" name="Title 2"/>
          <p:cNvSpPr>
            <a:spLocks noGrp="1"/>
          </p:cNvSpPr>
          <p:nvPr>
            <p:ph type="title"/>
          </p:nvPr>
        </p:nvSpPr>
        <p:spPr/>
        <p:txBody>
          <a:bodyPr>
            <a:normAutofit fontScale="90000"/>
          </a:bodyPr>
          <a:lstStyle/>
          <a:p>
            <a:r>
              <a:rPr lang="en-US" dirty="0" smtClean="0"/>
              <a:t>Choosing Moves – The Minimax Algorithm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0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2000"/>
                                        <p:tgtEl>
                                          <p:spTgt spid="2">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fade">
                                      <p:cBhvr>
                                        <p:cTn id="20" dur="2000"/>
                                        <p:tgtEl>
                                          <p:spTgt spid="2">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984</Words>
  <Application>Microsoft Office PowerPoint</Application>
  <PresentationFormat>On-screen Show (4:3)</PresentationFormat>
  <Paragraphs>174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Game Theory and Artificial Intelligence Design</vt:lpstr>
      <vt:lpstr>Objectives</vt:lpstr>
      <vt:lpstr>Overview – Blob Wars</vt:lpstr>
      <vt:lpstr>Overview – Blob Wars</vt:lpstr>
      <vt:lpstr>Overview – Blob Wars</vt:lpstr>
      <vt:lpstr>Overview – Blob Wars</vt:lpstr>
      <vt:lpstr>Designing the Artificial Intelligence (AI)</vt:lpstr>
      <vt:lpstr>Designing the AI</vt:lpstr>
      <vt:lpstr>Choosing Moves – The Minimax Algorithm</vt:lpstr>
      <vt:lpstr>Minimax Overview</vt:lpstr>
      <vt:lpstr>Minimax Overview Cont.</vt:lpstr>
      <vt:lpstr>Minimax pseudocode</vt:lpstr>
      <vt:lpstr>Problems with Minimax</vt:lpstr>
      <vt:lpstr>Alpha-Beta Pruning</vt:lpstr>
      <vt:lpstr>Alpha-Beta Overview</vt:lpstr>
      <vt:lpstr>Alpha-Beta Overview</vt:lpstr>
      <vt:lpstr>Alpha-Beta Overview</vt:lpstr>
      <vt:lpstr>Alpha-Beta Overview</vt:lpstr>
      <vt:lpstr>Alpha-Beta Pruning Pseudocode</vt:lpstr>
      <vt:lpstr>Alpha Beta in Blob Wars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Theory and Artificial Intelligence Design</dc:title>
  <dc:creator>Period 3</dc:creator>
  <cp:lastModifiedBy>Tad</cp:lastModifiedBy>
  <cp:revision>46</cp:revision>
  <dcterms:created xsi:type="dcterms:W3CDTF">2012-04-24T11:39:11Z</dcterms:created>
  <dcterms:modified xsi:type="dcterms:W3CDTF">2012-05-28T20:03:03Z</dcterms:modified>
</cp:coreProperties>
</file>