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8" r:id="rId5"/>
    <p:sldId id="259" r:id="rId6"/>
    <p:sldId id="260"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AC6E4087-77AE-4FAE-8A1D-9CFF5CAEA6D6}" type="datetimeFigureOut">
              <a:rPr lang="fr-FR" smtClean="0"/>
              <a:t>17/12/2021</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5ED2C631-1629-4D87-A0A3-C625D38F5601}"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C6E4087-77AE-4FAE-8A1D-9CFF5CAEA6D6}" type="datetimeFigureOut">
              <a:rPr lang="fr-FR" smtClean="0"/>
              <a:t>17/12/2021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ED2C631-1629-4D87-A0A3-C625D38F560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C6E4087-77AE-4FAE-8A1D-9CFF5CAEA6D6}" type="datetimeFigureOut">
              <a:rPr lang="fr-FR" smtClean="0"/>
              <a:t>17/12/2021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ED2C631-1629-4D87-A0A3-C625D38F5601}"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AC6E4087-77AE-4FAE-8A1D-9CFF5CAEA6D6}" type="datetimeFigureOut">
              <a:rPr lang="fr-FR" smtClean="0"/>
              <a:t>17/12/2021</a:t>
            </a:fld>
            <a:endParaRPr lang="fr-FR"/>
          </a:p>
        </p:txBody>
      </p:sp>
      <p:sp>
        <p:nvSpPr>
          <p:cNvPr id="9" name="Espace réservé du numéro de diapositive 8"/>
          <p:cNvSpPr>
            <a:spLocks noGrp="1"/>
          </p:cNvSpPr>
          <p:nvPr>
            <p:ph type="sldNum" sz="quarter" idx="15"/>
          </p:nvPr>
        </p:nvSpPr>
        <p:spPr/>
        <p:txBody>
          <a:bodyPr rtlCol="0"/>
          <a:lstStyle/>
          <a:p>
            <a:fld id="{5ED2C631-1629-4D87-A0A3-C625D38F5601}"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AC6E4087-77AE-4FAE-8A1D-9CFF5CAEA6D6}" type="datetimeFigureOut">
              <a:rPr lang="fr-FR" smtClean="0"/>
              <a:t>17/12/2021</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5ED2C631-1629-4D87-A0A3-C625D38F5601}"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C6E4087-77AE-4FAE-8A1D-9CFF5CAEA6D6}" type="datetimeFigureOut">
              <a:rPr lang="fr-FR" smtClean="0"/>
              <a:t>17/12/2021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ED2C631-1629-4D87-A0A3-C625D38F5601}"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AC6E4087-77AE-4FAE-8A1D-9CFF5CAEA6D6}" type="datetimeFigureOut">
              <a:rPr lang="fr-FR" smtClean="0"/>
              <a:t>17/12/2021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ED2C631-1629-4D87-A0A3-C625D38F5601}"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AC6E4087-77AE-4FAE-8A1D-9CFF5CAEA6D6}" type="datetimeFigureOut">
              <a:rPr lang="fr-FR" smtClean="0"/>
              <a:t>17/12/2021</a:t>
            </a:fld>
            <a:endParaRPr lang="fr-FR"/>
          </a:p>
        </p:txBody>
      </p:sp>
      <p:sp>
        <p:nvSpPr>
          <p:cNvPr id="7" name="Espace réservé du numéro de diapositive 6"/>
          <p:cNvSpPr>
            <a:spLocks noGrp="1"/>
          </p:cNvSpPr>
          <p:nvPr>
            <p:ph type="sldNum" sz="quarter" idx="11"/>
          </p:nvPr>
        </p:nvSpPr>
        <p:spPr/>
        <p:txBody>
          <a:bodyPr rtlCol="0"/>
          <a:lstStyle/>
          <a:p>
            <a:fld id="{5ED2C631-1629-4D87-A0A3-C625D38F5601}"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6E4087-77AE-4FAE-8A1D-9CFF5CAEA6D6}" type="datetimeFigureOut">
              <a:rPr lang="fr-FR" smtClean="0"/>
              <a:t>17/12/2021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ED2C631-1629-4D87-A0A3-C625D38F560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C6E4087-77AE-4FAE-8A1D-9CFF5CAEA6D6}" type="datetimeFigureOut">
              <a:rPr lang="fr-FR" smtClean="0"/>
              <a:t>17/12/2021</a:t>
            </a:fld>
            <a:endParaRPr lang="fr-FR"/>
          </a:p>
        </p:txBody>
      </p:sp>
      <p:sp>
        <p:nvSpPr>
          <p:cNvPr id="22" name="Espace réservé du numéro de diapositive 21"/>
          <p:cNvSpPr>
            <a:spLocks noGrp="1"/>
          </p:cNvSpPr>
          <p:nvPr>
            <p:ph type="sldNum" sz="quarter" idx="15"/>
          </p:nvPr>
        </p:nvSpPr>
        <p:spPr/>
        <p:txBody>
          <a:bodyPr rtlCol="0"/>
          <a:lstStyle/>
          <a:p>
            <a:fld id="{5ED2C631-1629-4D87-A0A3-C625D38F5601}"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AC6E4087-77AE-4FAE-8A1D-9CFF5CAEA6D6}" type="datetimeFigureOut">
              <a:rPr lang="fr-FR" smtClean="0"/>
              <a:t>17/12/2021</a:t>
            </a:fld>
            <a:endParaRPr lang="fr-FR"/>
          </a:p>
        </p:txBody>
      </p:sp>
      <p:sp>
        <p:nvSpPr>
          <p:cNvPr id="18" name="Espace réservé du numéro de diapositive 17"/>
          <p:cNvSpPr>
            <a:spLocks noGrp="1"/>
          </p:cNvSpPr>
          <p:nvPr>
            <p:ph type="sldNum" sz="quarter" idx="11"/>
          </p:nvPr>
        </p:nvSpPr>
        <p:spPr/>
        <p:txBody>
          <a:bodyPr rtlCol="0"/>
          <a:lstStyle/>
          <a:p>
            <a:fld id="{5ED2C631-1629-4D87-A0A3-C625D38F5601}"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C6E4087-77AE-4FAE-8A1D-9CFF5CAEA6D6}" type="datetimeFigureOut">
              <a:rPr lang="fr-FR" smtClean="0"/>
              <a:t>17/12/2021</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ED2C631-1629-4D87-A0A3-C625D38F560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275856" y="764704"/>
            <a:ext cx="5328592" cy="1862048"/>
          </a:xfrm>
          <a:prstGeom prst="rect">
            <a:avLst/>
          </a:prstGeom>
          <a:noFill/>
        </p:spPr>
        <p:txBody>
          <a:bodyPr wrap="square" rtlCol="0">
            <a:spAutoFit/>
          </a:bodyPr>
          <a:lstStyle/>
          <a:p>
            <a:pPr algn="r" rtl="1"/>
            <a:r>
              <a:rPr lang="ar-TN" sz="11500" dirty="0" smtClean="0">
                <a:solidFill>
                  <a:srgbClr val="FF0066"/>
                </a:solidFill>
                <a:latin typeface="Arabic Typesetting" pitchFamily="66" charset="-78"/>
                <a:cs typeface="Arabic Typesetting" pitchFamily="66" charset="-78"/>
              </a:rPr>
              <a:t>أساليب التعلم </a:t>
            </a:r>
            <a:endParaRPr lang="fr-FR" sz="11500" dirty="0">
              <a:solidFill>
                <a:srgbClr val="FF0066"/>
              </a:solidFill>
              <a:latin typeface="Arabic Typesetting" pitchFamily="66" charset="-78"/>
              <a:cs typeface="Arabic Typesetting" pitchFamily="66" charset="-78"/>
            </a:endParaRPr>
          </a:p>
        </p:txBody>
      </p:sp>
      <p:sp>
        <p:nvSpPr>
          <p:cNvPr id="5" name="ZoneTexte 4"/>
          <p:cNvSpPr txBox="1"/>
          <p:nvPr/>
        </p:nvSpPr>
        <p:spPr>
          <a:xfrm>
            <a:off x="0" y="2708920"/>
            <a:ext cx="7560840" cy="2123658"/>
          </a:xfrm>
          <a:prstGeom prst="rect">
            <a:avLst/>
          </a:prstGeom>
          <a:noFill/>
        </p:spPr>
        <p:txBody>
          <a:bodyPr wrap="square" rtlCol="0">
            <a:spAutoFit/>
          </a:bodyPr>
          <a:lstStyle/>
          <a:p>
            <a:pPr algn="r" rtl="1"/>
            <a:r>
              <a:rPr lang="ar-TN" sz="4400" dirty="0" err="1" smtClean="0">
                <a:solidFill>
                  <a:srgbClr val="7030A0"/>
                </a:solidFill>
                <a:cs typeface="+mj-cs"/>
              </a:rPr>
              <a:t>ميساء</a:t>
            </a:r>
            <a:r>
              <a:rPr lang="ar-TN" sz="4400" dirty="0" smtClean="0">
                <a:solidFill>
                  <a:srgbClr val="7030A0"/>
                </a:solidFill>
                <a:cs typeface="+mj-cs"/>
              </a:rPr>
              <a:t> </a:t>
            </a:r>
            <a:r>
              <a:rPr lang="ar-TN" sz="4400" dirty="0" err="1" smtClean="0">
                <a:solidFill>
                  <a:srgbClr val="7030A0"/>
                </a:solidFill>
                <a:cs typeface="+mj-cs"/>
              </a:rPr>
              <a:t>الكنزاري</a:t>
            </a:r>
            <a:endParaRPr lang="ar-TN" sz="4400" dirty="0" smtClean="0">
              <a:solidFill>
                <a:srgbClr val="7030A0"/>
              </a:solidFill>
              <a:cs typeface="+mj-cs"/>
            </a:endParaRPr>
          </a:p>
          <a:p>
            <a:pPr algn="r" rtl="1"/>
            <a:r>
              <a:rPr lang="ar-TN" sz="4400" dirty="0" smtClean="0">
                <a:solidFill>
                  <a:srgbClr val="7030A0"/>
                </a:solidFill>
                <a:cs typeface="+mj-cs"/>
              </a:rPr>
              <a:t>تقوي </a:t>
            </a:r>
            <a:r>
              <a:rPr lang="ar-TN" sz="4400" dirty="0" err="1" smtClean="0">
                <a:solidFill>
                  <a:srgbClr val="7030A0"/>
                </a:solidFill>
                <a:cs typeface="+mj-cs"/>
              </a:rPr>
              <a:t>تليلي</a:t>
            </a:r>
            <a:endParaRPr lang="ar-TN" sz="4400" dirty="0" smtClean="0">
              <a:solidFill>
                <a:srgbClr val="7030A0"/>
              </a:solidFill>
              <a:cs typeface="+mj-cs"/>
            </a:endParaRPr>
          </a:p>
          <a:p>
            <a:pPr algn="r" rtl="1"/>
            <a:r>
              <a:rPr lang="ar-TN" sz="4400" dirty="0" smtClean="0">
                <a:solidFill>
                  <a:srgbClr val="7030A0"/>
                </a:solidFill>
                <a:cs typeface="+mj-cs"/>
              </a:rPr>
              <a:t>مها </a:t>
            </a:r>
            <a:r>
              <a:rPr lang="ar-TN" sz="4400" dirty="0" err="1" smtClean="0">
                <a:solidFill>
                  <a:srgbClr val="7030A0"/>
                </a:solidFill>
                <a:cs typeface="+mj-cs"/>
              </a:rPr>
              <a:t>الوسلاتي</a:t>
            </a:r>
            <a:endParaRPr lang="fr-FR" sz="4400" dirty="0">
              <a:solidFill>
                <a:srgbClr val="7030A0"/>
              </a:solidFill>
              <a:cs typeface="+mj-cs"/>
            </a:endParaRPr>
          </a:p>
        </p:txBody>
      </p:sp>
      <p:sp>
        <p:nvSpPr>
          <p:cNvPr id="6" name="ZoneTexte 5"/>
          <p:cNvSpPr txBox="1"/>
          <p:nvPr/>
        </p:nvSpPr>
        <p:spPr>
          <a:xfrm>
            <a:off x="2843808" y="5157192"/>
            <a:ext cx="2952328" cy="707886"/>
          </a:xfrm>
          <a:prstGeom prst="rect">
            <a:avLst/>
          </a:prstGeom>
          <a:noFill/>
        </p:spPr>
        <p:txBody>
          <a:bodyPr wrap="square" rtlCol="0">
            <a:spAutoFit/>
          </a:bodyPr>
          <a:lstStyle/>
          <a:p>
            <a:pPr algn="r" rtl="1"/>
            <a:r>
              <a:rPr lang="ar-TN" sz="4000" dirty="0" smtClean="0">
                <a:solidFill>
                  <a:srgbClr val="00B050"/>
                </a:solidFill>
                <a:latin typeface="Arabic Typesetting" pitchFamily="66" charset="-78"/>
                <a:cs typeface="+mj-cs"/>
              </a:rPr>
              <a:t>فريق عدد 7 </a:t>
            </a:r>
            <a:endParaRPr lang="fr-FR" sz="4000" dirty="0">
              <a:solidFill>
                <a:srgbClr val="00B050"/>
              </a:solidFill>
              <a:latin typeface="Arabic Typesetting" pitchFamily="66" charset="-78"/>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9632" y="-243408"/>
            <a:ext cx="7467600" cy="1143000"/>
          </a:xfrm>
        </p:spPr>
        <p:txBody>
          <a:bodyPr>
            <a:normAutofit/>
          </a:bodyPr>
          <a:lstStyle/>
          <a:p>
            <a:pPr algn="r" rtl="1"/>
            <a:r>
              <a:rPr lang="ar-TN" sz="4000" u="sng" dirty="0" err="1" smtClean="0"/>
              <a:t>التخطيط :</a:t>
            </a:r>
            <a:endParaRPr lang="fr-FR" sz="4000" u="sng" dirty="0"/>
          </a:p>
        </p:txBody>
      </p:sp>
      <p:sp>
        <p:nvSpPr>
          <p:cNvPr id="3" name="Espace réservé du contenu 2"/>
          <p:cNvSpPr>
            <a:spLocks noGrp="1"/>
          </p:cNvSpPr>
          <p:nvPr>
            <p:ph sz="quarter" idx="1"/>
          </p:nvPr>
        </p:nvSpPr>
        <p:spPr>
          <a:xfrm>
            <a:off x="971600" y="1196752"/>
            <a:ext cx="7467600" cy="4873752"/>
          </a:xfrm>
        </p:spPr>
        <p:txBody>
          <a:bodyPr/>
          <a:lstStyle/>
          <a:p>
            <a:pPr algn="r" rtl="1">
              <a:buNone/>
            </a:pPr>
            <a:r>
              <a:rPr lang="ar-TN" sz="3200" dirty="0" smtClean="0"/>
              <a:t>1/ مقدمة </a:t>
            </a:r>
          </a:p>
          <a:p>
            <a:pPr algn="r" rtl="1">
              <a:buNone/>
            </a:pPr>
            <a:r>
              <a:rPr lang="ar-TN" sz="3200" dirty="0" smtClean="0"/>
              <a:t>2/ أساليب </a:t>
            </a:r>
            <a:r>
              <a:rPr lang="ar-TN" sz="3200" dirty="0" err="1" smtClean="0"/>
              <a:t>التعلم :</a:t>
            </a:r>
            <a:endParaRPr lang="ar-TN" sz="3200" dirty="0" smtClean="0"/>
          </a:p>
          <a:p>
            <a:pPr algn="r" rtl="1">
              <a:buNone/>
            </a:pPr>
            <a:r>
              <a:rPr lang="ar-TN" sz="3200" dirty="0" smtClean="0"/>
              <a:t>أ/ أسلوب التعلم المباشر</a:t>
            </a:r>
          </a:p>
          <a:p>
            <a:pPr algn="r" rtl="1">
              <a:buNone/>
            </a:pPr>
            <a:r>
              <a:rPr lang="ar-TN" sz="3200" dirty="0" smtClean="0"/>
              <a:t>ب/ أسلوب التعلم من خلال الممارسة </a:t>
            </a:r>
          </a:p>
          <a:p>
            <a:pPr algn="r" rtl="1">
              <a:buNone/>
            </a:pPr>
            <a:r>
              <a:rPr lang="ar-TN" sz="3200" dirty="0" smtClean="0"/>
              <a:t>ج/ أسلوب التعلم التعاوني </a:t>
            </a:r>
          </a:p>
          <a:p>
            <a:pPr algn="r" rtl="1">
              <a:buNone/>
            </a:pPr>
            <a:r>
              <a:rPr lang="ar-TN" sz="3200" dirty="0" smtClean="0"/>
              <a:t>د/ أسلوب المناقشة الصفية</a:t>
            </a:r>
          </a:p>
          <a:p>
            <a:pPr algn="r" rtl="1">
              <a:buNone/>
            </a:pPr>
            <a:r>
              <a:rPr lang="ar-TN" sz="3200" dirty="0" smtClean="0"/>
              <a:t>3/ خاتمة</a:t>
            </a:r>
            <a:r>
              <a:rPr lang="ar-TN" dirty="0" smtClean="0"/>
              <a:t/>
            </a:r>
            <a:br>
              <a:rPr lang="ar-TN" dirty="0" smtClean="0"/>
            </a:br>
            <a:endParaRPr lang="ar-T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539552" y="764704"/>
            <a:ext cx="7920880" cy="4320480"/>
          </a:xfrm>
        </p:spPr>
        <p:txBody>
          <a:bodyPr>
            <a:normAutofit fontScale="92500" lnSpcReduction="10000"/>
          </a:bodyPr>
          <a:lstStyle/>
          <a:p>
            <a:pPr algn="r" rtl="1">
              <a:buNone/>
            </a:pPr>
            <a:r>
              <a:rPr lang="ar-TN" sz="4400" dirty="0" smtClean="0">
                <a:solidFill>
                  <a:srgbClr val="FF0000"/>
                </a:solidFill>
              </a:rPr>
              <a:t>1/ </a:t>
            </a:r>
            <a:r>
              <a:rPr lang="ar-TN" sz="4400" dirty="0" err="1" smtClean="0">
                <a:solidFill>
                  <a:srgbClr val="FF0000"/>
                </a:solidFill>
              </a:rPr>
              <a:t>مقدمة :</a:t>
            </a:r>
            <a:endParaRPr lang="ar-TN" sz="4400" dirty="0" smtClean="0">
              <a:solidFill>
                <a:srgbClr val="FF0000"/>
              </a:solidFill>
            </a:endParaRPr>
          </a:p>
          <a:p>
            <a:pPr algn="r" rtl="1">
              <a:buNone/>
            </a:pPr>
            <a:r>
              <a:rPr lang="ar-TN" sz="3500" dirty="0" smtClean="0"/>
              <a:t>ساهم تطور الحركة العلمية في دخول بعض المتغيرات في العملية التعليمية، الأمر الذي أوجب الاعتماد على أساليب تعليم متنوعة في توجيه وتمرير المعلومات التي أصبحت تحمل الكثير من المعادلات والكم الدسم من التفاصيل إلى عقل </a:t>
            </a:r>
            <a:r>
              <a:rPr lang="ar-TN" sz="3500" dirty="0" err="1" smtClean="0"/>
              <a:t>المتعلم </a:t>
            </a:r>
            <a:r>
              <a:rPr lang="ar-TN" sz="3500" dirty="0" smtClean="0"/>
              <a:t>، والتي يجب أن تواكب الحداثة التي وصلنا إليها في الوقت الحالي.</a:t>
            </a:r>
          </a:p>
          <a:p>
            <a:pPr algn="r" rtl="1">
              <a:buFont typeface="Wingdings" pitchFamily="2" charset="2"/>
              <a:buChar char="q"/>
            </a:pPr>
            <a:r>
              <a:rPr lang="ar-TN" sz="3900" dirty="0" smtClean="0">
                <a:solidFill>
                  <a:srgbClr val="00B050"/>
                </a:solidFill>
              </a:rPr>
              <a:t> </a:t>
            </a:r>
            <a:r>
              <a:rPr lang="ar-TN" sz="3900" dirty="0" err="1" smtClean="0">
                <a:solidFill>
                  <a:srgbClr val="00B050"/>
                </a:solidFill>
              </a:rPr>
              <a:t>فماهي</a:t>
            </a:r>
            <a:r>
              <a:rPr lang="ar-TN" sz="3900" dirty="0" smtClean="0">
                <a:solidFill>
                  <a:srgbClr val="00B050"/>
                </a:solidFill>
              </a:rPr>
              <a:t> أساليب </a:t>
            </a:r>
            <a:r>
              <a:rPr lang="ar-TN" sz="3900" dirty="0" err="1" smtClean="0">
                <a:solidFill>
                  <a:srgbClr val="00B050"/>
                </a:solidFill>
              </a:rPr>
              <a:t>التعلم ؟</a:t>
            </a:r>
            <a:endParaRPr lang="fr-FR" sz="3900" dirty="0" smtClean="0">
              <a:solidFill>
                <a:srgbClr val="00B050"/>
              </a:solidFill>
            </a:endParaRPr>
          </a:p>
          <a:p>
            <a:pPr algn="r" rtl="1">
              <a:buNone/>
            </a:pP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691680" y="188640"/>
            <a:ext cx="7056784" cy="584775"/>
          </a:xfrm>
          <a:prstGeom prst="rect">
            <a:avLst/>
          </a:prstGeom>
          <a:noFill/>
        </p:spPr>
        <p:txBody>
          <a:bodyPr wrap="square" rtlCol="0">
            <a:spAutoFit/>
          </a:bodyPr>
          <a:lstStyle/>
          <a:p>
            <a:pPr algn="r" rtl="1">
              <a:buNone/>
            </a:pPr>
            <a:r>
              <a:rPr lang="ar-TN" sz="3200" dirty="0" smtClean="0">
                <a:solidFill>
                  <a:srgbClr val="FF0000"/>
                </a:solidFill>
              </a:rPr>
              <a:t>2/ أساليب </a:t>
            </a:r>
            <a:r>
              <a:rPr lang="ar-TN" sz="3200" dirty="0" err="1" smtClean="0">
                <a:solidFill>
                  <a:srgbClr val="FF0000"/>
                </a:solidFill>
              </a:rPr>
              <a:t>التعلم :</a:t>
            </a:r>
            <a:endParaRPr lang="ar-TN" sz="3200" dirty="0" smtClean="0">
              <a:solidFill>
                <a:srgbClr val="FF0000"/>
              </a:solidFill>
            </a:endParaRPr>
          </a:p>
        </p:txBody>
      </p:sp>
      <p:sp>
        <p:nvSpPr>
          <p:cNvPr id="6" name="ZoneTexte 5"/>
          <p:cNvSpPr txBox="1"/>
          <p:nvPr/>
        </p:nvSpPr>
        <p:spPr>
          <a:xfrm>
            <a:off x="251520" y="908720"/>
            <a:ext cx="8280920" cy="5109091"/>
          </a:xfrm>
          <a:prstGeom prst="rect">
            <a:avLst/>
          </a:prstGeom>
          <a:noFill/>
        </p:spPr>
        <p:txBody>
          <a:bodyPr wrap="square" rtlCol="0">
            <a:spAutoFit/>
          </a:bodyPr>
          <a:lstStyle/>
          <a:p>
            <a:pPr algn="r" rtl="1">
              <a:buNone/>
            </a:pPr>
            <a:r>
              <a:rPr lang="ar-TN" sz="2800" u="sng" dirty="0" smtClean="0">
                <a:solidFill>
                  <a:srgbClr val="0070C0"/>
                </a:solidFill>
              </a:rPr>
              <a:t>أ/ أسلوب التعلم </a:t>
            </a:r>
            <a:r>
              <a:rPr lang="ar-TN" sz="2800" u="sng" dirty="0" err="1" smtClean="0">
                <a:solidFill>
                  <a:srgbClr val="0070C0"/>
                </a:solidFill>
              </a:rPr>
              <a:t>المباشر :</a:t>
            </a:r>
            <a:endParaRPr lang="ar-TN" sz="2800" u="sng" dirty="0" smtClean="0">
              <a:solidFill>
                <a:srgbClr val="0070C0"/>
              </a:solidFill>
            </a:endParaRPr>
          </a:p>
          <a:p>
            <a:pPr algn="r" rtl="1">
              <a:buNone/>
            </a:pPr>
            <a:r>
              <a:rPr lang="ar-TN" sz="2800" dirty="0" smtClean="0"/>
              <a:t>التعلم </a:t>
            </a:r>
            <a:r>
              <a:rPr lang="ar-TN" sz="2800" dirty="0"/>
              <a:t>المباشر هو أن يتم تلقي التعليم عن طريق الاستماع </a:t>
            </a:r>
            <a:r>
              <a:rPr lang="ar-TN" sz="2800" dirty="0" err="1"/>
              <a:t>واتباع</a:t>
            </a:r>
            <a:r>
              <a:rPr lang="ar-TN" sz="2800" dirty="0"/>
              <a:t> توجيهات المعلم، فوظيفة المعلم هنا تكمن في إرشاد الطلاب إلى كيفية التعلم في مكان ووقت محدد، حيث ينقل المعلومات لهم من خلال إعطاء المحاضرات والدروس، وتحديد القراءات المطلوبة منهم، ويمكن أن يتم استخدام أجهزة العرض المزودة بالصور والصوت، وممارسة الألعاب التعليمية، وغيرها من الطرق، ومن هنا يأتي دور الطالب في الاستماع الجيد له، وأخذ الملاحظات، والقيام بوظائفه، والتدرب، وتقديم التغذية الراجعة، حتى يتمكن المعلم من تحديد مستوى فهمه واستيعابه للدرس، ومن الجدير بالذكر أنه ينبغي على المعلم في التعليم المباشر البدء بالفكرة العامة، وأن يقدم كافة التفاصيل المطلوبة بإيجاز </a:t>
            </a:r>
            <a:r>
              <a:rPr lang="ar-TN" sz="2800" dirty="0" err="1"/>
              <a:t>ووضوح</a:t>
            </a:r>
            <a:r>
              <a:rPr lang="ar-TN" sz="2800" dirty="0" err="1" smtClean="0"/>
              <a:t>.</a:t>
            </a:r>
            <a:r>
              <a:rPr lang="ar-TN" sz="2800" dirty="0" smtClean="0"/>
              <a:t> </a:t>
            </a:r>
            <a:r>
              <a:rPr lang="ar-TN" dirty="0" smtClean="0"/>
              <a:t/>
            </a:r>
            <a:br>
              <a:rPr lang="ar-TN" dirty="0" smtClean="0"/>
            </a:br>
            <a:endParaRPr lang="ar-TN" dirty="0" smtClean="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67544" y="476672"/>
            <a:ext cx="8115672" cy="2664296"/>
          </a:xfrm>
        </p:spPr>
        <p:txBody>
          <a:bodyPr/>
          <a:lstStyle/>
          <a:p>
            <a:pPr algn="r" rtl="1">
              <a:buNone/>
            </a:pPr>
            <a:r>
              <a:rPr lang="ar-TN" sz="2800" u="sng" dirty="0" smtClean="0">
                <a:solidFill>
                  <a:srgbClr val="0070C0"/>
                </a:solidFill>
              </a:rPr>
              <a:t>ب/ أسلوب التعلم من خلال </a:t>
            </a:r>
            <a:r>
              <a:rPr lang="ar-TN" sz="2800" u="sng" dirty="0" err="1" smtClean="0">
                <a:solidFill>
                  <a:srgbClr val="0070C0"/>
                </a:solidFill>
              </a:rPr>
              <a:t>الممارسة :</a:t>
            </a:r>
            <a:endParaRPr lang="ar-TN" sz="2800" u="sng" dirty="0" smtClean="0">
              <a:solidFill>
                <a:srgbClr val="0070C0"/>
              </a:solidFill>
            </a:endParaRPr>
          </a:p>
          <a:p>
            <a:pPr algn="r" rtl="1">
              <a:buNone/>
            </a:pPr>
            <a:r>
              <a:rPr lang="ar-TN" dirty="0" smtClean="0"/>
              <a:t>يعتبر أسلوب الممارسة والتدرب على ما تم تعلمه أفضل من أسلوب التعليم المباشر، فهذا الأسلوب يعزز الذاكرة، </a:t>
            </a:r>
            <a:r>
              <a:rPr lang="ar-TN" dirty="0" err="1" smtClean="0"/>
              <a:t>ويركزعلى</a:t>
            </a:r>
            <a:r>
              <a:rPr lang="ar-TN" dirty="0" smtClean="0"/>
              <a:t> التكرار لصقل المهارات أكثر من تركيزه على الفهم، فمثلاً يمكن تعلم حفظ جدول الضرب عن طريق التكرار، فلا يوجد تركيز في هذا الأسلوب على فهم معلومات جديدة، لأنه مبني على معلومات الطالب </a:t>
            </a:r>
            <a:r>
              <a:rPr lang="ar-TN" dirty="0" err="1" smtClean="0"/>
              <a:t>المُسبقة .</a:t>
            </a:r>
            <a:endParaRPr lang="fr-FR" dirty="0"/>
          </a:p>
        </p:txBody>
      </p:sp>
      <p:sp>
        <p:nvSpPr>
          <p:cNvPr id="4" name="ZoneTexte 3"/>
          <p:cNvSpPr txBox="1"/>
          <p:nvPr/>
        </p:nvSpPr>
        <p:spPr>
          <a:xfrm>
            <a:off x="539552" y="2924944"/>
            <a:ext cx="8064896" cy="3293209"/>
          </a:xfrm>
          <a:prstGeom prst="rect">
            <a:avLst/>
          </a:prstGeom>
          <a:noFill/>
        </p:spPr>
        <p:txBody>
          <a:bodyPr wrap="square" rtlCol="0">
            <a:spAutoFit/>
          </a:bodyPr>
          <a:lstStyle/>
          <a:p>
            <a:pPr algn="r" rtl="1"/>
            <a:r>
              <a:rPr lang="ar-TN" sz="2800" u="sng" dirty="0" smtClean="0">
                <a:solidFill>
                  <a:srgbClr val="0070C0"/>
                </a:solidFill>
              </a:rPr>
              <a:t>ج/ أسلوب </a:t>
            </a:r>
            <a:r>
              <a:rPr lang="ar-TN" sz="2800" u="sng" dirty="0">
                <a:solidFill>
                  <a:srgbClr val="0070C0"/>
                </a:solidFill>
              </a:rPr>
              <a:t>التعلم </a:t>
            </a:r>
            <a:r>
              <a:rPr lang="ar-TN" sz="2800" u="sng" dirty="0" err="1" smtClean="0">
                <a:solidFill>
                  <a:srgbClr val="0070C0"/>
                </a:solidFill>
              </a:rPr>
              <a:t>التعاوني :</a:t>
            </a:r>
            <a:endParaRPr lang="ar-TN" sz="2800" u="sng" dirty="0" smtClean="0">
              <a:solidFill>
                <a:srgbClr val="0070C0"/>
              </a:solidFill>
            </a:endParaRPr>
          </a:p>
          <a:p>
            <a:pPr algn="r" rtl="1"/>
            <a:r>
              <a:rPr lang="ar-TN" sz="2400" dirty="0" smtClean="0"/>
              <a:t> </a:t>
            </a:r>
            <a:r>
              <a:rPr lang="ar-TN" sz="2400" dirty="0"/>
              <a:t>يهدف أسلوب التعلم التعاوني إلى تقسيم الطلاب إلى مجموعات صغيرة للعمل فيها، بهدف تحقيق أهداف مشتركة، ولتحسين التحصيل الدراسي، كما أن الطالب من خلال هذا الأسلوب يتعلم تحمل المسؤولية، وكيفية العمل في مجموعات، بالإضافة إلى اكتسابه مهارات اجتماعية متنوعة، وقد ذكر أهمية التعلم التعاوني الباحث </a:t>
            </a:r>
            <a:r>
              <a:rPr lang="ar-TN" sz="2400" dirty="0" err="1"/>
              <a:t>التربوي </a:t>
            </a:r>
            <a:r>
              <a:rPr lang="ar-TN" sz="2400" dirty="0" smtClean="0"/>
              <a:t>” د.سبنسر </a:t>
            </a:r>
            <a:r>
              <a:rPr lang="ar-TN" sz="2400" dirty="0" err="1" smtClean="0"/>
              <a:t>كاغانان</a:t>
            </a:r>
            <a:r>
              <a:rPr lang="ar-TN" sz="2400" dirty="0" smtClean="0"/>
              <a:t>” حيث </a:t>
            </a:r>
            <a:r>
              <a:rPr lang="ar-TN" sz="2400" dirty="0"/>
              <a:t>ذكر أنّ التعلم التعاوني له تأثير إيجابي على التحصيل الدراسي، وقد تم إثبات ذلك في أكثر من 500 بحث </a:t>
            </a:r>
            <a:r>
              <a:rPr lang="ar-TN" sz="2400" dirty="0" err="1"/>
              <a:t>تربوي.</a:t>
            </a:r>
            <a:r>
              <a:rPr lang="ar-TN" dirty="0" smtClean="0"/>
              <a:t/>
            </a:r>
            <a:br>
              <a:rPr lang="ar-TN" dirty="0" smtClean="0"/>
            </a:br>
            <a:r>
              <a:rPr lang="ar-TN" dirty="0" smtClean="0"/>
              <a:t/>
            </a:r>
            <a:br>
              <a:rPr lang="ar-TN" dirty="0" smtClean="0"/>
            </a:b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51520" y="332656"/>
            <a:ext cx="8291264" cy="3096344"/>
          </a:xfrm>
        </p:spPr>
        <p:txBody>
          <a:bodyPr>
            <a:normAutofit lnSpcReduction="10000"/>
          </a:bodyPr>
          <a:lstStyle/>
          <a:p>
            <a:pPr algn="r" rtl="1">
              <a:buNone/>
            </a:pPr>
            <a:r>
              <a:rPr lang="ar-TN" sz="2800" u="sng" dirty="0" smtClean="0">
                <a:solidFill>
                  <a:srgbClr val="0070C0"/>
                </a:solidFill>
              </a:rPr>
              <a:t>د/ أسلوب المناقشة </a:t>
            </a:r>
            <a:r>
              <a:rPr lang="ar-TN" sz="2800" u="sng" dirty="0" err="1" smtClean="0">
                <a:solidFill>
                  <a:srgbClr val="0070C0"/>
                </a:solidFill>
              </a:rPr>
              <a:t>الصفية :</a:t>
            </a:r>
            <a:r>
              <a:rPr lang="ar-TN" sz="2800" u="sng" dirty="0" smtClean="0">
                <a:solidFill>
                  <a:srgbClr val="0070C0"/>
                </a:solidFill>
              </a:rPr>
              <a:t> </a:t>
            </a:r>
          </a:p>
          <a:p>
            <a:pPr algn="r" rtl="1">
              <a:buNone/>
            </a:pPr>
            <a:r>
              <a:rPr lang="ar-TN" dirty="0" smtClean="0"/>
              <a:t>تعتبر المناقشة الصفية من أفضل الأساليب التعليمية، فهي تختلف عن الأساليب السابقة، لأن المعلم يهدف فيها الى تصحيح ومعالجة المعلومات من خلال تبادل الأفكار، كما يسعى هذا الأسلوب إلى </a:t>
            </a:r>
            <a:r>
              <a:rPr lang="ar-TN" dirty="0" err="1" smtClean="0"/>
              <a:t>تطويرالفكر</a:t>
            </a:r>
            <a:r>
              <a:rPr lang="ar-TN" dirty="0" smtClean="0"/>
              <a:t> البناء، الذي يهدف إلى إيجاد حلول للمشاكل من خلال تصحيح المعلومات وليس فقط عن طريق اكتسابها، ومن الجدير بالذكر أن اختلاف وجهات النظر والنقاش يهدف إلى مشاركة الطالب في المواضيع </a:t>
            </a:r>
            <a:r>
              <a:rPr lang="ar-TN" dirty="0" err="1" smtClean="0"/>
              <a:t>التعليمية.</a:t>
            </a:r>
            <a:r>
              <a:rPr lang="ar-TN" dirty="0" smtClean="0"/>
              <a:t/>
            </a:r>
            <a:br>
              <a:rPr lang="ar-TN" dirty="0" smtClean="0"/>
            </a:br>
            <a:endParaRPr lang="fr-FR" dirty="0"/>
          </a:p>
        </p:txBody>
      </p:sp>
      <p:sp>
        <p:nvSpPr>
          <p:cNvPr id="4" name="ZoneTexte 3"/>
          <p:cNvSpPr txBox="1"/>
          <p:nvPr/>
        </p:nvSpPr>
        <p:spPr>
          <a:xfrm>
            <a:off x="1043608" y="3140968"/>
            <a:ext cx="7488832" cy="2339102"/>
          </a:xfrm>
          <a:prstGeom prst="rect">
            <a:avLst/>
          </a:prstGeom>
          <a:noFill/>
        </p:spPr>
        <p:txBody>
          <a:bodyPr wrap="square" rtlCol="0">
            <a:spAutoFit/>
          </a:bodyPr>
          <a:lstStyle/>
          <a:p>
            <a:pPr algn="r" rtl="1"/>
            <a:r>
              <a:rPr lang="ar-TN" sz="3200" dirty="0" smtClean="0">
                <a:solidFill>
                  <a:srgbClr val="FF0000"/>
                </a:solidFill>
              </a:rPr>
              <a:t>3/ </a:t>
            </a:r>
            <a:r>
              <a:rPr lang="ar-TN" sz="3200" dirty="0" err="1" smtClean="0">
                <a:solidFill>
                  <a:srgbClr val="FF0000"/>
                </a:solidFill>
              </a:rPr>
              <a:t>خاتمة :</a:t>
            </a:r>
            <a:endParaRPr lang="ar-TN" sz="3200" dirty="0" smtClean="0">
              <a:solidFill>
                <a:srgbClr val="FF0000"/>
              </a:solidFill>
            </a:endParaRPr>
          </a:p>
          <a:p>
            <a:pPr algn="r" rtl="1"/>
            <a:r>
              <a:rPr lang="ar-TN" sz="3200" dirty="0" smtClean="0"/>
              <a:t>اذن اسلوب التعلم هو الطريقة التي يستخدمها المتعلم في ادراك و معالجة المعلومات أثناء عملية التعلم </a:t>
            </a:r>
          </a:p>
          <a:p>
            <a:pPr algn="r" rtl="1"/>
            <a:endParaRPr lang="ar-TN" sz="3200" u="sng" dirty="0" smtClean="0">
              <a:solidFill>
                <a:srgbClr val="FF0000"/>
              </a:solidFill>
            </a:endParaRPr>
          </a:p>
          <a:p>
            <a:pPr algn="r" rtl="1"/>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457</Words>
  <Application>Microsoft Office PowerPoint</Application>
  <PresentationFormat>Affichage à l'écran (4:3)</PresentationFormat>
  <Paragraphs>27</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Oriel</vt:lpstr>
      <vt:lpstr>Présentation PowerPoint</vt:lpstr>
      <vt:lpstr>التخطيط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chino</dc:creator>
  <cp:lastModifiedBy>Maissa</cp:lastModifiedBy>
  <cp:revision>9</cp:revision>
  <dcterms:created xsi:type="dcterms:W3CDTF">2021-12-12T14:25:12Z</dcterms:created>
  <dcterms:modified xsi:type="dcterms:W3CDTF">2021-12-17T22:19:53Z</dcterms:modified>
</cp:coreProperties>
</file>