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62" r:id="rId6"/>
    <p:sldId id="259" r:id="rId7"/>
    <p:sldId id="260" r:id="rId8"/>
    <p:sldId id="267" r:id="rId9"/>
    <p:sldId id="263" r:id="rId10"/>
    <p:sldId id="264" r:id="rId11"/>
    <p:sldId id="265" r:id="rId12"/>
    <p:sldId id="266" r:id="rId13"/>
    <p:sldId id="268" r:id="rId14"/>
    <p:sldId id="269" r:id="rId15"/>
    <p:sldId id="270"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26" autoAdjust="0"/>
    <p:restoredTop sz="94660"/>
  </p:normalViewPr>
  <p:slideViewPr>
    <p:cSldViewPr>
      <p:cViewPr varScale="1">
        <p:scale>
          <a:sx n="68" d="100"/>
          <a:sy n="68" d="100"/>
        </p:scale>
        <p:origin x="-14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Connecteur droit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re 28"/>
          <p:cNvSpPr>
            <a:spLocks noGrp="1"/>
          </p:cNvSpPr>
          <p:nvPr>
            <p:ph type="ctrTitle"/>
          </p:nvPr>
        </p:nvSpPr>
        <p:spPr>
          <a:xfrm>
            <a:off x="381000" y="4853411"/>
            <a:ext cx="8458200" cy="1222375"/>
          </a:xfrm>
        </p:spPr>
        <p:txBody>
          <a:bodyPr anchor="t"/>
          <a:lstStyle/>
          <a:p>
            <a:r>
              <a:rPr kumimoji="0" lang="fr-FR" smtClean="0"/>
              <a:t>Cliquez pour modifier le style du titre</a:t>
            </a:r>
            <a:endParaRPr kumimoji="0" lang="en-US"/>
          </a:p>
        </p:txBody>
      </p:sp>
      <p:sp>
        <p:nvSpPr>
          <p:cNvPr id="9" name="Sous-titr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16" name="Espace réservé de la date 15"/>
          <p:cNvSpPr>
            <a:spLocks noGrp="1"/>
          </p:cNvSpPr>
          <p:nvPr>
            <p:ph type="dt" sz="half" idx="10"/>
          </p:nvPr>
        </p:nvSpPr>
        <p:spPr/>
        <p:txBody>
          <a:bodyPr/>
          <a:lstStyle/>
          <a:p>
            <a:fld id="{E7F9D1F4-757C-4493-9516-62B68340D876}" type="datetimeFigureOut">
              <a:rPr lang="fr-FR" smtClean="0"/>
              <a:t>07/11/2021</a:t>
            </a:fld>
            <a:endParaRPr lang="fr-FR"/>
          </a:p>
        </p:txBody>
      </p:sp>
      <p:sp>
        <p:nvSpPr>
          <p:cNvPr id="2" name="Espace réservé du pied de page 1"/>
          <p:cNvSpPr>
            <a:spLocks noGrp="1"/>
          </p:cNvSpPr>
          <p:nvPr>
            <p:ph type="ftr" sz="quarter" idx="11"/>
          </p:nvPr>
        </p:nvSpPr>
        <p:spPr/>
        <p:txBody>
          <a:bodyPr/>
          <a:lstStyle/>
          <a:p>
            <a:endParaRPr lang="fr-FR"/>
          </a:p>
        </p:txBody>
      </p:sp>
      <p:sp>
        <p:nvSpPr>
          <p:cNvPr id="15" name="Espace réservé du numéro de diapositive 14"/>
          <p:cNvSpPr>
            <a:spLocks noGrp="1"/>
          </p:cNvSpPr>
          <p:nvPr>
            <p:ph type="sldNum" sz="quarter" idx="12"/>
          </p:nvPr>
        </p:nvSpPr>
        <p:spPr>
          <a:xfrm>
            <a:off x="8229600" y="6473952"/>
            <a:ext cx="758952" cy="246888"/>
          </a:xfrm>
        </p:spPr>
        <p:txBody>
          <a:bodyPr/>
          <a:lstStyle/>
          <a:p>
            <a:fld id="{E048EE9B-60B7-4BB8-AEAB-565C6208E4A6}"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7F9D1F4-757C-4493-9516-62B68340D876}" type="datetimeFigureOut">
              <a:rPr lang="fr-FR" smtClean="0"/>
              <a:t>07/11/2021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048EE9B-60B7-4BB8-AEAB-565C6208E4A6}"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549276"/>
            <a:ext cx="18288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549276"/>
            <a:ext cx="62484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7F9D1F4-757C-4493-9516-62B68340D876}" type="datetimeFigureOut">
              <a:rPr lang="fr-FR" smtClean="0"/>
              <a:t>07/11/2021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048EE9B-60B7-4BB8-AEAB-565C6208E4A6}"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kumimoji="0" lang="fr-FR" smtClean="0"/>
              <a:t>Cliquez pour modifier le style du titre</a:t>
            </a:r>
            <a:endParaRPr kumimoji="0" lang="en-US"/>
          </a:p>
        </p:txBody>
      </p:sp>
      <p:sp>
        <p:nvSpPr>
          <p:cNvPr id="27" name="Espace réservé du contenu 26"/>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space réservé de la date 24"/>
          <p:cNvSpPr>
            <a:spLocks noGrp="1"/>
          </p:cNvSpPr>
          <p:nvPr>
            <p:ph type="dt" sz="half" idx="10"/>
          </p:nvPr>
        </p:nvSpPr>
        <p:spPr/>
        <p:txBody>
          <a:bodyPr/>
          <a:lstStyle/>
          <a:p>
            <a:fld id="{E7F9D1F4-757C-4493-9516-62B68340D876}" type="datetimeFigureOut">
              <a:rPr lang="fr-FR" smtClean="0"/>
              <a:t>07/11/2021</a:t>
            </a:fld>
            <a:endParaRPr lang="fr-FR"/>
          </a:p>
        </p:txBody>
      </p:sp>
      <p:sp>
        <p:nvSpPr>
          <p:cNvPr id="19" name="Espace réservé du pied de page 18"/>
          <p:cNvSpPr>
            <a:spLocks noGrp="1"/>
          </p:cNvSpPr>
          <p:nvPr>
            <p:ph type="ftr" sz="quarter" idx="11"/>
          </p:nvPr>
        </p:nvSpPr>
        <p:spPr>
          <a:xfrm>
            <a:off x="3581400" y="76200"/>
            <a:ext cx="2895600" cy="288925"/>
          </a:xfrm>
        </p:spPr>
        <p:txBody>
          <a:bodyPr/>
          <a:lstStyle/>
          <a:p>
            <a:endParaRPr lang="fr-FR"/>
          </a:p>
        </p:txBody>
      </p:sp>
      <p:sp>
        <p:nvSpPr>
          <p:cNvPr id="16" name="Espace réservé du numéro de diapositive 15"/>
          <p:cNvSpPr>
            <a:spLocks noGrp="1"/>
          </p:cNvSpPr>
          <p:nvPr>
            <p:ph type="sldNum" sz="quarter" idx="12"/>
          </p:nvPr>
        </p:nvSpPr>
        <p:spPr>
          <a:xfrm>
            <a:off x="8229600" y="6473952"/>
            <a:ext cx="758952" cy="246888"/>
          </a:xfrm>
        </p:spPr>
        <p:txBody>
          <a:bodyPr/>
          <a:lstStyle/>
          <a:p>
            <a:fld id="{E048EE9B-60B7-4BB8-AEAB-565C6208E4A6}"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2"/>
      </p:bgRef>
    </p:bg>
    <p:spTree>
      <p:nvGrpSpPr>
        <p:cNvPr id="1" name=""/>
        <p:cNvGrpSpPr/>
        <p:nvPr/>
      </p:nvGrpSpPr>
      <p:grpSpPr>
        <a:xfrm>
          <a:off x="0" y="0"/>
          <a:ext cx="0" cy="0"/>
          <a:chOff x="0" y="0"/>
          <a:chExt cx="0" cy="0"/>
        </a:xfrm>
      </p:grpSpPr>
      <p:sp>
        <p:nvSpPr>
          <p:cNvPr id="7" name="Connecteur droit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texte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19" name="Espace réservé de la date 18"/>
          <p:cNvSpPr>
            <a:spLocks noGrp="1"/>
          </p:cNvSpPr>
          <p:nvPr>
            <p:ph type="dt" sz="half" idx="10"/>
          </p:nvPr>
        </p:nvSpPr>
        <p:spPr/>
        <p:txBody>
          <a:bodyPr/>
          <a:lstStyle/>
          <a:p>
            <a:fld id="{E7F9D1F4-757C-4493-9516-62B68340D876}" type="datetimeFigureOut">
              <a:rPr lang="fr-FR" smtClean="0"/>
              <a:t>07/11/2021</a:t>
            </a:fld>
            <a:endParaRPr lang="fr-FR"/>
          </a:p>
        </p:txBody>
      </p:sp>
      <p:sp>
        <p:nvSpPr>
          <p:cNvPr id="11" name="Espace réservé du pied de page 10"/>
          <p:cNvSpPr>
            <a:spLocks noGrp="1"/>
          </p:cNvSpPr>
          <p:nvPr>
            <p:ph type="ftr" sz="quarter" idx="11"/>
          </p:nvPr>
        </p:nvSpPr>
        <p:spPr/>
        <p:txBody>
          <a:bodyPr/>
          <a:lstStyle/>
          <a:p>
            <a:endParaRPr lang="fr-FR"/>
          </a:p>
        </p:txBody>
      </p:sp>
      <p:sp>
        <p:nvSpPr>
          <p:cNvPr id="16" name="Espace réservé du numéro de diapositive 15"/>
          <p:cNvSpPr>
            <a:spLocks noGrp="1"/>
          </p:cNvSpPr>
          <p:nvPr>
            <p:ph type="sldNum" sz="quarter" idx="12"/>
          </p:nvPr>
        </p:nvSpPr>
        <p:spPr/>
        <p:txBody>
          <a:bodyPr/>
          <a:lstStyle/>
          <a:p>
            <a:fld id="{E048EE9B-60B7-4BB8-AEAB-565C6208E4A6}" type="slidenum">
              <a:rPr lang="fr-FR" smtClean="0"/>
              <a:t>‹N°›</a:t>
            </a:fld>
            <a:endParaRPr lang="fr-FR"/>
          </a:p>
        </p:txBody>
      </p:sp>
      <p:sp>
        <p:nvSpPr>
          <p:cNvPr id="8" name="Titre 7"/>
          <p:cNvSpPr>
            <a:spLocks noGrp="1"/>
          </p:cNvSpPr>
          <p:nvPr>
            <p:ph type="title"/>
          </p:nvPr>
        </p:nvSpPr>
        <p:spPr>
          <a:xfrm>
            <a:off x="180475" y="2947085"/>
            <a:ext cx="8686800" cy="1184825"/>
          </a:xfrm>
        </p:spPr>
        <p:txBody>
          <a:bodyPr rtlCol="0" anchor="t"/>
          <a:lstStyle>
            <a:lvl1pPr algn="r">
              <a:defRPr/>
            </a:lvl1pPr>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0" name="Titre 19"/>
          <p:cNvSpPr>
            <a:spLocks noGrp="1"/>
          </p:cNvSpPr>
          <p:nvPr>
            <p:ph type="title"/>
          </p:nvPr>
        </p:nvSpPr>
        <p:spPr>
          <a:xfrm>
            <a:off x="301752" y="457200"/>
            <a:ext cx="8686800" cy="841248"/>
          </a:xfrm>
        </p:spPr>
        <p:txBody>
          <a:bodyPr/>
          <a:lstStyle/>
          <a:p>
            <a:r>
              <a:rPr kumimoji="0" lang="fr-FR" smtClean="0"/>
              <a:t>Cliquez pour modifier le style du titre</a:t>
            </a:r>
            <a:endParaRPr kumimoji="0" lang="en-US"/>
          </a:p>
        </p:txBody>
      </p:sp>
      <p:sp>
        <p:nvSpPr>
          <p:cNvPr id="14" name="Espace réservé du contenu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0"/>
          </p:nvPr>
        </p:nvSpPr>
        <p:spPr/>
        <p:txBody>
          <a:bodyPr/>
          <a:lstStyle/>
          <a:p>
            <a:fld id="{E7F9D1F4-757C-4493-9516-62B68340D876}" type="datetimeFigureOut">
              <a:rPr lang="fr-FR" smtClean="0"/>
              <a:t>07/11/2021</a:t>
            </a:fld>
            <a:endParaRPr lang="fr-FR"/>
          </a:p>
        </p:txBody>
      </p:sp>
      <p:sp>
        <p:nvSpPr>
          <p:cNvPr id="10" name="Espace réservé du pied de page 9"/>
          <p:cNvSpPr>
            <a:spLocks noGrp="1"/>
          </p:cNvSpPr>
          <p:nvPr>
            <p:ph type="ftr" sz="quarter" idx="11"/>
          </p:nvPr>
        </p:nvSpPr>
        <p:spPr/>
        <p:txBody>
          <a:bodyPr/>
          <a:lstStyle/>
          <a:p>
            <a:endParaRPr lang="fr-FR"/>
          </a:p>
        </p:txBody>
      </p:sp>
      <p:sp>
        <p:nvSpPr>
          <p:cNvPr id="31" name="Espace réservé du numéro de diapositive 30"/>
          <p:cNvSpPr>
            <a:spLocks noGrp="1"/>
          </p:cNvSpPr>
          <p:nvPr>
            <p:ph type="sldNum" sz="quarter" idx="12"/>
          </p:nvPr>
        </p:nvSpPr>
        <p:spPr/>
        <p:txBody>
          <a:bodyPr/>
          <a:lstStyle/>
          <a:p>
            <a:fld id="{E048EE9B-60B7-4BB8-AEAB-565C6208E4A6}"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9" name="Titre 28"/>
          <p:cNvSpPr>
            <a:spLocks noGrp="1"/>
          </p:cNvSpPr>
          <p:nvPr>
            <p:ph type="title"/>
          </p:nvPr>
        </p:nvSpPr>
        <p:spPr>
          <a:xfrm>
            <a:off x="304800" y="5410200"/>
            <a:ext cx="8610600" cy="882650"/>
          </a:xfrm>
        </p:spPr>
        <p:txBody>
          <a:bodyPr anchor="ctr"/>
          <a:lstStyle>
            <a:lvl1pPr>
              <a:defRPr/>
            </a:lvl1p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25" name="Espace réservé du texte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8" name="Espace réservé du contenu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0"/>
          </p:nvPr>
        </p:nvSpPr>
        <p:spPr/>
        <p:txBody>
          <a:bodyPr/>
          <a:lstStyle/>
          <a:p>
            <a:fld id="{E7F9D1F4-757C-4493-9516-62B68340D876}" type="datetimeFigureOut">
              <a:rPr lang="fr-FR" smtClean="0"/>
              <a:t>07/11/2021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229600" y="6477000"/>
            <a:ext cx="762000" cy="246888"/>
          </a:xfrm>
        </p:spPr>
        <p:txBody>
          <a:bodyPr/>
          <a:lstStyle/>
          <a:p>
            <a:fld id="{E048EE9B-60B7-4BB8-AEAB-565C6208E4A6}" type="slidenum">
              <a:rPr lang="fr-FR" smtClean="0"/>
              <a:t>‹N°›</a:t>
            </a:fld>
            <a:endParaRPr lang="fr-FR"/>
          </a:p>
        </p:txBody>
      </p:sp>
      <p:sp>
        <p:nvSpPr>
          <p:cNvPr id="11" name="Connecteur droit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0" name="Titre 29"/>
          <p:cNvSpPr>
            <a:spLocks noGrp="1"/>
          </p:cNvSpPr>
          <p:nvPr>
            <p:ph type="title"/>
          </p:nvPr>
        </p:nvSpPr>
        <p:spPr>
          <a:xfrm>
            <a:off x="301752" y="457200"/>
            <a:ext cx="8686800" cy="841248"/>
          </a:xfrm>
        </p:spPr>
        <p:txBody>
          <a:body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E7F9D1F4-757C-4493-9516-62B68340D876}" type="datetimeFigureOut">
              <a:rPr lang="fr-FR" smtClean="0"/>
              <a:t>07/11/2021</a:t>
            </a:fld>
            <a:endParaRPr lang="fr-FR"/>
          </a:p>
        </p:txBody>
      </p:sp>
      <p:sp>
        <p:nvSpPr>
          <p:cNvPr id="21" name="Espace réservé du pied de page 20"/>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048EE9B-60B7-4BB8-AEAB-565C6208E4A6}"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E7F9D1F4-757C-4493-9516-62B68340D876}" type="datetimeFigureOut">
              <a:rPr lang="fr-FR" smtClean="0"/>
              <a:t>07/11/2021</a:t>
            </a:fld>
            <a:endParaRPr lang="fr-FR"/>
          </a:p>
        </p:txBody>
      </p:sp>
      <p:sp>
        <p:nvSpPr>
          <p:cNvPr id="24" name="Espace réservé du pied de page 23"/>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048EE9B-60B7-4BB8-AEAB-565C6208E4A6}"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Connecteur droit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re 11"/>
          <p:cNvSpPr>
            <a:spLocks noGrp="1"/>
          </p:cNvSpPr>
          <p:nvPr>
            <p:ph type="title"/>
          </p:nvPr>
        </p:nvSpPr>
        <p:spPr>
          <a:xfrm>
            <a:off x="457200" y="5486400"/>
            <a:ext cx="8458200" cy="520700"/>
          </a:xfrm>
        </p:spPr>
        <p:txBody>
          <a:bodyPr anchor="ctr"/>
          <a:lstStyle>
            <a:lvl1pPr algn="l">
              <a:buNone/>
              <a:defRPr sz="2000" b="1"/>
            </a:lvl1pPr>
          </a:lstStyle>
          <a:p>
            <a:r>
              <a:rPr kumimoji="0" lang="fr-FR" smtClean="0"/>
              <a:t>Cliquez pour modifier le style du titre</a:t>
            </a:r>
            <a:endParaRPr kumimoji="0" lang="en-US"/>
          </a:p>
        </p:txBody>
      </p:sp>
      <p:sp>
        <p:nvSpPr>
          <p:cNvPr id="26" name="Espace réservé du texte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14" name="Espace réservé du contenu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space réservé de la date 24"/>
          <p:cNvSpPr>
            <a:spLocks noGrp="1"/>
          </p:cNvSpPr>
          <p:nvPr>
            <p:ph type="dt" sz="half" idx="10"/>
          </p:nvPr>
        </p:nvSpPr>
        <p:spPr/>
        <p:txBody>
          <a:bodyPr/>
          <a:lstStyle/>
          <a:p>
            <a:fld id="{E7F9D1F4-757C-4493-9516-62B68340D876}" type="datetimeFigureOut">
              <a:rPr lang="fr-FR" smtClean="0"/>
              <a:t>07/11/2021</a:t>
            </a:fld>
            <a:endParaRPr lang="fr-FR"/>
          </a:p>
        </p:txBody>
      </p:sp>
      <p:sp>
        <p:nvSpPr>
          <p:cNvPr id="29" name="Espace réservé du pied de page 28"/>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048EE9B-60B7-4BB8-AEAB-565C6208E4A6}"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3" name="Espace réservé pour une image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fr-FR" smtClean="0"/>
              <a:t>Cliquez sur l'icône pour ajouter une image</a:t>
            </a:r>
            <a:endParaRPr kumimoji="0" lang="en-US" dirty="0"/>
          </a:p>
        </p:txBody>
      </p:sp>
      <p:sp>
        <p:nvSpPr>
          <p:cNvPr id="7" name="Espace réservé de la date 6"/>
          <p:cNvSpPr>
            <a:spLocks noGrp="1"/>
          </p:cNvSpPr>
          <p:nvPr>
            <p:ph type="dt" sz="half" idx="10"/>
          </p:nvPr>
        </p:nvSpPr>
        <p:spPr/>
        <p:txBody>
          <a:bodyPr/>
          <a:lstStyle/>
          <a:p>
            <a:fld id="{E7F9D1F4-757C-4493-9516-62B68340D876}" type="datetimeFigureOut">
              <a:rPr lang="fr-FR" smtClean="0"/>
              <a:t>07/11/2021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31" name="Espace réservé du numéro de diapositive 30"/>
          <p:cNvSpPr>
            <a:spLocks noGrp="1"/>
          </p:cNvSpPr>
          <p:nvPr>
            <p:ph type="sldNum" sz="quarter" idx="12"/>
          </p:nvPr>
        </p:nvSpPr>
        <p:spPr/>
        <p:txBody>
          <a:bodyPr/>
          <a:lstStyle/>
          <a:p>
            <a:fld id="{E048EE9B-60B7-4BB8-AEAB-565C6208E4A6}" type="slidenum">
              <a:rPr lang="fr-FR" smtClean="0"/>
              <a:t>‹N°›</a:t>
            </a:fld>
            <a:endParaRPr lang="fr-FR"/>
          </a:p>
        </p:txBody>
      </p:sp>
      <p:sp>
        <p:nvSpPr>
          <p:cNvPr id="17" name="Titre 16"/>
          <p:cNvSpPr>
            <a:spLocks noGrp="1"/>
          </p:cNvSpPr>
          <p:nvPr>
            <p:ph type="title"/>
          </p:nvPr>
        </p:nvSpPr>
        <p:spPr>
          <a:xfrm>
            <a:off x="381000" y="4993760"/>
            <a:ext cx="5867400" cy="522288"/>
          </a:xfrm>
        </p:spPr>
        <p:txBody>
          <a:bodyPr anchor="ctr"/>
          <a:lstStyle>
            <a:lvl1pPr algn="l">
              <a:buNone/>
              <a:defRPr sz="2000" b="1"/>
            </a:lvl1pPr>
          </a:lstStyle>
          <a:p>
            <a:r>
              <a:rPr kumimoji="0" lang="fr-FR" smtClean="0"/>
              <a:t>Cliquez pour modifier le style du titre</a:t>
            </a:r>
            <a:endParaRPr kumimoji="0" lang="en-US"/>
          </a:p>
        </p:txBody>
      </p:sp>
      <p:sp>
        <p:nvSpPr>
          <p:cNvPr id="26" name="Espace réservé du texte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Connecteur droit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Espace réservé du texte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1" name="Espace réservé de la date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E7F9D1F4-757C-4493-9516-62B68340D876}" type="datetimeFigureOut">
              <a:rPr lang="fr-FR" smtClean="0"/>
              <a:t>07/11/2021</a:t>
            </a:fld>
            <a:endParaRPr lang="fr-FR"/>
          </a:p>
        </p:txBody>
      </p:sp>
      <p:sp>
        <p:nvSpPr>
          <p:cNvPr id="28" name="Espace réservé du pied de page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fr-FR"/>
          </a:p>
        </p:txBody>
      </p:sp>
      <p:sp>
        <p:nvSpPr>
          <p:cNvPr id="5" name="Espace réservé du numéro de diapositive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048EE9B-60B7-4BB8-AEAB-565C6208E4A6}" type="slidenum">
              <a:rPr lang="fr-FR" smtClean="0"/>
              <a:t>‹N°›</a:t>
            </a:fld>
            <a:endParaRPr lang="fr-FR"/>
          </a:p>
        </p:txBody>
      </p:sp>
      <p:sp>
        <p:nvSpPr>
          <p:cNvPr id="10" name="Espace réservé du titre 9"/>
          <p:cNvSpPr>
            <a:spLocks noGrp="1"/>
          </p:cNvSpPr>
          <p:nvPr>
            <p:ph type="title"/>
          </p:nvPr>
        </p:nvSpPr>
        <p:spPr>
          <a:xfrm>
            <a:off x="304800" y="457200"/>
            <a:ext cx="8686800" cy="838200"/>
          </a:xfrm>
          <a:prstGeom prst="rect">
            <a:avLst/>
          </a:prstGeom>
        </p:spPr>
        <p:txBody>
          <a:bodyPr vert="horz" anchor="ctr">
            <a:normAutofit/>
          </a:bodyPr>
          <a:lstStyle/>
          <a:p>
            <a:r>
              <a:rPr kumimoji="0" lang="fr-FR" smtClean="0"/>
              <a:t>Cliquez pour modifier le style du titre</a:t>
            </a:r>
            <a:endParaRPr kumimoji="0" lang="en-US"/>
          </a:p>
        </p:txBody>
      </p:sp>
      <p:sp>
        <p:nvSpPr>
          <p:cNvPr id="9" name="Connecteur droit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Connecteur droit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environnement.gov.tn/index.php/fr/glossaire/conditions-de-vi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57158" y="2571744"/>
            <a:ext cx="8458200" cy="1222375"/>
          </a:xfrm>
        </p:spPr>
        <p:txBody>
          <a:bodyPr/>
          <a:lstStyle/>
          <a:p>
            <a:pPr algn="ctr"/>
            <a:r>
              <a:rPr lang="fr-FR" dirty="0" smtClean="0">
                <a:solidFill>
                  <a:srgbClr val="C00000"/>
                </a:solidFill>
              </a:rPr>
              <a:t>Les indicateurs du développement durable</a:t>
            </a:r>
            <a:endParaRPr lang="fr-FR" dirty="0">
              <a:solidFill>
                <a:srgbClr val="C00000"/>
              </a:solidFill>
            </a:endParaRPr>
          </a:p>
        </p:txBody>
      </p:sp>
      <p:sp>
        <p:nvSpPr>
          <p:cNvPr id="3" name="Sous-titre 2"/>
          <p:cNvSpPr>
            <a:spLocks noGrp="1"/>
          </p:cNvSpPr>
          <p:nvPr>
            <p:ph type="subTitle" idx="1"/>
          </p:nvPr>
        </p:nvSpPr>
        <p:spPr>
          <a:xfrm>
            <a:off x="500034" y="5786430"/>
            <a:ext cx="8458200" cy="1071570"/>
          </a:xfrm>
        </p:spPr>
        <p:txBody>
          <a:bodyPr/>
          <a:lstStyle/>
          <a:p>
            <a:pPr algn="r"/>
            <a:r>
              <a:rPr lang="fr-FR" dirty="0" smtClean="0">
                <a:solidFill>
                  <a:schemeClr val="tx1"/>
                </a:solidFill>
              </a:rPr>
              <a:t>Oumayma Gharbi</a:t>
            </a:r>
          </a:p>
          <a:p>
            <a:pPr algn="r"/>
            <a:r>
              <a:rPr lang="fr-FR" dirty="0" smtClean="0">
                <a:solidFill>
                  <a:schemeClr val="tx1"/>
                </a:solidFill>
              </a:rPr>
              <a:t>Amal Hamdi</a:t>
            </a:r>
          </a:p>
          <a:p>
            <a:pPr algn="r"/>
            <a:endParaRPr lang="fr-FR" dirty="0"/>
          </a:p>
        </p:txBody>
      </p:sp>
      <p:pic>
        <p:nvPicPr>
          <p:cNvPr id="4" name="Image 3" descr="isshj.png"/>
          <p:cNvPicPr>
            <a:picLocks noChangeAspect="1"/>
          </p:cNvPicPr>
          <p:nvPr/>
        </p:nvPicPr>
        <p:blipFill>
          <a:blip r:embed="rId2"/>
          <a:stretch>
            <a:fillRect/>
          </a:stretch>
        </p:blipFill>
        <p:spPr>
          <a:xfrm>
            <a:off x="0" y="0"/>
            <a:ext cx="1571604" cy="1357298"/>
          </a:xfrm>
          <a:prstGeom prst="rect">
            <a:avLst/>
          </a:prstGeom>
        </p:spPr>
      </p:pic>
      <p:pic>
        <p:nvPicPr>
          <p:cNvPr id="5" name="Image 4" descr="images.png"/>
          <p:cNvPicPr>
            <a:picLocks noChangeAspect="1"/>
          </p:cNvPicPr>
          <p:nvPr/>
        </p:nvPicPr>
        <p:blipFill>
          <a:blip r:embed="rId3"/>
          <a:stretch>
            <a:fillRect/>
          </a:stretch>
        </p:blipFill>
        <p:spPr>
          <a:xfrm>
            <a:off x="7581900" y="0"/>
            <a:ext cx="1562100" cy="12858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20000"/>
          </a:bodyPr>
          <a:lstStyle/>
          <a:p>
            <a:pPr>
              <a:buNone/>
            </a:pPr>
            <a:r>
              <a:rPr lang="fr-FR" sz="3000" dirty="0" smtClean="0">
                <a:solidFill>
                  <a:srgbClr val="002060"/>
                </a:solidFill>
              </a:rPr>
              <a:t>2- Structure des indicateurs</a:t>
            </a:r>
          </a:p>
          <a:p>
            <a:pPr>
              <a:buNone/>
            </a:pPr>
            <a:endParaRPr lang="fr-FR" sz="3000" dirty="0" smtClean="0">
              <a:solidFill>
                <a:srgbClr val="002060"/>
              </a:solidFill>
            </a:endParaRPr>
          </a:p>
          <a:p>
            <a:pPr>
              <a:lnSpc>
                <a:spcPct val="150000"/>
              </a:lnSpc>
              <a:buNone/>
            </a:pPr>
            <a:r>
              <a:rPr lang="fr-FR" sz="2800" dirty="0" smtClean="0">
                <a:solidFill>
                  <a:schemeClr val="tx1"/>
                </a:solidFill>
              </a:rPr>
              <a:t>   </a:t>
            </a:r>
            <a:r>
              <a:rPr lang="fr-FR" sz="2800" dirty="0" smtClean="0">
                <a:solidFill>
                  <a:schemeClr val="tx1"/>
                </a:solidFill>
              </a:rPr>
              <a:t> Les indicateurs sont structurés selon le cadre Pression-Etat-Réponse. Ce cadre suit une logique cause-effet-réponse sociale. Il cherche à relier les causes de changements environnementaux (pressions) à leurs effets (Etat), et aux politiques, actions mises en place pour faire face à ces changements (Réponse).</a:t>
            </a:r>
            <a:endParaRPr lang="fr-FR" sz="2800" dirty="0" smtClean="0">
              <a:solidFill>
                <a:schemeClr val="tx1"/>
              </a:solidFill>
            </a:endParaRPr>
          </a:p>
          <a:p>
            <a:pPr>
              <a:buNone/>
            </a:pPr>
            <a:r>
              <a:rPr lang="fr-FR" dirty="0" smtClean="0"/>
              <a:t/>
            </a:r>
            <a:br>
              <a:rPr lang="fr-FR" dirty="0" smtClean="0"/>
            </a:b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descr="etat.PNG"/>
          <p:cNvPicPr>
            <a:picLocks noGrp="1" noChangeAspect="1"/>
          </p:cNvPicPr>
          <p:nvPr>
            <p:ph idx="1"/>
          </p:nvPr>
        </p:nvPicPr>
        <p:blipFill>
          <a:blip r:embed="rId2"/>
          <a:stretch>
            <a:fillRect/>
          </a:stretch>
        </p:blipFill>
        <p:spPr>
          <a:xfrm>
            <a:off x="0" y="15956"/>
            <a:ext cx="9144000" cy="684204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l"/>
            <a:r>
              <a:rPr lang="fr-FR" sz="3000" dirty="0" smtClean="0">
                <a:solidFill>
                  <a:srgbClr val="C00000"/>
                </a:solidFill>
              </a:rPr>
              <a:t>Processus d’élaboration des indicateurs</a:t>
            </a:r>
            <a:endParaRPr lang="fr-FR" sz="3000" dirty="0">
              <a:solidFill>
                <a:srgbClr val="C00000"/>
              </a:solidFill>
            </a:endParaRPr>
          </a:p>
        </p:txBody>
      </p:sp>
      <p:sp>
        <p:nvSpPr>
          <p:cNvPr id="3" name="Espace réservé du contenu 2"/>
          <p:cNvSpPr>
            <a:spLocks noGrp="1"/>
          </p:cNvSpPr>
          <p:nvPr>
            <p:ph idx="1"/>
          </p:nvPr>
        </p:nvSpPr>
        <p:spPr/>
        <p:txBody>
          <a:bodyPr>
            <a:normAutofit fontScale="25000" lnSpcReduction="20000"/>
          </a:bodyPr>
          <a:lstStyle/>
          <a:p>
            <a:pPr>
              <a:lnSpc>
                <a:spcPct val="120000"/>
              </a:lnSpc>
              <a:buFont typeface="Wingdings" pitchFamily="2" charset="2"/>
              <a:buChar char="Ø"/>
            </a:pPr>
            <a:r>
              <a:rPr lang="fr-FR" sz="7200" dirty="0">
                <a:solidFill>
                  <a:schemeClr val="tx1"/>
                </a:solidFill>
              </a:rPr>
              <a:t>L'Agenda 21 Mondial dans son chapitre 40, appelle à l'élaboration d'indicateurs de développement durable aux échelles nationale et internationale. Lors de la troisième session de la Commission du Développement Durable des Nations Unies (CDD-NU) en avril 1995, un programme de travail sur les indicateurs de développement durable (IDD) a été adopté. L'objectif de la CDD-NU est de disposer d'une liste d'indicateurs pour le développement durable adaptés à l'échelle nationale, suffisamment souples pour pouvoir être mesurés et utilisés dans des pays de niveaux de développement différents, et suffisamment harmonisés pour permettre les comparaisons.</a:t>
            </a:r>
          </a:p>
          <a:p>
            <a:pPr>
              <a:lnSpc>
                <a:spcPct val="120000"/>
              </a:lnSpc>
              <a:buFont typeface="Wingdings" pitchFamily="2" charset="2"/>
              <a:buChar char="Ø"/>
            </a:pPr>
            <a:r>
              <a:rPr lang="fr-FR" sz="7200" dirty="0">
                <a:solidFill>
                  <a:schemeClr val="tx1"/>
                </a:solidFill>
              </a:rPr>
              <a:t>C'est dans ce contexte que la Tunisie a mené le test des indicateurs de développement durable des Nations Unies en 1998 puis ceux de la Commission Méditerranéenne du Développement Durable en 1999 avec la réalisation de plusieurs études sur les indicateurs de développement durable. Ces tests et ces études ont porté, essentiellement, sur deux aspects, à savoir, la pertinence des indicateurs vis à vis des spécificités et problématiques tunisiennes et l’aspect technique concernant la disponibilité de l’information et la calculabilité de ces indicateurs.</a:t>
            </a:r>
          </a:p>
          <a:p>
            <a:pPr>
              <a:buNone/>
            </a:pPr>
            <a:endParaRPr lang="fr-FR" dirty="0" smtClean="0"/>
          </a:p>
          <a:p>
            <a:pPr>
              <a:buNone/>
            </a:pP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buFont typeface="Wingdings" pitchFamily="2" charset="2"/>
              <a:buChar char="Ø"/>
            </a:pPr>
            <a:r>
              <a:rPr lang="fr-FR" sz="2100" dirty="0" smtClean="0">
                <a:solidFill>
                  <a:schemeClr val="tx1"/>
                </a:solidFill>
              </a:rPr>
              <a:t>Toutes ces études ont permis d’identifier, au niveau national, une liste d’indicateurs jugés pertinents. Ces indicateurs traduisent au mieux les préoccupations de la Tunisie et s’adaptent plus au contexte socio-économique de notre pays.</a:t>
            </a:r>
          </a:p>
          <a:p>
            <a:pPr>
              <a:buFont typeface="Wingdings" pitchFamily="2" charset="2"/>
              <a:buChar char="Ø"/>
            </a:pPr>
            <a:r>
              <a:rPr lang="fr-FR" sz="2100" dirty="0" smtClean="0">
                <a:solidFill>
                  <a:schemeClr val="tx1"/>
                </a:solidFill>
              </a:rPr>
              <a:t>En outre en se basant sur cette liste d’indicateurs pertinents établis, une liste plus restreinte a été sélectionnée englobant des indicateurs jugés prioritaires. De même, à partir de la batterie d’indicateurs pertinents, des Indicateurs Régionaux d’Amélioration des </a:t>
            </a:r>
            <a:r>
              <a:rPr lang="fr-FR" sz="2100" dirty="0" smtClean="0">
                <a:solidFill>
                  <a:schemeClr val="tx1"/>
                </a:solidFill>
                <a:hlinkClick r:id="rId2"/>
              </a:rPr>
              <a:t>Conditions de vie</a:t>
            </a:r>
            <a:r>
              <a:rPr lang="fr-FR" sz="2100" dirty="0" smtClean="0">
                <a:solidFill>
                  <a:schemeClr val="tx1"/>
                </a:solidFill>
              </a:rPr>
              <a:t> (IRACOV) et des Indicateurs Sectoriels de Développement Durable (ISDD) ont été élaborés.</a:t>
            </a:r>
          </a:p>
          <a:p>
            <a:pPr>
              <a:buNone/>
            </a:pP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Defis_SNDD.jp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l"/>
            <a:r>
              <a:rPr lang="fr-FR" sz="2800" b="1" dirty="0">
                <a:solidFill>
                  <a:srgbClr val="C00000"/>
                </a:solidFill>
              </a:rPr>
              <a:t>Production dans le domaine des </a:t>
            </a:r>
            <a:r>
              <a:rPr lang="fr-FR" sz="2800" b="1" dirty="0" smtClean="0">
                <a:solidFill>
                  <a:srgbClr val="C00000"/>
                </a:solidFill>
              </a:rPr>
              <a:t>indicateurs</a:t>
            </a:r>
            <a:endParaRPr lang="fr-FR" sz="2800" dirty="0">
              <a:solidFill>
                <a:srgbClr val="C00000"/>
              </a:solidFill>
            </a:endParaRPr>
          </a:p>
        </p:txBody>
      </p:sp>
      <p:sp>
        <p:nvSpPr>
          <p:cNvPr id="3" name="Espace réservé du contenu 2"/>
          <p:cNvSpPr>
            <a:spLocks noGrp="1"/>
          </p:cNvSpPr>
          <p:nvPr>
            <p:ph idx="1"/>
          </p:nvPr>
        </p:nvSpPr>
        <p:spPr/>
        <p:txBody>
          <a:bodyPr>
            <a:normAutofit fontScale="70000" lnSpcReduction="20000"/>
          </a:bodyPr>
          <a:lstStyle/>
          <a:p>
            <a:pPr>
              <a:buFont typeface="Wingdings" pitchFamily="2" charset="2"/>
              <a:buChar char="v"/>
            </a:pPr>
            <a:r>
              <a:rPr lang="fr-FR" b="1" dirty="0">
                <a:solidFill>
                  <a:srgbClr val="002060"/>
                </a:solidFill>
              </a:rPr>
              <a:t>Indicateurs de développement durable</a:t>
            </a:r>
          </a:p>
          <a:p>
            <a:pPr>
              <a:buFont typeface="Courier New" pitchFamily="49" charset="0"/>
              <a:buChar char="o"/>
            </a:pPr>
            <a:r>
              <a:rPr lang="fr-FR" dirty="0">
                <a:solidFill>
                  <a:schemeClr val="tx1"/>
                </a:solidFill>
              </a:rPr>
              <a:t>Indicateurs Régionaux d'Amélioration des Conditions de vie (IRACOV) -2007(Edition Mars 2008).</a:t>
            </a:r>
          </a:p>
          <a:p>
            <a:pPr>
              <a:buFont typeface="Courier New" pitchFamily="49" charset="0"/>
              <a:buChar char="o"/>
            </a:pPr>
            <a:r>
              <a:rPr lang="fr-FR" dirty="0">
                <a:solidFill>
                  <a:schemeClr val="tx1"/>
                </a:solidFill>
              </a:rPr>
              <a:t>Indicateurs de l’environnement en Tunisie-2008.</a:t>
            </a:r>
          </a:p>
          <a:p>
            <a:pPr>
              <a:buFont typeface="Courier New" pitchFamily="49" charset="0"/>
              <a:buChar char="o"/>
            </a:pPr>
            <a:r>
              <a:rPr lang="fr-FR" dirty="0">
                <a:solidFill>
                  <a:schemeClr val="tx1"/>
                </a:solidFill>
              </a:rPr>
              <a:t>Indicateurs Régionaux d'Amélioration des Conditions de Vie (IRACOV) –(Ar.)-2004(Edition Avril 2005).</a:t>
            </a:r>
          </a:p>
          <a:p>
            <a:pPr>
              <a:buFont typeface="Courier New" pitchFamily="49" charset="0"/>
              <a:buChar char="o"/>
            </a:pPr>
            <a:r>
              <a:rPr lang="fr-FR" dirty="0">
                <a:solidFill>
                  <a:schemeClr val="tx1"/>
                </a:solidFill>
              </a:rPr>
              <a:t>Indicateurs du Développement Durable en Tunisie-2003.</a:t>
            </a:r>
          </a:p>
          <a:p>
            <a:pPr>
              <a:buFont typeface="Wingdings" pitchFamily="2" charset="2"/>
              <a:buChar char="v"/>
            </a:pPr>
            <a:r>
              <a:rPr lang="fr-FR" b="1" dirty="0">
                <a:solidFill>
                  <a:srgbClr val="002060"/>
                </a:solidFill>
              </a:rPr>
              <a:t>Indicateurs sectoriels</a:t>
            </a:r>
          </a:p>
          <a:p>
            <a:pPr>
              <a:buFont typeface="Courier New" pitchFamily="49" charset="0"/>
              <a:buChar char="o"/>
            </a:pPr>
            <a:r>
              <a:rPr lang="fr-FR" dirty="0">
                <a:solidFill>
                  <a:schemeClr val="tx1"/>
                </a:solidFill>
              </a:rPr>
              <a:t>Indicateurs du tourisme durable en Tunisie – Edition 2010</a:t>
            </a:r>
          </a:p>
          <a:p>
            <a:pPr>
              <a:buFont typeface="Courier New" pitchFamily="49" charset="0"/>
              <a:buChar char="o"/>
            </a:pPr>
            <a:r>
              <a:rPr lang="fr-FR" dirty="0">
                <a:solidFill>
                  <a:schemeClr val="tx1"/>
                </a:solidFill>
              </a:rPr>
              <a:t>Indicateurs pour une gestion durable des ressources en eau - 2009</a:t>
            </a:r>
          </a:p>
          <a:p>
            <a:pPr>
              <a:buFont typeface="Courier New" pitchFamily="49" charset="0"/>
              <a:buChar char="o"/>
            </a:pPr>
            <a:r>
              <a:rPr lang="fr-FR" dirty="0">
                <a:solidFill>
                  <a:schemeClr val="tx1"/>
                </a:solidFill>
              </a:rPr>
              <a:t>Indicateurs des forêts durables - 2009</a:t>
            </a:r>
          </a:p>
          <a:p>
            <a:pPr>
              <a:buFont typeface="Courier New" pitchFamily="49" charset="0"/>
              <a:buChar char="o"/>
            </a:pPr>
            <a:r>
              <a:rPr lang="fr-FR" dirty="0">
                <a:solidFill>
                  <a:schemeClr val="tx1"/>
                </a:solidFill>
              </a:rPr>
              <a:t>Indicateurs de la pêche durable - 2006</a:t>
            </a:r>
          </a:p>
          <a:p>
            <a:pPr>
              <a:buFont typeface="Courier New" pitchFamily="49" charset="0"/>
              <a:buChar char="o"/>
            </a:pPr>
            <a:r>
              <a:rPr lang="fr-FR" dirty="0">
                <a:solidFill>
                  <a:schemeClr val="tx1"/>
                </a:solidFill>
              </a:rPr>
              <a:t>Indicateurs de l'industrie durable - 2006</a:t>
            </a:r>
          </a:p>
          <a:p>
            <a:pPr>
              <a:buNone/>
            </a:pP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solidFill>
                  <a:srgbClr val="C00000"/>
                </a:solidFill>
              </a:rPr>
              <a:t>Plan</a:t>
            </a:r>
            <a:endParaRPr lang="fr-FR" dirty="0">
              <a:solidFill>
                <a:srgbClr val="C00000"/>
              </a:solidFill>
            </a:endParaRPr>
          </a:p>
        </p:txBody>
      </p:sp>
      <p:sp>
        <p:nvSpPr>
          <p:cNvPr id="3" name="Espace réservé du contenu 2"/>
          <p:cNvSpPr>
            <a:spLocks noGrp="1"/>
          </p:cNvSpPr>
          <p:nvPr>
            <p:ph idx="1"/>
          </p:nvPr>
        </p:nvSpPr>
        <p:spPr/>
        <p:txBody>
          <a:bodyPr>
            <a:normAutofit fontScale="77500" lnSpcReduction="20000"/>
          </a:bodyPr>
          <a:lstStyle/>
          <a:p>
            <a:pPr marL="571500" indent="-571500">
              <a:buNone/>
            </a:pPr>
            <a:r>
              <a:rPr lang="fr-FR" dirty="0" smtClean="0">
                <a:solidFill>
                  <a:srgbClr val="C00000"/>
                </a:solidFill>
              </a:rPr>
              <a:t>I : </a:t>
            </a:r>
            <a:r>
              <a:rPr lang="fr-FR" dirty="0" smtClean="0">
                <a:solidFill>
                  <a:schemeClr val="tx1"/>
                </a:solidFill>
              </a:rPr>
              <a:t>Introduction : Définition du développement durable</a:t>
            </a:r>
          </a:p>
          <a:p>
            <a:pPr marL="571500" indent="-571500">
              <a:buNone/>
            </a:pPr>
            <a:r>
              <a:rPr lang="fr-FR" dirty="0" smtClean="0">
                <a:solidFill>
                  <a:srgbClr val="C00000"/>
                </a:solidFill>
              </a:rPr>
              <a:t>II: </a:t>
            </a:r>
            <a:r>
              <a:rPr lang="fr-FR" dirty="0" smtClean="0">
                <a:solidFill>
                  <a:schemeClr val="tx1"/>
                </a:solidFill>
              </a:rPr>
              <a:t>Les indicateurs du développement durable</a:t>
            </a:r>
          </a:p>
          <a:p>
            <a:pPr marL="514350" indent="-514350">
              <a:buNone/>
            </a:pPr>
            <a:r>
              <a:rPr lang="fr-FR" dirty="0" smtClean="0">
                <a:solidFill>
                  <a:srgbClr val="00B050"/>
                </a:solidFill>
              </a:rPr>
              <a:t>1-</a:t>
            </a:r>
            <a:r>
              <a:rPr lang="fr-FR" dirty="0" smtClean="0">
                <a:solidFill>
                  <a:schemeClr val="tx1"/>
                </a:solidFill>
              </a:rPr>
              <a:t>Les caractéristiques </a:t>
            </a:r>
          </a:p>
          <a:p>
            <a:pPr marL="514350" indent="-514350">
              <a:buFont typeface="+mj-lt"/>
              <a:buAutoNum type="alphaUcPeriod"/>
            </a:pPr>
            <a:r>
              <a:rPr lang="fr-FR" dirty="0" smtClean="0">
                <a:solidFill>
                  <a:schemeClr val="tx1"/>
                </a:solidFill>
              </a:rPr>
              <a:t> C’est quoi un indicateur ?</a:t>
            </a:r>
          </a:p>
          <a:p>
            <a:pPr marL="514350" indent="-514350">
              <a:buFont typeface="+mj-lt"/>
              <a:buAutoNum type="alphaUcPeriod"/>
            </a:pPr>
            <a:r>
              <a:rPr lang="fr-FR" dirty="0" smtClean="0">
                <a:solidFill>
                  <a:schemeClr val="tx1"/>
                </a:solidFill>
              </a:rPr>
              <a:t> Quelle est son importance ?</a:t>
            </a:r>
          </a:p>
          <a:p>
            <a:pPr marL="514350" indent="-514350">
              <a:buFont typeface="+mj-lt"/>
              <a:buAutoNum type="alphaUcPeriod"/>
            </a:pPr>
            <a:r>
              <a:rPr lang="fr-FR" dirty="0" smtClean="0">
                <a:solidFill>
                  <a:schemeClr val="tx1"/>
                </a:solidFill>
              </a:rPr>
              <a:t> Quelles sont ses fonctions?</a:t>
            </a:r>
          </a:p>
          <a:p>
            <a:pPr marL="514350" indent="-514350">
              <a:buFont typeface="+mj-lt"/>
              <a:buAutoNum type="alphaUcPeriod"/>
            </a:pPr>
            <a:r>
              <a:rPr lang="fr-FR" dirty="0" smtClean="0">
                <a:solidFill>
                  <a:schemeClr val="tx1"/>
                </a:solidFill>
              </a:rPr>
              <a:t> Comment peut-on l’obtenir?</a:t>
            </a:r>
          </a:p>
          <a:p>
            <a:pPr>
              <a:buNone/>
            </a:pPr>
            <a:r>
              <a:rPr lang="fr-FR" dirty="0" smtClean="0">
                <a:solidFill>
                  <a:srgbClr val="00B050"/>
                </a:solidFill>
              </a:rPr>
              <a:t>2-</a:t>
            </a:r>
            <a:r>
              <a:rPr lang="fr-FR" dirty="0" smtClean="0">
                <a:solidFill>
                  <a:schemeClr val="tx1"/>
                </a:solidFill>
              </a:rPr>
              <a:t>Structure des indicateurs </a:t>
            </a:r>
          </a:p>
          <a:p>
            <a:pPr>
              <a:buNone/>
            </a:pPr>
            <a:r>
              <a:rPr lang="fr-FR" dirty="0" smtClean="0">
                <a:solidFill>
                  <a:srgbClr val="00B050"/>
                </a:solidFill>
              </a:rPr>
              <a:t>3-</a:t>
            </a:r>
            <a:r>
              <a:rPr lang="fr-FR" dirty="0" smtClean="0">
                <a:solidFill>
                  <a:schemeClr val="tx1"/>
                </a:solidFill>
              </a:rPr>
              <a:t>Processus d’élaboration des indicateurs</a:t>
            </a:r>
          </a:p>
          <a:p>
            <a:pPr>
              <a:buNone/>
            </a:pPr>
            <a:r>
              <a:rPr lang="fr-FR" dirty="0" smtClean="0">
                <a:solidFill>
                  <a:srgbClr val="00B050"/>
                </a:solidFill>
              </a:rPr>
              <a:t>4-</a:t>
            </a:r>
            <a:r>
              <a:rPr lang="fr-FR" dirty="0" smtClean="0">
                <a:solidFill>
                  <a:schemeClr val="tx1"/>
                </a:solidFill>
              </a:rPr>
              <a:t>Production dans le domaine des indicateurs</a:t>
            </a:r>
          </a:p>
          <a:p>
            <a:pPr>
              <a:buNone/>
            </a:pPr>
            <a:r>
              <a:rPr lang="fr-FR" dirty="0" smtClean="0">
                <a:solidFill>
                  <a:srgbClr val="C00000"/>
                </a:solidFill>
              </a:rPr>
              <a:t>III: </a:t>
            </a:r>
            <a:r>
              <a:rPr lang="fr-FR" dirty="0" smtClean="0">
                <a:solidFill>
                  <a:schemeClr val="tx1"/>
                </a:solidFill>
              </a:rPr>
              <a:t>Conclusion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solidFill>
                  <a:srgbClr val="C00000"/>
                </a:solidFill>
              </a:rPr>
              <a:t>Introduction</a:t>
            </a:r>
            <a:endParaRPr lang="fr-FR" dirty="0">
              <a:solidFill>
                <a:srgbClr val="C00000"/>
              </a:solidFill>
            </a:endParaRPr>
          </a:p>
        </p:txBody>
      </p:sp>
      <p:sp>
        <p:nvSpPr>
          <p:cNvPr id="3" name="Espace réservé du contenu 2"/>
          <p:cNvSpPr>
            <a:spLocks noGrp="1"/>
          </p:cNvSpPr>
          <p:nvPr>
            <p:ph idx="1"/>
          </p:nvPr>
        </p:nvSpPr>
        <p:spPr/>
        <p:txBody>
          <a:bodyPr/>
          <a:lstStyle/>
          <a:p>
            <a:pPr>
              <a:lnSpc>
                <a:spcPct val="150000"/>
              </a:lnSpc>
              <a:buNone/>
            </a:pPr>
            <a:r>
              <a:rPr lang="fr-FR" sz="2800" dirty="0" smtClean="0">
                <a:solidFill>
                  <a:schemeClr val="tx1">
                    <a:lumMod val="95000"/>
                    <a:lumOff val="5000"/>
                  </a:schemeClr>
                </a:solidFill>
              </a:rPr>
              <a:t>    La </a:t>
            </a:r>
            <a:r>
              <a:rPr lang="fr-FR" sz="2800" dirty="0">
                <a:solidFill>
                  <a:schemeClr val="tx1">
                    <a:lumMod val="95000"/>
                    <a:lumOff val="5000"/>
                  </a:schemeClr>
                </a:solidFill>
              </a:rPr>
              <a:t>définition du développement durable contenue </a:t>
            </a:r>
            <a:r>
              <a:rPr lang="fr-FR" sz="2800" dirty="0" smtClean="0">
                <a:solidFill>
                  <a:schemeClr val="tx1">
                    <a:lumMod val="95000"/>
                    <a:lumOff val="5000"/>
                  </a:schemeClr>
                </a:solidFill>
              </a:rPr>
              <a:t>dans le </a:t>
            </a:r>
            <a:r>
              <a:rPr lang="fr-FR" sz="2800" dirty="0">
                <a:solidFill>
                  <a:schemeClr val="tx1">
                    <a:lumMod val="95000"/>
                    <a:lumOff val="5000"/>
                  </a:schemeClr>
                </a:solidFill>
              </a:rPr>
              <a:t>rapport </a:t>
            </a:r>
            <a:r>
              <a:rPr lang="fr-FR" sz="2800" dirty="0" smtClean="0">
                <a:solidFill>
                  <a:schemeClr val="tx1">
                    <a:lumMod val="95000"/>
                    <a:lumOff val="5000"/>
                  </a:schemeClr>
                </a:solidFill>
              </a:rPr>
              <a:t>Brundtland </a:t>
            </a:r>
            <a:r>
              <a:rPr lang="fr-FR" sz="2800" dirty="0">
                <a:solidFill>
                  <a:schemeClr val="tx1">
                    <a:lumMod val="95000"/>
                    <a:lumOff val="5000"/>
                  </a:schemeClr>
                </a:solidFill>
              </a:rPr>
              <a:t>sert mondialement de référence : " un développement qui répond aux besoins du présent sans compromettre la capacité des générations </a:t>
            </a:r>
            <a:r>
              <a:rPr lang="fr-FR" sz="2800" dirty="0" smtClean="0">
                <a:solidFill>
                  <a:schemeClr val="tx1">
                    <a:lumMod val="95000"/>
                    <a:lumOff val="5000"/>
                  </a:schemeClr>
                </a:solidFill>
              </a:rPr>
              <a:t>futures </a:t>
            </a:r>
            <a:r>
              <a:rPr lang="fr-FR" sz="2800" dirty="0">
                <a:solidFill>
                  <a:schemeClr val="tx1">
                    <a:lumMod val="95000"/>
                    <a:lumOff val="5000"/>
                  </a:schemeClr>
                </a:solidFill>
              </a:rPr>
              <a:t>à répondre aux leurs"</a:t>
            </a:r>
          </a:p>
          <a:p>
            <a:pPr>
              <a:buNone/>
            </a:pP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pPr>
              <a:buNone/>
            </a:pPr>
            <a:r>
              <a:rPr lang="fr-FR" sz="2800" dirty="0" smtClean="0">
                <a:solidFill>
                  <a:schemeClr val="tx1"/>
                </a:solidFill>
              </a:rPr>
              <a:t>Accroissement</a:t>
            </a:r>
            <a:r>
              <a:rPr lang="fr-FR" dirty="0" smtClean="0"/>
              <a:t>                                                 </a:t>
            </a:r>
            <a:r>
              <a:rPr lang="fr-FR" sz="2800" dirty="0" smtClean="0">
                <a:solidFill>
                  <a:schemeClr val="tx1"/>
                </a:solidFill>
              </a:rPr>
              <a:t>croissance</a:t>
            </a:r>
          </a:p>
          <a:p>
            <a:pPr>
              <a:buNone/>
            </a:pPr>
            <a:r>
              <a:rPr lang="fr-FR" dirty="0"/>
              <a:t> </a:t>
            </a:r>
            <a:endParaRPr lang="fr-FR" dirty="0" smtClean="0"/>
          </a:p>
          <a:p>
            <a:pPr>
              <a:buNone/>
            </a:pPr>
            <a:endParaRPr lang="fr-FR" sz="2800" dirty="0" smtClean="0">
              <a:solidFill>
                <a:schemeClr val="tx1"/>
              </a:solidFill>
            </a:endParaRPr>
          </a:p>
          <a:p>
            <a:pPr>
              <a:buNone/>
            </a:pPr>
            <a:endParaRPr lang="fr-FR" sz="2800" dirty="0" smtClean="0">
              <a:solidFill>
                <a:schemeClr val="tx1"/>
              </a:solidFill>
            </a:endParaRPr>
          </a:p>
          <a:p>
            <a:pPr>
              <a:buNone/>
            </a:pPr>
            <a:r>
              <a:rPr lang="fr-FR" sz="2800" dirty="0" smtClean="0">
                <a:solidFill>
                  <a:schemeClr val="tx1"/>
                </a:solidFill>
              </a:rPr>
              <a:t>augmentation</a:t>
            </a:r>
            <a:r>
              <a:rPr lang="fr-FR" dirty="0" smtClean="0"/>
              <a:t>                                                  </a:t>
            </a:r>
            <a:r>
              <a:rPr lang="fr-FR" sz="2800" dirty="0" smtClean="0">
                <a:solidFill>
                  <a:schemeClr val="tx1"/>
                </a:solidFill>
              </a:rPr>
              <a:t>avancement</a:t>
            </a:r>
          </a:p>
          <a:p>
            <a:pPr>
              <a:buNone/>
            </a:pPr>
            <a:r>
              <a:rPr lang="fr-FR" dirty="0"/>
              <a:t> </a:t>
            </a:r>
            <a:endParaRPr lang="fr-FR" dirty="0" smtClean="0"/>
          </a:p>
          <a:p>
            <a:pPr>
              <a:buNone/>
            </a:pPr>
            <a:endParaRPr lang="fr-FR" dirty="0"/>
          </a:p>
          <a:p>
            <a:pPr>
              <a:buNone/>
            </a:pPr>
            <a:r>
              <a:rPr lang="fr-FR" sz="2800" dirty="0" smtClean="0">
                <a:solidFill>
                  <a:schemeClr val="tx1"/>
                </a:solidFill>
              </a:rPr>
              <a:t> </a:t>
            </a:r>
          </a:p>
          <a:p>
            <a:pPr>
              <a:buNone/>
            </a:pPr>
            <a:endParaRPr lang="fr-FR" sz="2800" dirty="0" smtClean="0">
              <a:solidFill>
                <a:schemeClr val="tx1"/>
              </a:solidFill>
            </a:endParaRPr>
          </a:p>
          <a:p>
            <a:pPr>
              <a:buNone/>
            </a:pPr>
            <a:r>
              <a:rPr lang="fr-FR" sz="2800" dirty="0" smtClean="0">
                <a:solidFill>
                  <a:schemeClr val="tx1"/>
                </a:solidFill>
              </a:rPr>
              <a:t>Élargissement</a:t>
            </a:r>
            <a:r>
              <a:rPr lang="fr-FR" dirty="0" smtClean="0"/>
              <a:t>                                            </a:t>
            </a:r>
            <a:r>
              <a:rPr lang="fr-FR" sz="2800" dirty="0" smtClean="0">
                <a:solidFill>
                  <a:schemeClr val="tx1"/>
                </a:solidFill>
              </a:rPr>
              <a:t>        progrès</a:t>
            </a:r>
            <a:endParaRPr lang="fr-FR" sz="2800" dirty="0">
              <a:solidFill>
                <a:schemeClr val="tx1"/>
              </a:solidFill>
            </a:endParaRPr>
          </a:p>
        </p:txBody>
      </p:sp>
      <p:sp>
        <p:nvSpPr>
          <p:cNvPr id="4" name="Ellipse 3"/>
          <p:cNvSpPr/>
          <p:nvPr/>
        </p:nvSpPr>
        <p:spPr>
          <a:xfrm>
            <a:off x="3071802" y="2571744"/>
            <a:ext cx="3214710" cy="1857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bg1"/>
                </a:solidFill>
              </a:rPr>
              <a:t>Développement</a:t>
            </a:r>
            <a:endParaRPr lang="fr-FR" sz="2400" dirty="0">
              <a:solidFill>
                <a:schemeClr val="bg1"/>
              </a:solidFill>
            </a:endParaRPr>
          </a:p>
        </p:txBody>
      </p:sp>
      <p:cxnSp>
        <p:nvCxnSpPr>
          <p:cNvPr id="6" name="Connecteur droit avec flèche 5"/>
          <p:cNvCxnSpPr>
            <a:stCxn id="4" idx="1"/>
          </p:cNvCxnSpPr>
          <p:nvPr/>
        </p:nvCxnSpPr>
        <p:spPr>
          <a:xfrm rot="16200000" flipV="1">
            <a:off x="2671124" y="1972290"/>
            <a:ext cx="843512" cy="899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rot="10800000">
            <a:off x="2500298" y="3500438"/>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stCxn id="4" idx="3"/>
          </p:cNvCxnSpPr>
          <p:nvPr/>
        </p:nvCxnSpPr>
        <p:spPr>
          <a:xfrm rot="5400000">
            <a:off x="2349653" y="4379207"/>
            <a:ext cx="1415016" cy="970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stCxn id="4" idx="5"/>
          </p:cNvCxnSpPr>
          <p:nvPr/>
        </p:nvCxnSpPr>
        <p:spPr>
          <a:xfrm rot="16200000" flipH="1">
            <a:off x="5700802" y="4272050"/>
            <a:ext cx="1343578" cy="1113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stCxn id="4" idx="6"/>
          </p:cNvCxnSpPr>
          <p:nvPr/>
        </p:nvCxnSpPr>
        <p:spPr>
          <a:xfrm>
            <a:off x="6286512" y="3500438"/>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V="1">
            <a:off x="5786446" y="1857364"/>
            <a:ext cx="1071570"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fr-FR" sz="2800" dirty="0" smtClean="0">
                <a:solidFill>
                  <a:schemeClr val="tx1"/>
                </a:solidFill>
              </a:rPr>
              <a:t>À long terme                                                         constant</a:t>
            </a:r>
          </a:p>
          <a:p>
            <a:pPr>
              <a:buNone/>
            </a:pPr>
            <a:r>
              <a:rPr lang="fr-FR" dirty="0"/>
              <a:t> </a:t>
            </a:r>
            <a:endParaRPr lang="fr-FR" dirty="0" smtClean="0"/>
          </a:p>
          <a:p>
            <a:pPr>
              <a:buNone/>
            </a:pPr>
            <a:endParaRPr lang="fr-FR" dirty="0" smtClean="0"/>
          </a:p>
          <a:p>
            <a:pPr>
              <a:buNone/>
            </a:pPr>
            <a:r>
              <a:rPr lang="fr-FR" sz="2800" dirty="0" smtClean="0">
                <a:solidFill>
                  <a:schemeClr val="tx1"/>
                </a:solidFill>
              </a:rPr>
              <a:t>Immortel                                                                continu</a:t>
            </a:r>
          </a:p>
          <a:p>
            <a:pPr>
              <a:buNone/>
            </a:pPr>
            <a:endParaRPr lang="fr-FR" dirty="0" smtClean="0"/>
          </a:p>
          <a:p>
            <a:pPr>
              <a:buNone/>
            </a:pPr>
            <a:endParaRPr lang="fr-FR" dirty="0" smtClean="0"/>
          </a:p>
          <a:p>
            <a:pPr>
              <a:buNone/>
            </a:pPr>
            <a:r>
              <a:rPr lang="fr-FR" sz="2800" dirty="0" smtClean="0">
                <a:solidFill>
                  <a:schemeClr val="tx1"/>
                </a:solidFill>
              </a:rPr>
              <a:t>Assuré                                                                    Définitif</a:t>
            </a:r>
          </a:p>
          <a:p>
            <a:pPr>
              <a:buNone/>
            </a:pPr>
            <a:endParaRPr lang="fr-FR" dirty="0"/>
          </a:p>
        </p:txBody>
      </p:sp>
      <p:sp>
        <p:nvSpPr>
          <p:cNvPr id="4" name="Ellipse 3"/>
          <p:cNvSpPr/>
          <p:nvPr/>
        </p:nvSpPr>
        <p:spPr>
          <a:xfrm>
            <a:off x="3143240" y="2643182"/>
            <a:ext cx="3000396" cy="1714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t>Durable</a:t>
            </a:r>
            <a:endParaRPr lang="fr-FR" sz="3200" dirty="0"/>
          </a:p>
        </p:txBody>
      </p:sp>
      <p:cxnSp>
        <p:nvCxnSpPr>
          <p:cNvPr id="8" name="Connecteur droit avec flèche 7"/>
          <p:cNvCxnSpPr/>
          <p:nvPr/>
        </p:nvCxnSpPr>
        <p:spPr>
          <a:xfrm rot="10800000">
            <a:off x="2500298" y="2071678"/>
            <a:ext cx="1071570"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stCxn id="4" idx="2"/>
          </p:cNvCxnSpPr>
          <p:nvPr/>
        </p:nvCxnSpPr>
        <p:spPr>
          <a:xfrm rot="10800000">
            <a:off x="2143108" y="3500438"/>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stCxn id="4" idx="3"/>
          </p:cNvCxnSpPr>
          <p:nvPr/>
        </p:nvCxnSpPr>
        <p:spPr>
          <a:xfrm rot="5400000">
            <a:off x="2344422" y="3833858"/>
            <a:ext cx="965464" cy="15109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stCxn id="4" idx="7"/>
          </p:cNvCxnSpPr>
          <p:nvPr/>
        </p:nvCxnSpPr>
        <p:spPr>
          <a:xfrm rot="5400000" flipH="1" flipV="1">
            <a:off x="5905552" y="1798926"/>
            <a:ext cx="894026" cy="12966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4" idx="6"/>
          </p:cNvCxnSpPr>
          <p:nvPr/>
        </p:nvCxnSpPr>
        <p:spPr>
          <a:xfrm>
            <a:off x="6143636" y="3500438"/>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4" idx="5"/>
          </p:cNvCxnSpPr>
          <p:nvPr/>
        </p:nvCxnSpPr>
        <p:spPr>
          <a:xfrm rot="16200000" flipH="1">
            <a:off x="5798395" y="4012453"/>
            <a:ext cx="1108340" cy="12966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l"/>
            <a:r>
              <a:rPr lang="fr-FR" sz="3000" dirty="0" smtClean="0">
                <a:solidFill>
                  <a:srgbClr val="C00000"/>
                </a:solidFill>
              </a:rPr>
              <a:t>Les indicateurs du développement durable</a:t>
            </a:r>
            <a:endParaRPr lang="fr-FR" sz="3000" dirty="0">
              <a:solidFill>
                <a:srgbClr val="C00000"/>
              </a:solidFill>
            </a:endParaRPr>
          </a:p>
        </p:txBody>
      </p:sp>
      <p:sp>
        <p:nvSpPr>
          <p:cNvPr id="3" name="Espace réservé du contenu 2"/>
          <p:cNvSpPr>
            <a:spLocks noGrp="1"/>
          </p:cNvSpPr>
          <p:nvPr>
            <p:ph idx="1"/>
          </p:nvPr>
        </p:nvSpPr>
        <p:spPr/>
        <p:txBody>
          <a:bodyPr>
            <a:normAutofit fontScale="47500" lnSpcReduction="20000"/>
          </a:bodyPr>
          <a:lstStyle/>
          <a:p>
            <a:pPr>
              <a:buNone/>
            </a:pPr>
            <a:r>
              <a:rPr lang="fr-FR" sz="5900" dirty="0">
                <a:solidFill>
                  <a:srgbClr val="002060"/>
                </a:solidFill>
              </a:rPr>
              <a:t>1</a:t>
            </a:r>
            <a:r>
              <a:rPr lang="fr-FR" sz="5900" dirty="0" smtClean="0">
                <a:solidFill>
                  <a:srgbClr val="002060"/>
                </a:solidFill>
              </a:rPr>
              <a:t>-Les caractéristiques</a:t>
            </a:r>
          </a:p>
          <a:p>
            <a:pPr>
              <a:buNone/>
            </a:pPr>
            <a:r>
              <a:rPr lang="fr-FR" sz="5100" dirty="0">
                <a:solidFill>
                  <a:srgbClr val="00B050"/>
                </a:solidFill>
              </a:rPr>
              <a:t>A</a:t>
            </a:r>
            <a:r>
              <a:rPr lang="fr-FR" sz="5100" dirty="0" smtClean="0">
                <a:solidFill>
                  <a:srgbClr val="00B050"/>
                </a:solidFill>
              </a:rPr>
              <a:t>- C’est quoi un indicateur?</a:t>
            </a:r>
          </a:p>
          <a:p>
            <a:pPr>
              <a:lnSpc>
                <a:spcPct val="120000"/>
              </a:lnSpc>
              <a:buFont typeface="Wingdings" pitchFamily="2" charset="2"/>
              <a:buChar char="Ø"/>
            </a:pPr>
            <a:r>
              <a:rPr lang="fr-FR" sz="4500" dirty="0">
                <a:solidFill>
                  <a:schemeClr val="tx1"/>
                </a:solidFill>
              </a:rPr>
              <a:t>Un indicateur est une variable observable utilisé pour rendre compte d'une réalité souvent non observable ou difficile à observer et/ou qu'on ne peut pas observer directement si ce n'est pas le biais d'indicateur ou de variable " </a:t>
            </a:r>
            <a:r>
              <a:rPr lang="fr-FR" sz="4500" dirty="0" smtClean="0">
                <a:solidFill>
                  <a:schemeClr val="tx1"/>
                </a:solidFill>
              </a:rPr>
              <a:t>mesurables« </a:t>
            </a:r>
          </a:p>
          <a:p>
            <a:pPr>
              <a:lnSpc>
                <a:spcPct val="120000"/>
              </a:lnSpc>
              <a:buFont typeface="Wingdings" pitchFamily="2" charset="2"/>
              <a:buChar char="Ø"/>
            </a:pPr>
            <a:r>
              <a:rPr lang="fr-FR" sz="4500" dirty="0">
                <a:solidFill>
                  <a:schemeClr val="tx1"/>
                </a:solidFill>
              </a:rPr>
              <a:t>Chaque pays adapte ces indicateurs à ses spécificités et ces objectifs en manière de développement durable.</a:t>
            </a:r>
          </a:p>
          <a:p>
            <a:pPr>
              <a:lnSpc>
                <a:spcPct val="120000"/>
              </a:lnSpc>
            </a:pPr>
            <a:endParaRPr lang="fr-FR" sz="4500" dirty="0"/>
          </a:p>
          <a:p>
            <a:pPr>
              <a:lnSpc>
                <a:spcPct val="120000"/>
              </a:lnSpc>
              <a:buFont typeface="Wingdings" pitchFamily="2" charset="2"/>
              <a:buChar char="Ø"/>
            </a:pPr>
            <a:r>
              <a:rPr lang="fr-FR" sz="4500" dirty="0" smtClean="0">
                <a:solidFill>
                  <a:schemeClr val="tx1"/>
                </a:solidFill>
              </a:rPr>
              <a:t>Comme : -PIB (</a:t>
            </a:r>
            <a:r>
              <a:rPr lang="fr-FR" sz="4500" dirty="0">
                <a:solidFill>
                  <a:schemeClr val="tx1"/>
                </a:solidFill>
              </a:rPr>
              <a:t>produit intérieur </a:t>
            </a:r>
            <a:r>
              <a:rPr lang="fr-FR" sz="4500" dirty="0" smtClean="0">
                <a:solidFill>
                  <a:schemeClr val="tx1"/>
                </a:solidFill>
              </a:rPr>
              <a:t>brut) </a:t>
            </a:r>
            <a:endParaRPr lang="fr-FR" sz="4500" dirty="0">
              <a:solidFill>
                <a:schemeClr val="tx1"/>
              </a:solidFill>
            </a:endParaRPr>
          </a:p>
          <a:p>
            <a:pPr>
              <a:lnSpc>
                <a:spcPct val="120000"/>
              </a:lnSpc>
              <a:buNone/>
            </a:pPr>
            <a:r>
              <a:rPr lang="fr-FR" sz="4500" dirty="0" smtClean="0">
                <a:solidFill>
                  <a:schemeClr val="tx1"/>
                </a:solidFill>
              </a:rPr>
              <a:t>                     -IDH (indice de développement humain)                    </a:t>
            </a:r>
          </a:p>
          <a:p>
            <a:pPr>
              <a:lnSpc>
                <a:spcPct val="120000"/>
              </a:lnSpc>
              <a:buNone/>
            </a:pPr>
            <a:r>
              <a:rPr lang="fr-FR" sz="4500" dirty="0">
                <a:solidFill>
                  <a:schemeClr val="tx1"/>
                </a:solidFill>
              </a:rPr>
              <a:t> </a:t>
            </a:r>
            <a:r>
              <a:rPr lang="fr-FR" sz="4500" dirty="0" smtClean="0">
                <a:solidFill>
                  <a:schemeClr val="tx1"/>
                </a:solidFill>
              </a:rPr>
              <a:t>                    -PNUD (</a:t>
            </a:r>
            <a:r>
              <a:rPr lang="fr-FR" sz="4500" i="1" dirty="0">
                <a:solidFill>
                  <a:schemeClr val="tx1"/>
                </a:solidFill>
              </a:rPr>
              <a:t>programme des Nations unies pour le développement</a:t>
            </a:r>
            <a:r>
              <a:rPr lang="fr-FR" sz="4500" i="1" dirty="0" smtClean="0">
                <a:solidFill>
                  <a:schemeClr val="tx1"/>
                </a:solidFill>
              </a:rPr>
              <a:t>.)</a:t>
            </a:r>
            <a:endParaRPr lang="fr-FR" sz="45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fr-FR" dirty="0" smtClean="0">
                <a:solidFill>
                  <a:srgbClr val="00B050"/>
                </a:solidFill>
              </a:rPr>
              <a:t>B- Quelle est son importance ?</a:t>
            </a:r>
          </a:p>
          <a:p>
            <a:pPr>
              <a:lnSpc>
                <a:spcPct val="150000"/>
              </a:lnSpc>
              <a:buFont typeface="Wingdings" pitchFamily="2" charset="2"/>
              <a:buChar char="Ø"/>
            </a:pPr>
            <a:r>
              <a:rPr lang="fr-FR" sz="2800" dirty="0">
                <a:solidFill>
                  <a:schemeClr val="tx1"/>
                </a:solidFill>
              </a:rPr>
              <a:t>L'utilisation d'indicateurs de développement durable aide à décrire l'état actuel de l'économie, l'environnement et de la </a:t>
            </a:r>
            <a:r>
              <a:rPr lang="fr-FR" sz="2800" dirty="0" smtClean="0">
                <a:solidFill>
                  <a:schemeClr val="tx1"/>
                </a:solidFill>
              </a:rPr>
              <a:t>société</a:t>
            </a:r>
          </a:p>
          <a:p>
            <a:pPr>
              <a:lnSpc>
                <a:spcPct val="150000"/>
              </a:lnSpc>
              <a:buFont typeface="Wingdings" pitchFamily="2" charset="2"/>
              <a:buChar char="Ø"/>
            </a:pPr>
            <a:r>
              <a:rPr lang="fr-FR" sz="2800" dirty="0">
                <a:solidFill>
                  <a:schemeClr val="tx1"/>
                </a:solidFill>
              </a:rPr>
              <a:t> Les indicateurs peuvent aider à surveiller le progrès vers le développement durable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0000" lnSpcReduction="20000"/>
          </a:bodyPr>
          <a:lstStyle/>
          <a:p>
            <a:pPr>
              <a:buNone/>
            </a:pPr>
            <a:r>
              <a:rPr lang="fr-FR" sz="4000" dirty="0" smtClean="0">
                <a:solidFill>
                  <a:srgbClr val="00B050"/>
                </a:solidFill>
              </a:rPr>
              <a:t>C- Quelles sont ses fonctions ?</a:t>
            </a:r>
          </a:p>
          <a:p>
            <a:pPr>
              <a:buNone/>
            </a:pPr>
            <a:endParaRPr lang="fr-FR" b="1" dirty="0" smtClean="0">
              <a:solidFill>
                <a:schemeClr val="tx1"/>
              </a:solidFill>
            </a:endParaRPr>
          </a:p>
          <a:p>
            <a:pPr>
              <a:buNone/>
            </a:pPr>
            <a:r>
              <a:rPr lang="fr-FR" b="1" dirty="0" smtClean="0">
                <a:solidFill>
                  <a:schemeClr val="tx1"/>
                </a:solidFill>
              </a:rPr>
              <a:t>Les </a:t>
            </a:r>
            <a:r>
              <a:rPr lang="fr-FR" b="1" dirty="0">
                <a:solidFill>
                  <a:schemeClr val="tx1"/>
                </a:solidFill>
              </a:rPr>
              <a:t>indicateurs ont deux fonctions principales</a:t>
            </a:r>
          </a:p>
          <a:p>
            <a:pPr>
              <a:lnSpc>
                <a:spcPct val="170000"/>
              </a:lnSpc>
              <a:buFont typeface="Wingdings" pitchFamily="2" charset="2"/>
              <a:buChar char="Ø"/>
            </a:pPr>
            <a:r>
              <a:rPr lang="fr-FR" dirty="0">
                <a:solidFill>
                  <a:schemeClr val="tx1"/>
                </a:solidFill>
              </a:rPr>
              <a:t>réduire le nombre de mesures et de paramètres qui seraient normalement nécessaires pour rendre compte d’une situation ;</a:t>
            </a:r>
          </a:p>
          <a:p>
            <a:pPr>
              <a:lnSpc>
                <a:spcPct val="170000"/>
              </a:lnSpc>
              <a:buFont typeface="Wingdings" pitchFamily="2" charset="2"/>
              <a:buChar char="Ø"/>
            </a:pPr>
            <a:r>
              <a:rPr lang="fr-FR" dirty="0">
                <a:solidFill>
                  <a:schemeClr val="tx1"/>
                </a:solidFill>
              </a:rPr>
              <a:t>simplifier le processus de communication des résultats de mesures aux utilisateurs.</a:t>
            </a:r>
          </a:p>
          <a:p>
            <a:pPr>
              <a:lnSpc>
                <a:spcPct val="170000"/>
              </a:lnSpc>
              <a:buFont typeface="Wingdings" pitchFamily="2" charset="2"/>
              <a:buChar char="Ø"/>
            </a:pPr>
            <a:r>
              <a:rPr lang="fr-FR" dirty="0">
                <a:solidFill>
                  <a:schemeClr val="tx1"/>
                </a:solidFill>
              </a:rPr>
              <a:t>Les indicateurs peuvent être calculés aux niveaux mondial, régional, national et local.</a:t>
            </a:r>
          </a:p>
          <a:p>
            <a:pPr>
              <a:buNone/>
            </a:pPr>
            <a:endParaRPr lang="fr-FR"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buNone/>
            </a:pPr>
            <a:endParaRPr lang="fr-FR" dirty="0" smtClean="0"/>
          </a:p>
          <a:p>
            <a:pPr>
              <a:buNone/>
            </a:pPr>
            <a:endParaRPr lang="fr-FR" dirty="0" smtClean="0"/>
          </a:p>
          <a:p>
            <a:pPr>
              <a:buNone/>
            </a:pPr>
            <a:endParaRPr lang="fr-FR" dirty="0" smtClean="0"/>
          </a:p>
          <a:p>
            <a:pPr>
              <a:buNone/>
            </a:pPr>
            <a:endParaRPr lang="fr-FR" dirty="0"/>
          </a:p>
          <a:p>
            <a:pPr>
              <a:buNone/>
            </a:pPr>
            <a:endParaRPr lang="fr-FR" dirty="0"/>
          </a:p>
        </p:txBody>
      </p:sp>
      <p:sp>
        <p:nvSpPr>
          <p:cNvPr id="5" name="Organigramme : Processus 4"/>
          <p:cNvSpPr/>
          <p:nvPr/>
        </p:nvSpPr>
        <p:spPr>
          <a:xfrm>
            <a:off x="0" y="3143248"/>
            <a:ext cx="3357586" cy="10715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Comment peut-on obtenir les indicateurs ?</a:t>
            </a:r>
            <a:endParaRPr lang="fr-FR" sz="2400" dirty="0"/>
          </a:p>
        </p:txBody>
      </p:sp>
      <p:sp>
        <p:nvSpPr>
          <p:cNvPr id="7" name="Rectangle 6"/>
          <p:cNvSpPr/>
          <p:nvPr/>
        </p:nvSpPr>
        <p:spPr>
          <a:xfrm>
            <a:off x="4929190" y="1357298"/>
            <a:ext cx="4000528" cy="150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 Ils servent à mesurer l’atteinte des objectifs liés   au développement durable</a:t>
            </a:r>
            <a:endParaRPr lang="fr-FR" sz="2000" dirty="0"/>
          </a:p>
        </p:txBody>
      </p:sp>
      <p:sp>
        <p:nvSpPr>
          <p:cNvPr id="8" name="Rectangle 7"/>
          <p:cNvSpPr/>
          <p:nvPr/>
        </p:nvSpPr>
        <p:spPr>
          <a:xfrm>
            <a:off x="4929190" y="3214686"/>
            <a:ext cx="4000528"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fr-FR" sz="2000" dirty="0" smtClean="0"/>
              <a:t>Qualifient les différents paramètres du développement </a:t>
            </a:r>
            <a:endParaRPr lang="fr-FR" sz="2000" dirty="0" smtClean="0"/>
          </a:p>
        </p:txBody>
      </p:sp>
      <p:sp>
        <p:nvSpPr>
          <p:cNvPr id="9" name="Rectangle 8"/>
          <p:cNvSpPr/>
          <p:nvPr/>
        </p:nvSpPr>
        <p:spPr>
          <a:xfrm>
            <a:off x="4857752" y="5000636"/>
            <a:ext cx="4071966"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fr-FR" sz="2000" dirty="0" smtClean="0"/>
              <a:t>Pris à partir de mesures statistiques et/ou de terrain</a:t>
            </a:r>
            <a:endParaRPr lang="fr-FR" sz="2000" dirty="0" smtClean="0"/>
          </a:p>
        </p:txBody>
      </p:sp>
      <p:cxnSp>
        <p:nvCxnSpPr>
          <p:cNvPr id="11" name="Connecteur droit avec flèche 10"/>
          <p:cNvCxnSpPr>
            <a:stCxn id="5" idx="3"/>
            <a:endCxn id="7" idx="1"/>
          </p:cNvCxnSpPr>
          <p:nvPr/>
        </p:nvCxnSpPr>
        <p:spPr>
          <a:xfrm flipV="1">
            <a:off x="3357586" y="2107397"/>
            <a:ext cx="1571604" cy="15716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5" idx="3"/>
            <a:endCxn id="8" idx="1"/>
          </p:cNvCxnSpPr>
          <p:nvPr/>
        </p:nvCxnSpPr>
        <p:spPr>
          <a:xfrm>
            <a:off x="3357586" y="3679033"/>
            <a:ext cx="1571604"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5" idx="3"/>
            <a:endCxn id="9" idx="1"/>
          </p:cNvCxnSpPr>
          <p:nvPr/>
        </p:nvCxnSpPr>
        <p:spPr>
          <a:xfrm>
            <a:off x="3357586" y="3679033"/>
            <a:ext cx="1500166" cy="2000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omenade">
  <a:themeElements>
    <a:clrScheme name="Promenad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Promenade">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Promenade">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118</TotalTime>
  <Words>683</Words>
  <Application>Microsoft Office PowerPoint</Application>
  <PresentationFormat>Affichage à l'écran (4:3)</PresentationFormat>
  <Paragraphs>82</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Promenade</vt:lpstr>
      <vt:lpstr>Les indicateurs du développement durable</vt:lpstr>
      <vt:lpstr>Plan</vt:lpstr>
      <vt:lpstr>Introduction</vt:lpstr>
      <vt:lpstr>Diapositive 4</vt:lpstr>
      <vt:lpstr>Diapositive 5</vt:lpstr>
      <vt:lpstr>Les indicateurs du développement durable</vt:lpstr>
      <vt:lpstr>Diapositive 7</vt:lpstr>
      <vt:lpstr>Diapositive 8</vt:lpstr>
      <vt:lpstr>Diapositive 9</vt:lpstr>
      <vt:lpstr>Diapositive 10</vt:lpstr>
      <vt:lpstr>Diapositive 11</vt:lpstr>
      <vt:lpstr>Processus d’élaboration des indicateurs</vt:lpstr>
      <vt:lpstr>Diapositive 13</vt:lpstr>
      <vt:lpstr>Diapositive 14</vt:lpstr>
      <vt:lpstr>Production dans le domaine des indicateurs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Utilisateur Windows</dc:creator>
  <cp:lastModifiedBy>Utilisateur Windows</cp:lastModifiedBy>
  <cp:revision>22</cp:revision>
  <dcterms:created xsi:type="dcterms:W3CDTF">2021-11-07T20:59:41Z</dcterms:created>
  <dcterms:modified xsi:type="dcterms:W3CDTF">2021-11-07T22:57:51Z</dcterms:modified>
</cp:coreProperties>
</file>