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5B7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5B7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5B7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0066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60795" y="6187884"/>
            <a:ext cx="1385203" cy="4314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812" y="704799"/>
            <a:ext cx="108823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5B7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1999" y="1986014"/>
            <a:ext cx="9668001" cy="207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mailto:nextgenep@edunetfoundation.org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86984"/>
            <a:ext cx="12192000" cy="1271270"/>
            <a:chOff x="0" y="5586984"/>
            <a:chExt cx="12192000" cy="1271270"/>
          </a:xfrm>
        </p:grpSpPr>
        <p:sp>
          <p:nvSpPr>
            <p:cNvPr id="3" name="object 3"/>
            <p:cNvSpPr/>
            <p:nvPr/>
          </p:nvSpPr>
          <p:spPr>
            <a:xfrm>
              <a:off x="0" y="5586984"/>
              <a:ext cx="12192000" cy="1271270"/>
            </a:xfrm>
            <a:custGeom>
              <a:avLst/>
              <a:gdLst/>
              <a:ahLst/>
              <a:cxnLst/>
              <a:rect l="l" t="t" r="r" b="b"/>
              <a:pathLst>
                <a:path w="12192000" h="1271270">
                  <a:moveTo>
                    <a:pt x="0" y="0"/>
                  </a:moveTo>
                  <a:lnTo>
                    <a:pt x="0" y="1271014"/>
                  </a:lnTo>
                  <a:lnTo>
                    <a:pt x="12192000" y="1271014"/>
                  </a:lnTo>
                  <a:lnTo>
                    <a:pt x="12191999" y="317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408" y="5791200"/>
              <a:ext cx="432816" cy="457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4625" y="5898286"/>
            <a:ext cx="2693670" cy="633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131718"/>
                </a:solidFill>
                <a:latin typeface="Arial MT"/>
                <a:cs typeface="Arial MT"/>
              </a:rPr>
              <a:t>https://nextgen.edunetworld.com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131718"/>
                </a:solidFill>
                <a:latin typeface="Arial MT"/>
                <a:cs typeface="Arial MT"/>
                <a:hlinkClick r:id="rId3"/>
              </a:rPr>
              <a:t>nextgenep@edunetfoundation.org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559550"/>
            <a:chOff x="0" y="0"/>
            <a:chExt cx="12192000" cy="65595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87" y="6242303"/>
              <a:ext cx="377952" cy="316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4311" y="963167"/>
              <a:ext cx="6647688" cy="4864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862583"/>
              <a:ext cx="6666230" cy="4937760"/>
            </a:xfrm>
            <a:custGeom>
              <a:avLst/>
              <a:gdLst/>
              <a:ahLst/>
              <a:cxnLst/>
              <a:rect l="l" t="t" r="r" b="b"/>
              <a:pathLst>
                <a:path w="6666230" h="4937760">
                  <a:moveTo>
                    <a:pt x="6665976" y="0"/>
                  </a:moveTo>
                  <a:lnTo>
                    <a:pt x="0" y="0"/>
                  </a:lnTo>
                  <a:lnTo>
                    <a:pt x="0" y="4713478"/>
                  </a:lnTo>
                  <a:lnTo>
                    <a:pt x="6060948" y="4937759"/>
                  </a:lnTo>
                  <a:lnTo>
                    <a:pt x="6665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5949696" cy="55107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5489447"/>
              <a:ext cx="12192000" cy="661670"/>
            </a:xfrm>
            <a:custGeom>
              <a:avLst/>
              <a:gdLst/>
              <a:ahLst/>
              <a:cxnLst/>
              <a:rect l="l" t="t" r="r" b="b"/>
              <a:pathLst>
                <a:path w="12192000" h="661670">
                  <a:moveTo>
                    <a:pt x="0" y="0"/>
                  </a:moveTo>
                  <a:lnTo>
                    <a:pt x="0" y="119062"/>
                  </a:lnTo>
                  <a:lnTo>
                    <a:pt x="12192000" y="661190"/>
                  </a:lnTo>
                  <a:lnTo>
                    <a:pt x="12192000" y="343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3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0795" y="314452"/>
              <a:ext cx="1385203" cy="4343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0"/>
              <a:ext cx="5949950" cy="5404485"/>
            </a:xfrm>
            <a:custGeom>
              <a:avLst/>
              <a:gdLst/>
              <a:ahLst/>
              <a:cxnLst/>
              <a:rect l="l" t="t" r="r" b="b"/>
              <a:pathLst>
                <a:path w="5949950" h="5404485">
                  <a:moveTo>
                    <a:pt x="5949696" y="0"/>
                  </a:moveTo>
                  <a:lnTo>
                    <a:pt x="0" y="0"/>
                  </a:lnTo>
                  <a:lnTo>
                    <a:pt x="0" y="5404104"/>
                  </a:lnTo>
                  <a:lnTo>
                    <a:pt x="5949696" y="5404104"/>
                  </a:lnTo>
                  <a:lnTo>
                    <a:pt x="5949696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7217" y="1272997"/>
            <a:ext cx="4497705" cy="2037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400" spc="-5">
                <a:solidFill>
                  <a:srgbClr val="233666"/>
                </a:solidFill>
              </a:rPr>
              <a:t>NEXT</a:t>
            </a:r>
            <a:r>
              <a:rPr dirty="0" sz="4400">
                <a:solidFill>
                  <a:srgbClr val="233666"/>
                </a:solidFill>
              </a:rPr>
              <a:t> </a:t>
            </a:r>
            <a:r>
              <a:rPr dirty="0" sz="4400" spc="-5">
                <a:solidFill>
                  <a:srgbClr val="233666"/>
                </a:solidFill>
              </a:rPr>
              <a:t>GEN </a:t>
            </a:r>
            <a:r>
              <a:rPr dirty="0" sz="4400">
                <a:solidFill>
                  <a:srgbClr val="233666"/>
                </a:solidFill>
              </a:rPr>
              <a:t> </a:t>
            </a:r>
            <a:r>
              <a:rPr dirty="0" sz="4400" spc="-5">
                <a:solidFill>
                  <a:srgbClr val="233666"/>
                </a:solidFill>
              </a:rPr>
              <a:t>E</a:t>
            </a:r>
            <a:r>
              <a:rPr dirty="0" sz="4400" spc="-20">
                <a:solidFill>
                  <a:srgbClr val="233666"/>
                </a:solidFill>
              </a:rPr>
              <a:t>M</a:t>
            </a:r>
            <a:r>
              <a:rPr dirty="0" sz="4400" spc="-5">
                <a:solidFill>
                  <a:srgbClr val="233666"/>
                </a:solidFill>
              </a:rPr>
              <a:t>PLO</a:t>
            </a:r>
            <a:r>
              <a:rPr dirty="0" sz="4400" spc="-425">
                <a:solidFill>
                  <a:srgbClr val="233666"/>
                </a:solidFill>
              </a:rPr>
              <a:t>Y</a:t>
            </a:r>
            <a:r>
              <a:rPr dirty="0" sz="4400" spc="-5">
                <a:solidFill>
                  <a:srgbClr val="233666"/>
                </a:solidFill>
              </a:rPr>
              <a:t>ABILITY  </a:t>
            </a:r>
            <a:r>
              <a:rPr dirty="0" sz="4400" spc="-10">
                <a:solidFill>
                  <a:srgbClr val="233666"/>
                </a:solidFill>
              </a:rPr>
              <a:t>PROGRAM</a:t>
            </a:r>
            <a:endParaRPr sz="4400"/>
          </a:p>
        </p:txBody>
      </p:sp>
      <p:sp>
        <p:nvSpPr>
          <p:cNvPr id="15" name="object 15"/>
          <p:cNvSpPr txBox="1"/>
          <p:nvPr/>
        </p:nvSpPr>
        <p:spPr>
          <a:xfrm>
            <a:off x="706323" y="3631819"/>
            <a:ext cx="51028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31718"/>
                </a:solidFill>
                <a:latin typeface="Arial MT"/>
                <a:cs typeface="Arial MT"/>
              </a:rPr>
              <a:t>College</a:t>
            </a:r>
            <a:r>
              <a:rPr dirty="0" sz="1800" spc="-35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31718"/>
                </a:solidFill>
                <a:latin typeface="Arial MT"/>
                <a:cs typeface="Arial MT"/>
              </a:rPr>
              <a:t>Name:</a:t>
            </a:r>
            <a:r>
              <a:rPr dirty="0" sz="1800" spc="-15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31718"/>
                </a:solidFill>
                <a:latin typeface="Arial MT"/>
                <a:cs typeface="Arial MT"/>
              </a:rPr>
              <a:t>Sri</a:t>
            </a:r>
            <a:r>
              <a:rPr dirty="0" sz="1800" spc="-10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31718"/>
                </a:solidFill>
                <a:latin typeface="Arial MT"/>
                <a:cs typeface="Arial MT"/>
              </a:rPr>
              <a:t>Krishna</a:t>
            </a:r>
            <a:r>
              <a:rPr dirty="0" sz="1800" spc="-35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31718"/>
                </a:solidFill>
                <a:latin typeface="Arial MT"/>
                <a:cs typeface="Arial MT"/>
              </a:rPr>
              <a:t>Institute</a:t>
            </a:r>
            <a:r>
              <a:rPr dirty="0" sz="1800" spc="-35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31718"/>
                </a:solidFill>
                <a:latin typeface="Arial MT"/>
                <a:cs typeface="Arial MT"/>
              </a:rPr>
              <a:t>Of</a:t>
            </a:r>
            <a:r>
              <a:rPr dirty="0" sz="1800" spc="-40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131718"/>
                </a:solidFill>
                <a:latin typeface="Arial MT"/>
                <a:cs typeface="Arial MT"/>
              </a:rPr>
              <a:t>Technology </a:t>
            </a:r>
            <a:r>
              <a:rPr dirty="0" sz="1800" spc="-484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 spc="-55">
                <a:solidFill>
                  <a:srgbClr val="131718"/>
                </a:solidFill>
                <a:latin typeface="Arial MT"/>
                <a:cs typeface="Arial MT"/>
              </a:rPr>
              <a:t>Team</a:t>
            </a:r>
            <a:r>
              <a:rPr dirty="0" sz="1800" spc="-15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31718"/>
                </a:solidFill>
                <a:latin typeface="Arial MT"/>
                <a:cs typeface="Arial MT"/>
              </a:rPr>
              <a:t>Name:</a:t>
            </a:r>
            <a:r>
              <a:rPr dirty="0" sz="1800" spc="-20">
                <a:solidFill>
                  <a:srgbClr val="13171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131718"/>
                </a:solidFill>
                <a:latin typeface="Arial MT"/>
                <a:cs typeface="Arial MT"/>
              </a:rPr>
              <a:t>Rabikant_Batch3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8076" y="3461003"/>
            <a:ext cx="0" cy="1164590"/>
          </a:xfrm>
          <a:custGeom>
            <a:avLst/>
            <a:gdLst/>
            <a:ahLst/>
            <a:cxnLst/>
            <a:rect l="l" t="t" r="r" b="b"/>
            <a:pathLst>
              <a:path w="0" h="1164589">
                <a:moveTo>
                  <a:pt x="0" y="0"/>
                </a:moveTo>
                <a:lnTo>
                  <a:pt x="0" y="1164590"/>
                </a:lnTo>
              </a:path>
            </a:pathLst>
          </a:custGeom>
          <a:ln w="57912">
            <a:solidFill>
              <a:srgbClr val="FFE6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847724"/>
            <a:ext cx="376936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40" b="0">
                <a:solidFill>
                  <a:srgbClr val="0066A0"/>
                </a:solidFill>
                <a:latin typeface="Franklin Gothic Medium"/>
                <a:cs typeface="Franklin Gothic Medium"/>
              </a:rPr>
              <a:t>MODELLING</a:t>
            </a:r>
            <a:r>
              <a:rPr dirty="0" sz="2800" spc="-120" b="0">
                <a:solidFill>
                  <a:srgbClr val="0066A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5" b="0">
                <a:solidFill>
                  <a:srgbClr val="0066A0"/>
                </a:solidFill>
                <a:latin typeface="Franklin Gothic Medium"/>
                <a:cs typeface="Franklin Gothic Medium"/>
              </a:rPr>
              <a:t>&amp;</a:t>
            </a:r>
            <a:r>
              <a:rPr dirty="0" sz="2800" spc="-45" b="0">
                <a:solidFill>
                  <a:srgbClr val="0066A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40" b="0">
                <a:solidFill>
                  <a:srgbClr val="0066A0"/>
                </a:solidFill>
                <a:latin typeface="Franklin Gothic Medium"/>
                <a:cs typeface="Franklin Gothic Medium"/>
              </a:rPr>
              <a:t>RESULTS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691" y="2400300"/>
            <a:ext cx="11028045" cy="417830"/>
          </a:xfrm>
          <a:prstGeom prst="rect">
            <a:avLst/>
          </a:prstGeom>
          <a:solidFill>
            <a:srgbClr val="2583C5"/>
          </a:solidFill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1.</a:t>
            </a:r>
            <a:r>
              <a:rPr dirty="0" sz="1600" spc="-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There are</a:t>
            </a:r>
            <a:r>
              <a:rPr dirty="0" sz="1600" spc="-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600" spc="1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 Light"/>
                <a:cs typeface="Calibri Light"/>
              </a:rPr>
              <a:t>total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number</a:t>
            </a:r>
            <a:r>
              <a:rPr dirty="0" sz="16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23</a:t>
            </a:r>
            <a:r>
              <a:rPr dirty="0" sz="16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Cryptocurrency</a:t>
            </a:r>
            <a:r>
              <a:rPr dirty="0" sz="1600" spc="-9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with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572.15T </a:t>
            </a:r>
            <a:r>
              <a:rPr dirty="0" sz="1600" spc="5">
                <a:solidFill>
                  <a:srgbClr val="FFFFFF"/>
                </a:solidFill>
                <a:latin typeface="Calibri Light"/>
                <a:cs typeface="Calibri Light"/>
              </a:rPr>
              <a:t>US</a:t>
            </a:r>
            <a:r>
              <a:rPr dirty="0" sz="16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dollars</a:t>
            </a:r>
            <a:r>
              <a:rPr dirty="0" sz="1600" spc="-4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Market</a:t>
            </a:r>
            <a:r>
              <a:rPr dirty="0" sz="1600" spc="-8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cap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count.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691" y="3028188"/>
            <a:ext cx="11028045" cy="448309"/>
          </a:xfrm>
          <a:prstGeom prst="rect">
            <a:avLst/>
          </a:prstGeom>
          <a:solidFill>
            <a:srgbClr val="27CED6"/>
          </a:solidFill>
        </p:spPr>
        <p:txBody>
          <a:bodyPr wrap="square" lIns="0" tIns="768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2.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 The</a:t>
            </a:r>
            <a:r>
              <a:rPr dirty="0" sz="1600" spc="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Highest</a:t>
            </a:r>
            <a:r>
              <a:rPr dirty="0" sz="16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Crypto</a:t>
            </a:r>
            <a:r>
              <a:rPr dirty="0" sz="16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Currency</a:t>
            </a:r>
            <a:r>
              <a:rPr dirty="0" sz="1600" spc="-5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was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Bitcoin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with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share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holder</a:t>
            </a:r>
            <a:r>
              <a:rPr dirty="0" sz="1600" spc="-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dirty="0" sz="1600" spc="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64.86K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Calibri Light"/>
                <a:cs typeface="Calibri Light"/>
              </a:rPr>
              <a:t>US</a:t>
            </a:r>
            <a:r>
              <a:rPr dirty="0" sz="16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dollars.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691" y="3686555"/>
            <a:ext cx="11028045" cy="387350"/>
          </a:xfrm>
          <a:prstGeom prst="rect">
            <a:avLst/>
          </a:prstGeom>
          <a:solidFill>
            <a:srgbClr val="42B996"/>
          </a:solidFill>
        </p:spPr>
        <p:txBody>
          <a:bodyPr wrap="square" lIns="0" tIns="2857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225"/>
              </a:spcBef>
            </a:pPr>
            <a:r>
              <a:rPr dirty="0" sz="1800" spc="-35">
                <a:solidFill>
                  <a:srgbClr val="FFFFFF"/>
                </a:solidFill>
                <a:latin typeface="Calibri Light"/>
                <a:cs typeface="Calibri Light"/>
              </a:rPr>
              <a:t>3.The</a:t>
            </a:r>
            <a:r>
              <a:rPr dirty="0" sz="1800" spc="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Lowest</a:t>
            </a:r>
            <a:r>
              <a:rPr dirty="0" sz="18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Crypto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Currency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was</a:t>
            </a:r>
            <a:r>
              <a:rPr dirty="0" sz="1800" spc="4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Aave</a:t>
            </a:r>
            <a:r>
              <a:rPr dirty="0" sz="18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with</a:t>
            </a:r>
            <a:r>
              <a:rPr dirty="0" sz="18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share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 holder</a:t>
            </a:r>
            <a:r>
              <a:rPr dirty="0" sz="18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of 25.9K</a:t>
            </a:r>
            <a:r>
              <a:rPr dirty="0" sz="1800" spc="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US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dollars.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691" y="4283964"/>
            <a:ext cx="11028045" cy="414655"/>
          </a:xfrm>
          <a:prstGeom prst="rect">
            <a:avLst/>
          </a:prstGeom>
          <a:solidFill>
            <a:srgbClr val="3D8752"/>
          </a:solidFill>
        </p:spPr>
        <p:txBody>
          <a:bodyPr wrap="square" lIns="0" tIns="4254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35"/>
              </a:spcBef>
            </a:pP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4.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Highest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 Market</a:t>
            </a:r>
            <a:r>
              <a:rPr dirty="0" sz="1800" spc="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Cap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was</a:t>
            </a:r>
            <a:r>
              <a:rPr dirty="0" sz="1800" spc="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262T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US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dollars</a:t>
            </a:r>
            <a:r>
              <a:rPr dirty="0" sz="18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happened</a:t>
            </a:r>
            <a:r>
              <a:rPr dirty="0" sz="18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in</a:t>
            </a:r>
            <a:r>
              <a:rPr dirty="0" sz="18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2021.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691" y="4911852"/>
            <a:ext cx="11028045" cy="414655"/>
          </a:xfrm>
          <a:prstGeom prst="rect">
            <a:avLst/>
          </a:prstGeom>
          <a:solidFill>
            <a:srgbClr val="61A29F"/>
          </a:solidFill>
        </p:spPr>
        <p:txBody>
          <a:bodyPr wrap="square" lIns="0" tIns="42545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35"/>
              </a:spcBef>
            </a:pP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5.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dirty="0" sz="1800" spc="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Lowest</a:t>
            </a:r>
            <a:r>
              <a:rPr dirty="0" sz="18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Market</a:t>
            </a:r>
            <a:r>
              <a:rPr dirty="0" sz="1800" spc="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Cap</a:t>
            </a:r>
            <a:r>
              <a:rPr dirty="0" sz="1800" spc="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was</a:t>
            </a:r>
            <a:r>
              <a:rPr dirty="0" sz="1800" spc="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811B US</a:t>
            </a:r>
            <a:r>
              <a:rPr dirty="0" sz="1800" spc="-2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dollars</a:t>
            </a:r>
            <a:r>
              <a:rPr dirty="0" sz="1800" spc="-2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happened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 in 2013.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812" y="704799"/>
            <a:ext cx="38474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MEET</a:t>
            </a:r>
            <a:r>
              <a:rPr dirty="0" spc="-60"/>
              <a:t> </a:t>
            </a:r>
            <a:r>
              <a:rPr dirty="0"/>
              <a:t>OUR</a:t>
            </a:r>
            <a:r>
              <a:rPr dirty="0" spc="-50"/>
              <a:t> </a:t>
            </a:r>
            <a:r>
              <a:rPr dirty="0" spc="-25"/>
              <a:t>TEAM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02992" y="2951098"/>
            <a:ext cx="6408420" cy="1858645"/>
            <a:chOff x="2602992" y="2951098"/>
            <a:chExt cx="6408420" cy="1858645"/>
          </a:xfrm>
        </p:grpSpPr>
        <p:sp>
          <p:nvSpPr>
            <p:cNvPr id="4" name="object 4"/>
            <p:cNvSpPr/>
            <p:nvPr/>
          </p:nvSpPr>
          <p:spPr>
            <a:xfrm>
              <a:off x="2933700" y="3110483"/>
              <a:ext cx="6066790" cy="1537970"/>
            </a:xfrm>
            <a:custGeom>
              <a:avLst/>
              <a:gdLst/>
              <a:ahLst/>
              <a:cxnLst/>
              <a:rect l="l" t="t" r="r" b="b"/>
              <a:pathLst>
                <a:path w="6066790" h="1537970">
                  <a:moveTo>
                    <a:pt x="3034538" y="0"/>
                  </a:moveTo>
                  <a:lnTo>
                    <a:pt x="3034538" y="501395"/>
                  </a:lnTo>
                  <a:lnTo>
                    <a:pt x="2340864" y="501395"/>
                  </a:lnTo>
                </a:path>
                <a:path w="6066790" h="1537970">
                  <a:moveTo>
                    <a:pt x="3032760" y="0"/>
                  </a:moveTo>
                  <a:lnTo>
                    <a:pt x="3032760" y="1362202"/>
                  </a:lnTo>
                  <a:lnTo>
                    <a:pt x="6066535" y="1362202"/>
                  </a:lnTo>
                  <a:lnTo>
                    <a:pt x="6066535" y="1537715"/>
                  </a:lnTo>
                </a:path>
                <a:path w="6066790" h="1537970">
                  <a:moveTo>
                    <a:pt x="3032760" y="0"/>
                  </a:moveTo>
                  <a:lnTo>
                    <a:pt x="3032760" y="1362202"/>
                  </a:lnTo>
                  <a:lnTo>
                    <a:pt x="4044060" y="1362202"/>
                  </a:lnTo>
                  <a:lnTo>
                    <a:pt x="4044060" y="1537715"/>
                  </a:lnTo>
                </a:path>
                <a:path w="6066790" h="1537970">
                  <a:moveTo>
                    <a:pt x="3035173" y="0"/>
                  </a:moveTo>
                  <a:lnTo>
                    <a:pt x="3035173" y="1362202"/>
                  </a:lnTo>
                  <a:lnTo>
                    <a:pt x="2023872" y="1362202"/>
                  </a:lnTo>
                  <a:lnTo>
                    <a:pt x="2023872" y="1537715"/>
                  </a:lnTo>
                </a:path>
                <a:path w="6066790" h="1537970">
                  <a:moveTo>
                    <a:pt x="3033776" y="0"/>
                  </a:moveTo>
                  <a:lnTo>
                    <a:pt x="3033776" y="1362202"/>
                  </a:lnTo>
                  <a:lnTo>
                    <a:pt x="0" y="1362202"/>
                  </a:lnTo>
                  <a:lnTo>
                    <a:pt x="0" y="1537715"/>
                  </a:lnTo>
                </a:path>
              </a:pathLst>
            </a:custGeom>
            <a:ln w="21336">
              <a:solidFill>
                <a:srgbClr val="3D87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13787" y="2961893"/>
              <a:ext cx="3674745" cy="1837055"/>
            </a:xfrm>
            <a:custGeom>
              <a:avLst/>
              <a:gdLst/>
              <a:ahLst/>
              <a:cxnLst/>
              <a:rect l="l" t="t" r="r" b="b"/>
              <a:pathLst>
                <a:path w="3674745" h="1837054">
                  <a:moveTo>
                    <a:pt x="3674745" y="0"/>
                  </a:moveTo>
                  <a:lnTo>
                    <a:pt x="3641104" y="35440"/>
                  </a:lnTo>
                  <a:lnTo>
                    <a:pt x="3604376" y="66134"/>
                  </a:lnTo>
                  <a:lnTo>
                    <a:pt x="3565005" y="92044"/>
                  </a:lnTo>
                  <a:lnTo>
                    <a:pt x="3523433" y="113132"/>
                  </a:lnTo>
                  <a:lnTo>
                    <a:pt x="3480104" y="129359"/>
                  </a:lnTo>
                  <a:lnTo>
                    <a:pt x="3435461" y="140688"/>
                  </a:lnTo>
                  <a:lnTo>
                    <a:pt x="3389947" y="147081"/>
                  </a:lnTo>
                  <a:lnTo>
                    <a:pt x="3344005" y="148500"/>
                  </a:lnTo>
                  <a:lnTo>
                    <a:pt x="3298079" y="144906"/>
                  </a:lnTo>
                  <a:lnTo>
                    <a:pt x="3252612" y="136262"/>
                  </a:lnTo>
                  <a:lnTo>
                    <a:pt x="3208047" y="122529"/>
                  </a:lnTo>
                  <a:lnTo>
                    <a:pt x="3164827" y="103669"/>
                  </a:lnTo>
                  <a:lnTo>
                    <a:pt x="3123395" y="79645"/>
                  </a:lnTo>
                  <a:lnTo>
                    <a:pt x="3084195" y="50418"/>
                  </a:lnTo>
                  <a:lnTo>
                    <a:pt x="3045458" y="13378"/>
                  </a:lnTo>
                  <a:lnTo>
                    <a:pt x="3033649" y="0"/>
                  </a:lnTo>
                </a:path>
                <a:path w="3674745" h="1837054">
                  <a:moveTo>
                    <a:pt x="0" y="1837054"/>
                  </a:moveTo>
                  <a:lnTo>
                    <a:pt x="33448" y="1801533"/>
                  </a:lnTo>
                  <a:lnTo>
                    <a:pt x="69981" y="1770757"/>
                  </a:lnTo>
                  <a:lnTo>
                    <a:pt x="109158" y="1744765"/>
                  </a:lnTo>
                  <a:lnTo>
                    <a:pt x="150536" y="1723596"/>
                  </a:lnTo>
                  <a:lnTo>
                    <a:pt x="193674" y="1707287"/>
                  </a:lnTo>
                  <a:lnTo>
                    <a:pt x="238130" y="1695876"/>
                  </a:lnTo>
                  <a:lnTo>
                    <a:pt x="283463" y="1689401"/>
                  </a:lnTo>
                  <a:lnTo>
                    <a:pt x="329232" y="1687901"/>
                  </a:lnTo>
                  <a:lnTo>
                    <a:pt x="374995" y="1691413"/>
                  </a:lnTo>
                  <a:lnTo>
                    <a:pt x="420310" y="1699976"/>
                  </a:lnTo>
                  <a:lnTo>
                    <a:pt x="464736" y="1713627"/>
                  </a:lnTo>
                  <a:lnTo>
                    <a:pt x="507831" y="1732405"/>
                  </a:lnTo>
                  <a:lnTo>
                    <a:pt x="549154" y="1756347"/>
                  </a:lnTo>
                  <a:lnTo>
                    <a:pt x="588263" y="1785492"/>
                  </a:lnTo>
                  <a:lnTo>
                    <a:pt x="627804" y="1823319"/>
                  </a:lnTo>
                  <a:lnTo>
                    <a:pt x="639826" y="1837054"/>
                  </a:lnTo>
                </a:path>
              </a:pathLst>
            </a:custGeom>
            <a:ln w="21336">
              <a:solidFill>
                <a:srgbClr val="42B99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647435" y="2275421"/>
            <a:ext cx="641350" cy="148590"/>
          </a:xfrm>
          <a:custGeom>
            <a:avLst/>
            <a:gdLst/>
            <a:ahLst/>
            <a:cxnLst/>
            <a:rect l="l" t="t" r="r" b="b"/>
            <a:pathLst>
              <a:path w="641350" h="148589">
                <a:moveTo>
                  <a:pt x="0" y="148500"/>
                </a:moveTo>
                <a:lnTo>
                  <a:pt x="33640" y="113060"/>
                </a:lnTo>
                <a:lnTo>
                  <a:pt x="70368" y="82365"/>
                </a:lnTo>
                <a:lnTo>
                  <a:pt x="109739" y="56455"/>
                </a:lnTo>
                <a:lnTo>
                  <a:pt x="151311" y="35368"/>
                </a:lnTo>
                <a:lnTo>
                  <a:pt x="194640" y="19140"/>
                </a:lnTo>
                <a:lnTo>
                  <a:pt x="239283" y="7811"/>
                </a:lnTo>
                <a:lnTo>
                  <a:pt x="284797" y="1418"/>
                </a:lnTo>
                <a:lnTo>
                  <a:pt x="330739" y="0"/>
                </a:lnTo>
                <a:lnTo>
                  <a:pt x="376665" y="3593"/>
                </a:lnTo>
                <a:lnTo>
                  <a:pt x="422132" y="12238"/>
                </a:lnTo>
                <a:lnTo>
                  <a:pt x="466697" y="25971"/>
                </a:lnTo>
                <a:lnTo>
                  <a:pt x="509917" y="44830"/>
                </a:lnTo>
                <a:lnTo>
                  <a:pt x="551349" y="68854"/>
                </a:lnTo>
                <a:lnTo>
                  <a:pt x="590550" y="98081"/>
                </a:lnTo>
                <a:lnTo>
                  <a:pt x="629286" y="135121"/>
                </a:lnTo>
                <a:lnTo>
                  <a:pt x="641096" y="148500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15788" y="2426392"/>
            <a:ext cx="1101725" cy="45783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409"/>
              </a:spcBef>
            </a:pPr>
            <a:r>
              <a:rPr dirty="0" sz="1100" spc="25">
                <a:latin typeface="Calibri Light"/>
                <a:cs typeface="Calibri Light"/>
              </a:rPr>
              <a:t>M</a:t>
            </a:r>
            <a:r>
              <a:rPr dirty="0" sz="1100" spc="5">
                <a:latin typeface="Calibri Light"/>
                <a:cs typeface="Calibri Light"/>
              </a:rPr>
              <a:t>e</a:t>
            </a:r>
            <a:r>
              <a:rPr dirty="0" sz="1100">
                <a:latin typeface="Calibri Light"/>
                <a:cs typeface="Calibri Light"/>
              </a:rPr>
              <a:t>n</a:t>
            </a:r>
            <a:r>
              <a:rPr dirty="0" sz="1100" spc="-25">
                <a:latin typeface="Calibri Light"/>
                <a:cs typeface="Calibri Light"/>
              </a:rPr>
              <a:t>t</a:t>
            </a:r>
            <a:r>
              <a:rPr dirty="0" sz="1100" spc="-5">
                <a:latin typeface="Calibri Light"/>
                <a:cs typeface="Calibri Light"/>
              </a:rPr>
              <a:t>o</a:t>
            </a:r>
            <a:r>
              <a:rPr dirty="0" sz="1100">
                <a:latin typeface="Calibri Light"/>
                <a:cs typeface="Calibri Light"/>
              </a:rPr>
              <a:t>r</a:t>
            </a:r>
            <a:r>
              <a:rPr dirty="0" sz="1100" spc="-80">
                <a:latin typeface="Calibri Light"/>
                <a:cs typeface="Calibri Light"/>
              </a:rPr>
              <a:t> </a:t>
            </a:r>
            <a:r>
              <a:rPr dirty="0" sz="1100" spc="10">
                <a:latin typeface="Calibri Light"/>
                <a:cs typeface="Calibri Light"/>
              </a:rPr>
              <a:t>N</a:t>
            </a:r>
            <a:r>
              <a:rPr dirty="0" sz="1100" spc="5">
                <a:latin typeface="Calibri Light"/>
                <a:cs typeface="Calibri Light"/>
              </a:rPr>
              <a:t>a</a:t>
            </a:r>
            <a:r>
              <a:rPr dirty="0" sz="1100" spc="-10">
                <a:latin typeface="Calibri Light"/>
                <a:cs typeface="Calibri Light"/>
              </a:rPr>
              <a:t>m</a:t>
            </a:r>
            <a:r>
              <a:rPr dirty="0" sz="1100">
                <a:latin typeface="Calibri Light"/>
                <a:cs typeface="Calibri Light"/>
              </a:rPr>
              <a:t>e</a:t>
            </a:r>
            <a:endParaRPr sz="11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dirty="0" sz="1200" spc="-5" i="1">
                <a:latin typeface="Calibri Light"/>
                <a:cs typeface="Calibri Light"/>
              </a:rPr>
              <a:t>NARENDRA</a:t>
            </a:r>
            <a:r>
              <a:rPr dirty="0" sz="1200" spc="-55" i="1">
                <a:latin typeface="Calibri Light"/>
                <a:cs typeface="Calibri Light"/>
              </a:rPr>
              <a:t> </a:t>
            </a:r>
            <a:r>
              <a:rPr dirty="0" sz="1200" spc="-15" i="1">
                <a:latin typeface="Calibri Light"/>
                <a:cs typeface="Calibri Light"/>
              </a:rPr>
              <a:t>ELURI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3786" y="5335651"/>
            <a:ext cx="640080" cy="149225"/>
          </a:xfrm>
          <a:custGeom>
            <a:avLst/>
            <a:gdLst/>
            <a:ahLst/>
            <a:cxnLst/>
            <a:rect l="l" t="t" r="r" b="b"/>
            <a:pathLst>
              <a:path w="640079" h="149225">
                <a:moveTo>
                  <a:pt x="639826" y="0"/>
                </a:moveTo>
                <a:lnTo>
                  <a:pt x="606377" y="35521"/>
                </a:lnTo>
                <a:lnTo>
                  <a:pt x="569844" y="66297"/>
                </a:lnTo>
                <a:lnTo>
                  <a:pt x="530667" y="92289"/>
                </a:lnTo>
                <a:lnTo>
                  <a:pt x="489289" y="113458"/>
                </a:lnTo>
                <a:lnTo>
                  <a:pt x="446151" y="129767"/>
                </a:lnTo>
                <a:lnTo>
                  <a:pt x="401695" y="141178"/>
                </a:lnTo>
                <a:lnTo>
                  <a:pt x="356362" y="147653"/>
                </a:lnTo>
                <a:lnTo>
                  <a:pt x="310593" y="149153"/>
                </a:lnTo>
                <a:lnTo>
                  <a:pt x="264830" y="145641"/>
                </a:lnTo>
                <a:lnTo>
                  <a:pt x="219515" y="137078"/>
                </a:lnTo>
                <a:lnTo>
                  <a:pt x="175089" y="123427"/>
                </a:lnTo>
                <a:lnTo>
                  <a:pt x="131994" y="104649"/>
                </a:lnTo>
                <a:lnTo>
                  <a:pt x="90671" y="80707"/>
                </a:lnTo>
                <a:lnTo>
                  <a:pt x="51562" y="51562"/>
                </a:lnTo>
                <a:lnTo>
                  <a:pt x="12021" y="13735"/>
                </a:lnTo>
                <a:lnTo>
                  <a:pt x="0" y="0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87929" y="4801971"/>
            <a:ext cx="890269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spc="25">
                <a:latin typeface="Calibri Light"/>
                <a:cs typeface="Calibri Light"/>
              </a:rPr>
              <a:t>G</a:t>
            </a:r>
            <a:r>
              <a:rPr dirty="0" sz="1100">
                <a:latin typeface="Calibri Light"/>
                <a:cs typeface="Calibri Light"/>
              </a:rPr>
              <a:t>roup</a:t>
            </a:r>
            <a:r>
              <a:rPr dirty="0" sz="1100" spc="-105">
                <a:latin typeface="Calibri Light"/>
                <a:cs typeface="Calibri Light"/>
              </a:rPr>
              <a:t> </a:t>
            </a:r>
            <a:r>
              <a:rPr dirty="0" sz="1100" spc="25">
                <a:latin typeface="Calibri Light"/>
                <a:cs typeface="Calibri Light"/>
              </a:rPr>
              <a:t>M</a:t>
            </a:r>
            <a:r>
              <a:rPr dirty="0" sz="1100" spc="5">
                <a:latin typeface="Calibri Light"/>
                <a:cs typeface="Calibri Light"/>
              </a:rPr>
              <a:t>e</a:t>
            </a:r>
            <a:r>
              <a:rPr dirty="0" sz="1100" spc="-10">
                <a:latin typeface="Calibri Light"/>
                <a:cs typeface="Calibri Light"/>
              </a:rPr>
              <a:t>m</a:t>
            </a:r>
            <a:r>
              <a:rPr dirty="0" sz="1100" spc="-25">
                <a:latin typeface="Calibri Light"/>
                <a:cs typeface="Calibri Light"/>
              </a:rPr>
              <a:t>b</a:t>
            </a:r>
            <a:r>
              <a:rPr dirty="0" sz="1100" spc="-20">
                <a:latin typeface="Calibri Light"/>
                <a:cs typeface="Calibri Light"/>
              </a:rPr>
              <a:t>e</a:t>
            </a:r>
            <a:r>
              <a:rPr dirty="0" sz="1100">
                <a:latin typeface="Calibri Light"/>
                <a:cs typeface="Calibri Light"/>
              </a:rPr>
              <a:t>r</a:t>
            </a:r>
            <a:endParaRPr sz="1100">
              <a:latin typeface="Calibri Light"/>
              <a:cs typeface="Calibri Light"/>
            </a:endParaRPr>
          </a:p>
          <a:p>
            <a:pPr marL="64135">
              <a:lnSpc>
                <a:spcPct val="100000"/>
              </a:lnSpc>
              <a:spcBef>
                <a:spcPts val="359"/>
              </a:spcBef>
            </a:pPr>
            <a:r>
              <a:rPr dirty="0" sz="1100" spc="-5" i="1">
                <a:latin typeface="Calibri Light"/>
                <a:cs typeface="Calibri Light"/>
              </a:rPr>
              <a:t>Piyush</a:t>
            </a:r>
            <a:r>
              <a:rPr dirty="0" sz="1100" spc="-30" i="1">
                <a:latin typeface="Calibri Light"/>
                <a:cs typeface="Calibri Light"/>
              </a:rPr>
              <a:t> </a:t>
            </a:r>
            <a:r>
              <a:rPr dirty="0" sz="1100" spc="-5" i="1">
                <a:latin typeface="Calibri Light"/>
                <a:cs typeface="Calibri Light"/>
              </a:rPr>
              <a:t>Kumar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7659" y="4649795"/>
            <a:ext cx="2660650" cy="149225"/>
          </a:xfrm>
          <a:custGeom>
            <a:avLst/>
            <a:gdLst/>
            <a:ahLst/>
            <a:cxnLst/>
            <a:rect l="l" t="t" r="r" b="b"/>
            <a:pathLst>
              <a:path w="2660650" h="149225">
                <a:moveTo>
                  <a:pt x="0" y="149153"/>
                </a:moveTo>
                <a:lnTo>
                  <a:pt x="33448" y="113631"/>
                </a:lnTo>
                <a:lnTo>
                  <a:pt x="69981" y="82855"/>
                </a:lnTo>
                <a:lnTo>
                  <a:pt x="109158" y="56864"/>
                </a:lnTo>
                <a:lnTo>
                  <a:pt x="150536" y="35694"/>
                </a:lnTo>
                <a:lnTo>
                  <a:pt x="193674" y="19385"/>
                </a:lnTo>
                <a:lnTo>
                  <a:pt x="238130" y="7974"/>
                </a:lnTo>
                <a:lnTo>
                  <a:pt x="283463" y="1500"/>
                </a:lnTo>
                <a:lnTo>
                  <a:pt x="329232" y="0"/>
                </a:lnTo>
                <a:lnTo>
                  <a:pt x="374995" y="3512"/>
                </a:lnTo>
                <a:lnTo>
                  <a:pt x="420310" y="12074"/>
                </a:lnTo>
                <a:lnTo>
                  <a:pt x="464736" y="25726"/>
                </a:lnTo>
                <a:lnTo>
                  <a:pt x="507831" y="44504"/>
                </a:lnTo>
                <a:lnTo>
                  <a:pt x="549154" y="68446"/>
                </a:lnTo>
                <a:lnTo>
                  <a:pt x="588263" y="97591"/>
                </a:lnTo>
                <a:lnTo>
                  <a:pt x="627804" y="135417"/>
                </a:lnTo>
                <a:lnTo>
                  <a:pt x="639826" y="149153"/>
                </a:lnTo>
              </a:path>
              <a:path w="2660650" h="149225">
                <a:moveTo>
                  <a:pt x="2020823" y="149153"/>
                </a:moveTo>
                <a:lnTo>
                  <a:pt x="2054272" y="113631"/>
                </a:lnTo>
                <a:lnTo>
                  <a:pt x="2090805" y="82855"/>
                </a:lnTo>
                <a:lnTo>
                  <a:pt x="2129982" y="56864"/>
                </a:lnTo>
                <a:lnTo>
                  <a:pt x="2171360" y="35694"/>
                </a:lnTo>
                <a:lnTo>
                  <a:pt x="2214498" y="19385"/>
                </a:lnTo>
                <a:lnTo>
                  <a:pt x="2258954" y="7974"/>
                </a:lnTo>
                <a:lnTo>
                  <a:pt x="2304288" y="1500"/>
                </a:lnTo>
                <a:lnTo>
                  <a:pt x="2350056" y="0"/>
                </a:lnTo>
                <a:lnTo>
                  <a:pt x="2395819" y="3512"/>
                </a:lnTo>
                <a:lnTo>
                  <a:pt x="2441134" y="12074"/>
                </a:lnTo>
                <a:lnTo>
                  <a:pt x="2485560" y="25726"/>
                </a:lnTo>
                <a:lnTo>
                  <a:pt x="2528655" y="44504"/>
                </a:lnTo>
                <a:lnTo>
                  <a:pt x="2569978" y="68446"/>
                </a:lnTo>
                <a:lnTo>
                  <a:pt x="2609088" y="97591"/>
                </a:lnTo>
                <a:lnTo>
                  <a:pt x="2648628" y="135417"/>
                </a:lnTo>
                <a:lnTo>
                  <a:pt x="2660649" y="149153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37659" y="5335651"/>
            <a:ext cx="640080" cy="149225"/>
          </a:xfrm>
          <a:custGeom>
            <a:avLst/>
            <a:gdLst/>
            <a:ahLst/>
            <a:cxnLst/>
            <a:rect l="l" t="t" r="r" b="b"/>
            <a:pathLst>
              <a:path w="640079" h="149225">
                <a:moveTo>
                  <a:pt x="639826" y="0"/>
                </a:moveTo>
                <a:lnTo>
                  <a:pt x="606377" y="35521"/>
                </a:lnTo>
                <a:lnTo>
                  <a:pt x="569844" y="66297"/>
                </a:lnTo>
                <a:lnTo>
                  <a:pt x="530667" y="92289"/>
                </a:lnTo>
                <a:lnTo>
                  <a:pt x="489289" y="113458"/>
                </a:lnTo>
                <a:lnTo>
                  <a:pt x="446151" y="129767"/>
                </a:lnTo>
                <a:lnTo>
                  <a:pt x="401695" y="141178"/>
                </a:lnTo>
                <a:lnTo>
                  <a:pt x="356362" y="147653"/>
                </a:lnTo>
                <a:lnTo>
                  <a:pt x="310593" y="149153"/>
                </a:lnTo>
                <a:lnTo>
                  <a:pt x="264830" y="145641"/>
                </a:lnTo>
                <a:lnTo>
                  <a:pt x="219515" y="137078"/>
                </a:lnTo>
                <a:lnTo>
                  <a:pt x="175089" y="123427"/>
                </a:lnTo>
                <a:lnTo>
                  <a:pt x="131994" y="104649"/>
                </a:lnTo>
                <a:lnTo>
                  <a:pt x="90671" y="80707"/>
                </a:lnTo>
                <a:lnTo>
                  <a:pt x="51562" y="51562"/>
                </a:lnTo>
                <a:lnTo>
                  <a:pt x="12021" y="13735"/>
                </a:lnTo>
                <a:lnTo>
                  <a:pt x="0" y="0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19346" y="4818735"/>
            <a:ext cx="1074420" cy="4279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100" spc="-120" b="1">
                <a:latin typeface="Arial"/>
                <a:cs typeface="Arial"/>
              </a:rPr>
              <a:t>G</a:t>
            </a:r>
            <a:r>
              <a:rPr dirty="0" sz="1100" spc="-50" b="1">
                <a:latin typeface="Arial"/>
                <a:cs typeface="Arial"/>
              </a:rPr>
              <a:t>r</a:t>
            </a:r>
            <a:r>
              <a:rPr dirty="0" sz="1100" spc="-90" b="1">
                <a:latin typeface="Arial"/>
                <a:cs typeface="Arial"/>
              </a:rPr>
              <a:t>ou</a:t>
            </a:r>
            <a:r>
              <a:rPr dirty="0" sz="1100" spc="-85" b="1">
                <a:latin typeface="Arial"/>
                <a:cs typeface="Arial"/>
              </a:rPr>
              <a:t>p</a:t>
            </a:r>
            <a:r>
              <a:rPr dirty="0" sz="1100" spc="-10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</a:t>
            </a:r>
            <a:r>
              <a:rPr dirty="0" sz="1100" spc="-20" b="1">
                <a:latin typeface="Arial"/>
                <a:cs typeface="Arial"/>
              </a:rPr>
              <a:t>e</a:t>
            </a:r>
            <a:r>
              <a:rPr dirty="0" sz="1100" spc="-70" b="1">
                <a:latin typeface="Arial"/>
                <a:cs typeface="Arial"/>
              </a:rPr>
              <a:t>m</a:t>
            </a:r>
            <a:r>
              <a:rPr dirty="0" sz="1100" spc="-75" b="1">
                <a:latin typeface="Arial"/>
                <a:cs typeface="Arial"/>
              </a:rPr>
              <a:t>b</a:t>
            </a:r>
            <a:r>
              <a:rPr dirty="0" sz="1100" spc="-55" b="1">
                <a:latin typeface="Arial"/>
                <a:cs typeface="Arial"/>
              </a:rPr>
              <a:t>er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100" spc="-10" i="1">
                <a:latin typeface="Calibri Light"/>
                <a:cs typeface="Calibri Light"/>
              </a:rPr>
              <a:t>Sharath</a:t>
            </a:r>
            <a:r>
              <a:rPr dirty="0" sz="1100" spc="-15" i="1">
                <a:latin typeface="Calibri Light"/>
                <a:cs typeface="Calibri Light"/>
              </a:rPr>
              <a:t> </a:t>
            </a:r>
            <a:r>
              <a:rPr dirty="0" sz="1100" spc="-5" i="1">
                <a:latin typeface="Calibri Light"/>
                <a:cs typeface="Calibri Light"/>
              </a:rPr>
              <a:t>Chandra</a:t>
            </a:r>
            <a:r>
              <a:rPr dirty="0" sz="1100" spc="-10" i="1">
                <a:latin typeface="Calibri Light"/>
                <a:cs typeface="Calibri Light"/>
              </a:rPr>
              <a:t> </a:t>
            </a:r>
            <a:r>
              <a:rPr dirty="0" sz="1100" i="1">
                <a:latin typeface="Calibri Light"/>
                <a:cs typeface="Calibri Light"/>
              </a:rPr>
              <a:t>C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8482" y="5335651"/>
            <a:ext cx="640080" cy="149225"/>
          </a:xfrm>
          <a:custGeom>
            <a:avLst/>
            <a:gdLst/>
            <a:ahLst/>
            <a:cxnLst/>
            <a:rect l="l" t="t" r="r" b="b"/>
            <a:pathLst>
              <a:path w="640079" h="149225">
                <a:moveTo>
                  <a:pt x="639826" y="0"/>
                </a:moveTo>
                <a:lnTo>
                  <a:pt x="606377" y="35521"/>
                </a:lnTo>
                <a:lnTo>
                  <a:pt x="569844" y="66297"/>
                </a:lnTo>
                <a:lnTo>
                  <a:pt x="530667" y="92289"/>
                </a:lnTo>
                <a:lnTo>
                  <a:pt x="489289" y="113458"/>
                </a:lnTo>
                <a:lnTo>
                  <a:pt x="446151" y="129767"/>
                </a:lnTo>
                <a:lnTo>
                  <a:pt x="401695" y="141178"/>
                </a:lnTo>
                <a:lnTo>
                  <a:pt x="356362" y="147653"/>
                </a:lnTo>
                <a:lnTo>
                  <a:pt x="310593" y="149153"/>
                </a:lnTo>
                <a:lnTo>
                  <a:pt x="264830" y="145641"/>
                </a:lnTo>
                <a:lnTo>
                  <a:pt x="219515" y="137078"/>
                </a:lnTo>
                <a:lnTo>
                  <a:pt x="175089" y="123427"/>
                </a:lnTo>
                <a:lnTo>
                  <a:pt x="131994" y="104649"/>
                </a:lnTo>
                <a:lnTo>
                  <a:pt x="90671" y="80707"/>
                </a:lnTo>
                <a:lnTo>
                  <a:pt x="51562" y="51562"/>
                </a:lnTo>
                <a:lnTo>
                  <a:pt x="12021" y="13735"/>
                </a:lnTo>
                <a:lnTo>
                  <a:pt x="0" y="0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33768" y="4801971"/>
            <a:ext cx="890269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100" spc="25">
                <a:latin typeface="Calibri Light"/>
                <a:cs typeface="Calibri Light"/>
              </a:rPr>
              <a:t>G</a:t>
            </a:r>
            <a:r>
              <a:rPr dirty="0" sz="1100">
                <a:latin typeface="Calibri Light"/>
                <a:cs typeface="Calibri Light"/>
              </a:rPr>
              <a:t>roup</a:t>
            </a:r>
            <a:r>
              <a:rPr dirty="0" sz="1100" spc="-105">
                <a:latin typeface="Calibri Light"/>
                <a:cs typeface="Calibri Light"/>
              </a:rPr>
              <a:t> </a:t>
            </a:r>
            <a:r>
              <a:rPr dirty="0" sz="1100" spc="25">
                <a:latin typeface="Calibri Light"/>
                <a:cs typeface="Calibri Light"/>
              </a:rPr>
              <a:t>M</a:t>
            </a:r>
            <a:r>
              <a:rPr dirty="0" sz="1100" spc="5">
                <a:latin typeface="Calibri Light"/>
                <a:cs typeface="Calibri Light"/>
              </a:rPr>
              <a:t>e</a:t>
            </a:r>
            <a:r>
              <a:rPr dirty="0" sz="1100" spc="-10">
                <a:latin typeface="Calibri Light"/>
                <a:cs typeface="Calibri Light"/>
              </a:rPr>
              <a:t>m</a:t>
            </a:r>
            <a:r>
              <a:rPr dirty="0" sz="1100" spc="-25">
                <a:latin typeface="Calibri Light"/>
                <a:cs typeface="Calibri Light"/>
              </a:rPr>
              <a:t>b</a:t>
            </a:r>
            <a:r>
              <a:rPr dirty="0" sz="1100" spc="-20">
                <a:latin typeface="Calibri Light"/>
                <a:cs typeface="Calibri Light"/>
              </a:rPr>
              <a:t>e</a:t>
            </a:r>
            <a:r>
              <a:rPr dirty="0" sz="1100">
                <a:latin typeface="Calibri Light"/>
                <a:cs typeface="Calibri Light"/>
              </a:rPr>
              <a:t>r</a:t>
            </a:r>
            <a:endParaRPr sz="11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100" spc="-5" i="1">
                <a:latin typeface="Calibri Light"/>
                <a:cs typeface="Calibri Light"/>
              </a:rPr>
              <a:t>Sewana</a:t>
            </a:r>
            <a:r>
              <a:rPr dirty="0" sz="1100" spc="-30" i="1">
                <a:latin typeface="Calibri Light"/>
                <a:cs typeface="Calibri Light"/>
              </a:rPr>
              <a:t> </a:t>
            </a:r>
            <a:r>
              <a:rPr dirty="0" sz="1100" i="1">
                <a:latin typeface="Calibri Light"/>
                <a:cs typeface="Calibri Light"/>
              </a:rPr>
              <a:t>M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2355" y="4649795"/>
            <a:ext cx="640080" cy="149225"/>
          </a:xfrm>
          <a:custGeom>
            <a:avLst/>
            <a:gdLst/>
            <a:ahLst/>
            <a:cxnLst/>
            <a:rect l="l" t="t" r="r" b="b"/>
            <a:pathLst>
              <a:path w="640079" h="149225">
                <a:moveTo>
                  <a:pt x="0" y="149153"/>
                </a:moveTo>
                <a:lnTo>
                  <a:pt x="33448" y="113631"/>
                </a:lnTo>
                <a:lnTo>
                  <a:pt x="69981" y="82855"/>
                </a:lnTo>
                <a:lnTo>
                  <a:pt x="109158" y="56864"/>
                </a:lnTo>
                <a:lnTo>
                  <a:pt x="150536" y="35694"/>
                </a:lnTo>
                <a:lnTo>
                  <a:pt x="193674" y="19385"/>
                </a:lnTo>
                <a:lnTo>
                  <a:pt x="238130" y="7974"/>
                </a:lnTo>
                <a:lnTo>
                  <a:pt x="283464" y="1500"/>
                </a:lnTo>
                <a:lnTo>
                  <a:pt x="329232" y="0"/>
                </a:lnTo>
                <a:lnTo>
                  <a:pt x="374995" y="3512"/>
                </a:lnTo>
                <a:lnTo>
                  <a:pt x="420310" y="12074"/>
                </a:lnTo>
                <a:lnTo>
                  <a:pt x="464736" y="25726"/>
                </a:lnTo>
                <a:lnTo>
                  <a:pt x="507831" y="44504"/>
                </a:lnTo>
                <a:lnTo>
                  <a:pt x="549154" y="68446"/>
                </a:lnTo>
                <a:lnTo>
                  <a:pt x="588264" y="97591"/>
                </a:lnTo>
                <a:lnTo>
                  <a:pt x="627804" y="135417"/>
                </a:lnTo>
                <a:lnTo>
                  <a:pt x="639826" y="149153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82355" y="5335651"/>
            <a:ext cx="640080" cy="149225"/>
          </a:xfrm>
          <a:custGeom>
            <a:avLst/>
            <a:gdLst/>
            <a:ahLst/>
            <a:cxnLst/>
            <a:rect l="l" t="t" r="r" b="b"/>
            <a:pathLst>
              <a:path w="640079" h="149225">
                <a:moveTo>
                  <a:pt x="639826" y="0"/>
                </a:moveTo>
                <a:lnTo>
                  <a:pt x="606377" y="35521"/>
                </a:lnTo>
                <a:lnTo>
                  <a:pt x="569844" y="66297"/>
                </a:lnTo>
                <a:lnTo>
                  <a:pt x="530667" y="92289"/>
                </a:lnTo>
                <a:lnTo>
                  <a:pt x="489289" y="113458"/>
                </a:lnTo>
                <a:lnTo>
                  <a:pt x="446151" y="129767"/>
                </a:lnTo>
                <a:lnTo>
                  <a:pt x="401695" y="141178"/>
                </a:lnTo>
                <a:lnTo>
                  <a:pt x="356362" y="147653"/>
                </a:lnTo>
                <a:lnTo>
                  <a:pt x="310593" y="149153"/>
                </a:lnTo>
                <a:lnTo>
                  <a:pt x="264830" y="145641"/>
                </a:lnTo>
                <a:lnTo>
                  <a:pt x="219515" y="137078"/>
                </a:lnTo>
                <a:lnTo>
                  <a:pt x="175089" y="123427"/>
                </a:lnTo>
                <a:lnTo>
                  <a:pt x="131994" y="104649"/>
                </a:lnTo>
                <a:lnTo>
                  <a:pt x="90671" y="80707"/>
                </a:lnTo>
                <a:lnTo>
                  <a:pt x="51562" y="51562"/>
                </a:lnTo>
                <a:lnTo>
                  <a:pt x="12021" y="13735"/>
                </a:lnTo>
                <a:lnTo>
                  <a:pt x="0" y="0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556752" y="4801971"/>
            <a:ext cx="892810" cy="4521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100" spc="25">
                <a:latin typeface="Calibri Light"/>
                <a:cs typeface="Calibri Light"/>
              </a:rPr>
              <a:t>G</a:t>
            </a:r>
            <a:r>
              <a:rPr dirty="0" sz="1100">
                <a:latin typeface="Calibri Light"/>
                <a:cs typeface="Calibri Light"/>
              </a:rPr>
              <a:t>r</a:t>
            </a:r>
            <a:r>
              <a:rPr dirty="0" sz="1100" spc="-5">
                <a:latin typeface="Calibri Light"/>
                <a:cs typeface="Calibri Light"/>
              </a:rPr>
              <a:t>o</a:t>
            </a:r>
            <a:r>
              <a:rPr dirty="0" sz="1100" spc="5">
                <a:latin typeface="Calibri Light"/>
                <a:cs typeface="Calibri Light"/>
              </a:rPr>
              <a:t>u</a:t>
            </a:r>
            <a:r>
              <a:rPr dirty="0" sz="1100">
                <a:latin typeface="Calibri Light"/>
                <a:cs typeface="Calibri Light"/>
              </a:rPr>
              <a:t>p</a:t>
            </a:r>
            <a:r>
              <a:rPr dirty="0" sz="1100" spc="-105">
                <a:latin typeface="Calibri Light"/>
                <a:cs typeface="Calibri Light"/>
              </a:rPr>
              <a:t> </a:t>
            </a:r>
            <a:r>
              <a:rPr dirty="0" sz="1100" spc="25">
                <a:latin typeface="Calibri Light"/>
                <a:cs typeface="Calibri Light"/>
              </a:rPr>
              <a:t>M</a:t>
            </a:r>
            <a:r>
              <a:rPr dirty="0" sz="1100" spc="5">
                <a:latin typeface="Calibri Light"/>
                <a:cs typeface="Calibri Light"/>
              </a:rPr>
              <a:t>e</a:t>
            </a:r>
            <a:r>
              <a:rPr dirty="0" sz="1100" spc="-10">
                <a:latin typeface="Calibri Light"/>
                <a:cs typeface="Calibri Light"/>
              </a:rPr>
              <a:t>m</a:t>
            </a:r>
            <a:r>
              <a:rPr dirty="0" sz="1100" spc="-20">
                <a:latin typeface="Calibri Light"/>
                <a:cs typeface="Calibri Light"/>
              </a:rPr>
              <a:t>be</a:t>
            </a:r>
            <a:r>
              <a:rPr dirty="0" sz="1100">
                <a:latin typeface="Calibri Light"/>
                <a:cs typeface="Calibri Light"/>
              </a:rPr>
              <a:t>r</a:t>
            </a:r>
            <a:endParaRPr sz="11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100" spc="-5" i="1">
                <a:latin typeface="Calibri Light"/>
                <a:cs typeface="Calibri Light"/>
              </a:rPr>
              <a:t>Shruthi</a:t>
            </a:r>
            <a:r>
              <a:rPr dirty="0" sz="1100" spc="-30" i="1">
                <a:latin typeface="Calibri Light"/>
                <a:cs typeface="Calibri Light"/>
              </a:rPr>
              <a:t> </a:t>
            </a:r>
            <a:r>
              <a:rPr dirty="0" sz="1100" i="1">
                <a:latin typeface="Calibri Light"/>
                <a:cs typeface="Calibri Light"/>
              </a:rPr>
              <a:t>BR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37151" y="3461051"/>
            <a:ext cx="641350" cy="838200"/>
          </a:xfrm>
          <a:custGeom>
            <a:avLst/>
            <a:gdLst/>
            <a:ahLst/>
            <a:cxnLst/>
            <a:rect l="l" t="t" r="r" b="b"/>
            <a:pathLst>
              <a:path w="641350" h="838200">
                <a:moveTo>
                  <a:pt x="0" y="150193"/>
                </a:moveTo>
                <a:lnTo>
                  <a:pt x="33398" y="114510"/>
                </a:lnTo>
                <a:lnTo>
                  <a:pt x="69888" y="83578"/>
                </a:lnTo>
                <a:lnTo>
                  <a:pt x="109029" y="57439"/>
                </a:lnTo>
                <a:lnTo>
                  <a:pt x="150380" y="36130"/>
                </a:lnTo>
                <a:lnTo>
                  <a:pt x="193499" y="19692"/>
                </a:lnTo>
                <a:lnTo>
                  <a:pt x="237943" y="8164"/>
                </a:lnTo>
                <a:lnTo>
                  <a:pt x="283273" y="1587"/>
                </a:lnTo>
                <a:lnTo>
                  <a:pt x="329046" y="0"/>
                </a:lnTo>
                <a:lnTo>
                  <a:pt x="374820" y="3442"/>
                </a:lnTo>
                <a:lnTo>
                  <a:pt x="420155" y="11953"/>
                </a:lnTo>
                <a:lnTo>
                  <a:pt x="464608" y="25574"/>
                </a:lnTo>
                <a:lnTo>
                  <a:pt x="507738" y="44344"/>
                </a:lnTo>
                <a:lnTo>
                  <a:pt x="549104" y="68302"/>
                </a:lnTo>
                <a:lnTo>
                  <a:pt x="588263" y="97488"/>
                </a:lnTo>
                <a:lnTo>
                  <a:pt x="628554" y="136171"/>
                </a:lnTo>
                <a:lnTo>
                  <a:pt x="640841" y="150193"/>
                </a:lnTo>
              </a:path>
              <a:path w="641350" h="838200">
                <a:moveTo>
                  <a:pt x="640841" y="687911"/>
                </a:moveTo>
                <a:lnTo>
                  <a:pt x="607443" y="723594"/>
                </a:lnTo>
                <a:lnTo>
                  <a:pt x="570953" y="754525"/>
                </a:lnTo>
                <a:lnTo>
                  <a:pt x="531812" y="780665"/>
                </a:lnTo>
                <a:lnTo>
                  <a:pt x="490461" y="801974"/>
                </a:lnTo>
                <a:lnTo>
                  <a:pt x="447342" y="818412"/>
                </a:lnTo>
                <a:lnTo>
                  <a:pt x="402898" y="829939"/>
                </a:lnTo>
                <a:lnTo>
                  <a:pt x="357568" y="836517"/>
                </a:lnTo>
                <a:lnTo>
                  <a:pt x="311795" y="838104"/>
                </a:lnTo>
                <a:lnTo>
                  <a:pt x="266021" y="834662"/>
                </a:lnTo>
                <a:lnTo>
                  <a:pt x="220686" y="826150"/>
                </a:lnTo>
                <a:lnTo>
                  <a:pt x="176233" y="812529"/>
                </a:lnTo>
                <a:lnTo>
                  <a:pt x="133103" y="793760"/>
                </a:lnTo>
                <a:lnTo>
                  <a:pt x="91737" y="769802"/>
                </a:lnTo>
                <a:lnTo>
                  <a:pt x="52577" y="740616"/>
                </a:lnTo>
                <a:lnTo>
                  <a:pt x="12287" y="701932"/>
                </a:lnTo>
                <a:lnTo>
                  <a:pt x="0" y="687911"/>
                </a:lnTo>
              </a:path>
            </a:pathLst>
          </a:custGeom>
          <a:ln w="21336">
            <a:solidFill>
              <a:srgbClr val="42B9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166361" y="3613670"/>
            <a:ext cx="1576070" cy="45339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464"/>
              </a:spcBef>
            </a:pPr>
            <a:r>
              <a:rPr dirty="0" sz="1100" spc="25">
                <a:latin typeface="Calibri Light"/>
                <a:cs typeface="Calibri Light"/>
              </a:rPr>
              <a:t>G</a:t>
            </a:r>
            <a:r>
              <a:rPr dirty="0" sz="1100">
                <a:latin typeface="Calibri Light"/>
                <a:cs typeface="Calibri Light"/>
              </a:rPr>
              <a:t>roup</a:t>
            </a:r>
            <a:r>
              <a:rPr dirty="0" sz="1100" spc="-105">
                <a:latin typeface="Calibri Light"/>
                <a:cs typeface="Calibri Light"/>
              </a:rPr>
              <a:t> </a:t>
            </a:r>
            <a:r>
              <a:rPr dirty="0" sz="1100" spc="15">
                <a:latin typeface="Calibri Light"/>
                <a:cs typeface="Calibri Light"/>
              </a:rPr>
              <a:t>L</a:t>
            </a:r>
            <a:r>
              <a:rPr dirty="0" sz="1100">
                <a:latin typeface="Calibri Light"/>
                <a:cs typeface="Calibri Light"/>
              </a:rPr>
              <a:t>e</a:t>
            </a:r>
            <a:r>
              <a:rPr dirty="0" sz="1100" spc="5">
                <a:latin typeface="Calibri Light"/>
                <a:cs typeface="Calibri Light"/>
              </a:rPr>
              <a:t>a</a:t>
            </a:r>
            <a:r>
              <a:rPr dirty="0" sz="1100">
                <a:latin typeface="Calibri Light"/>
                <a:cs typeface="Calibri Light"/>
              </a:rPr>
              <a:t>d</a:t>
            </a:r>
            <a:r>
              <a:rPr dirty="0" sz="1100" spc="-20">
                <a:latin typeface="Calibri Light"/>
                <a:cs typeface="Calibri Light"/>
              </a:rPr>
              <a:t>e</a:t>
            </a:r>
            <a:r>
              <a:rPr dirty="0" sz="1100">
                <a:latin typeface="Calibri Light"/>
                <a:cs typeface="Calibri Light"/>
              </a:rPr>
              <a:t>r</a:t>
            </a:r>
            <a:endParaRPr sz="11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100" spc="-10" i="1">
                <a:latin typeface="Calibri Light"/>
                <a:cs typeface="Calibri Light"/>
              </a:rPr>
              <a:t>Rabikant</a:t>
            </a:r>
            <a:r>
              <a:rPr dirty="0" sz="1100" spc="10" i="1">
                <a:latin typeface="Calibri Light"/>
                <a:cs typeface="Calibri Light"/>
              </a:rPr>
              <a:t> </a:t>
            </a:r>
            <a:r>
              <a:rPr dirty="0" sz="1100" spc="-5" i="1">
                <a:latin typeface="Calibri Light"/>
                <a:cs typeface="Calibri Light"/>
              </a:rPr>
              <a:t>Chaudhary</a:t>
            </a:r>
            <a:r>
              <a:rPr dirty="0" sz="1100" spc="-15" i="1">
                <a:latin typeface="Calibri Light"/>
                <a:cs typeface="Calibri Light"/>
              </a:rPr>
              <a:t> </a:t>
            </a:r>
            <a:r>
              <a:rPr dirty="0" sz="1100" spc="-5" i="1">
                <a:latin typeface="Calibri Light"/>
                <a:cs typeface="Calibri Light"/>
              </a:rPr>
              <a:t>Kalwar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06823"/>
            <a:ext cx="12192000" cy="280670"/>
          </a:xfrm>
          <a:custGeom>
            <a:avLst/>
            <a:gdLst/>
            <a:ahLst/>
            <a:cxnLst/>
            <a:rect l="l" t="t" r="r" b="b"/>
            <a:pathLst>
              <a:path w="12192000" h="280670">
                <a:moveTo>
                  <a:pt x="0" y="280415"/>
                </a:moveTo>
                <a:lnTo>
                  <a:pt x="12192000" y="280415"/>
                </a:lnTo>
                <a:lnTo>
                  <a:pt x="12192000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233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1158239"/>
            <a:ext cx="12192000" cy="2877820"/>
          </a:xfrm>
          <a:prstGeom prst="rect">
            <a:avLst/>
          </a:prstGeom>
          <a:solidFill>
            <a:srgbClr val="233666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800" spc="-20" b="1">
                <a:solidFill>
                  <a:srgbClr val="FFE600"/>
                </a:solidFill>
                <a:latin typeface="Arial"/>
                <a:cs typeface="Arial"/>
              </a:rPr>
              <a:t>CAPSTONE</a:t>
            </a:r>
            <a:r>
              <a:rPr dirty="0" sz="2800" spc="30" b="1">
                <a:solidFill>
                  <a:srgbClr val="FFE6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E600"/>
                </a:solidFill>
                <a:latin typeface="Arial"/>
                <a:cs typeface="Arial"/>
              </a:rPr>
              <a:t>PROJECT</a:t>
            </a:r>
            <a:r>
              <a:rPr dirty="0" sz="2800" spc="-45" b="1">
                <a:solidFill>
                  <a:srgbClr val="FFE6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E600"/>
                </a:solidFill>
                <a:latin typeface="Arial"/>
                <a:cs typeface="Arial"/>
              </a:rPr>
              <a:t>SHOWCASE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0832" y="5279135"/>
            <a:ext cx="3450590" cy="0"/>
          </a:xfrm>
          <a:custGeom>
            <a:avLst/>
            <a:gdLst/>
            <a:ahLst/>
            <a:cxnLst/>
            <a:rect l="l" t="t" r="r" b="b"/>
            <a:pathLst>
              <a:path w="3450590" h="0">
                <a:moveTo>
                  <a:pt x="0" y="0"/>
                </a:moveTo>
                <a:lnTo>
                  <a:pt x="3450336" y="0"/>
                </a:lnTo>
              </a:path>
            </a:pathLst>
          </a:custGeom>
          <a:ln w="18288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85745" y="4942154"/>
            <a:ext cx="7851140" cy="1324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0066A0"/>
                </a:solidFill>
                <a:latin typeface="Arial MT"/>
                <a:cs typeface="Arial MT"/>
              </a:rPr>
              <a:t>Project</a:t>
            </a:r>
            <a:r>
              <a:rPr dirty="0" sz="1650" spc="-15">
                <a:solidFill>
                  <a:srgbClr val="0066A0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0066A0"/>
                </a:solidFill>
                <a:latin typeface="Arial MT"/>
                <a:cs typeface="Arial MT"/>
              </a:rPr>
              <a:t>title:</a:t>
            </a:r>
            <a:r>
              <a:rPr dirty="0" sz="1650" spc="-80">
                <a:solidFill>
                  <a:srgbClr val="0066A0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0066A0"/>
                </a:solidFill>
                <a:latin typeface="Arial MT"/>
                <a:cs typeface="Arial MT"/>
              </a:rPr>
              <a:t>Analysis</a:t>
            </a:r>
            <a:r>
              <a:rPr dirty="0" sz="1650" spc="20">
                <a:solidFill>
                  <a:srgbClr val="0066A0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0066A0"/>
                </a:solidFill>
                <a:latin typeface="Arial MT"/>
                <a:cs typeface="Arial MT"/>
              </a:rPr>
              <a:t>Of</a:t>
            </a:r>
            <a:r>
              <a:rPr dirty="0" sz="1650" spc="-15">
                <a:solidFill>
                  <a:srgbClr val="0066A0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0066A0"/>
                </a:solidFill>
                <a:latin typeface="Arial MT"/>
                <a:cs typeface="Arial MT"/>
              </a:rPr>
              <a:t>Crypto</a:t>
            </a:r>
            <a:r>
              <a:rPr dirty="0" sz="1650">
                <a:solidFill>
                  <a:srgbClr val="0066A0"/>
                </a:solidFill>
                <a:latin typeface="Arial MT"/>
                <a:cs typeface="Arial MT"/>
              </a:rPr>
              <a:t> Currency</a:t>
            </a:r>
            <a:r>
              <a:rPr dirty="0" sz="1650" spc="-20">
                <a:solidFill>
                  <a:srgbClr val="0066A0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0066A0"/>
                </a:solidFill>
                <a:latin typeface="Arial MT"/>
                <a:cs typeface="Arial MT"/>
              </a:rPr>
              <a:t>Growth.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Problem Statement|</a:t>
            </a:r>
            <a:r>
              <a:rPr dirty="0" sz="1650" spc="2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Project</a:t>
            </a: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Overview|</a:t>
            </a:r>
            <a:r>
              <a:rPr dirty="0" sz="1650" spc="-1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Solution</a:t>
            </a:r>
            <a:r>
              <a:rPr dirty="0" sz="1650" spc="2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&amp;</a:t>
            </a:r>
            <a:r>
              <a:rPr dirty="0" sz="1650" spc="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Proposed</a:t>
            </a:r>
            <a:r>
              <a:rPr dirty="0" sz="1650" spc="-2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30">
                <a:solidFill>
                  <a:srgbClr val="1D6194"/>
                </a:solidFill>
                <a:latin typeface="Arial MT"/>
                <a:cs typeface="Arial MT"/>
              </a:rPr>
              <a:t>Value</a:t>
            </a:r>
            <a:r>
              <a:rPr dirty="0" sz="1650" spc="1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Proposition</a:t>
            </a: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 |</a:t>
            </a:r>
            <a:r>
              <a:rPr dirty="0" sz="1650" spc="-1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10">
                <a:solidFill>
                  <a:srgbClr val="1D6194"/>
                </a:solidFill>
                <a:latin typeface="Arial MT"/>
                <a:cs typeface="Arial MT"/>
              </a:rPr>
              <a:t>Wow</a:t>
            </a:r>
            <a:endParaRPr sz="16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Factor</a:t>
            </a:r>
            <a:r>
              <a:rPr dirty="0" sz="1650" spc="-1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|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10">
                <a:solidFill>
                  <a:srgbClr val="1D6194"/>
                </a:solidFill>
                <a:latin typeface="Arial MT"/>
                <a:cs typeface="Arial MT"/>
              </a:rPr>
              <a:t>Modelling</a:t>
            </a:r>
            <a:r>
              <a:rPr dirty="0" sz="1650" spc="5">
                <a:solidFill>
                  <a:srgbClr val="1D6194"/>
                </a:solidFill>
                <a:latin typeface="Arial MT"/>
                <a:cs typeface="Arial MT"/>
              </a:rPr>
              <a:t> &amp;</a:t>
            </a:r>
            <a:r>
              <a:rPr dirty="0" sz="1650" spc="-1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Results</a:t>
            </a:r>
            <a:r>
              <a:rPr dirty="0" sz="1650" spc="-1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|</a:t>
            </a:r>
            <a:r>
              <a:rPr dirty="0" sz="1650" spc="-30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45">
                <a:solidFill>
                  <a:srgbClr val="1D6194"/>
                </a:solidFill>
                <a:latin typeface="Arial MT"/>
                <a:cs typeface="Arial MT"/>
              </a:rPr>
              <a:t>Team</a:t>
            </a:r>
            <a:r>
              <a:rPr dirty="0" sz="1650" spc="-2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Intro</a:t>
            </a:r>
            <a:r>
              <a:rPr dirty="0" sz="1650" spc="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>
                <a:solidFill>
                  <a:srgbClr val="1D6194"/>
                </a:solidFill>
                <a:latin typeface="Arial MT"/>
                <a:cs typeface="Arial MT"/>
              </a:rPr>
              <a:t>|</a:t>
            </a:r>
            <a:r>
              <a:rPr dirty="0" sz="1650" spc="-5">
                <a:solidFill>
                  <a:srgbClr val="1D6194"/>
                </a:solidFill>
                <a:latin typeface="Arial MT"/>
                <a:cs typeface="Arial MT"/>
              </a:rPr>
              <a:t> </a:t>
            </a:r>
            <a:r>
              <a:rPr dirty="0" sz="1650" spc="5">
                <a:solidFill>
                  <a:srgbClr val="1D6194"/>
                </a:solidFill>
                <a:latin typeface="Arial MT"/>
                <a:cs typeface="Arial MT"/>
              </a:rPr>
              <a:t>Q&amp;A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035552"/>
            <a:ext cx="12192000" cy="271780"/>
          </a:xfrm>
          <a:custGeom>
            <a:avLst/>
            <a:gdLst/>
            <a:ahLst/>
            <a:cxnLst/>
            <a:rect l="l" t="t" r="r" b="b"/>
            <a:pathLst>
              <a:path w="12192000" h="271779">
                <a:moveTo>
                  <a:pt x="12192000" y="0"/>
                </a:moveTo>
                <a:lnTo>
                  <a:pt x="0" y="0"/>
                </a:lnTo>
                <a:lnTo>
                  <a:pt x="0" y="271272"/>
                </a:lnTo>
                <a:lnTo>
                  <a:pt x="12192000" y="2712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18044"/>
            <a:ext cx="6400800" cy="5440045"/>
            <a:chOff x="0" y="1418044"/>
            <a:chExt cx="6400800" cy="5440045"/>
          </a:xfrm>
        </p:grpSpPr>
        <p:sp>
          <p:nvSpPr>
            <p:cNvPr id="3" name="object 3"/>
            <p:cNvSpPr/>
            <p:nvPr/>
          </p:nvSpPr>
          <p:spPr>
            <a:xfrm>
              <a:off x="0" y="3472680"/>
              <a:ext cx="6400800" cy="3385820"/>
            </a:xfrm>
            <a:custGeom>
              <a:avLst/>
              <a:gdLst/>
              <a:ahLst/>
              <a:cxnLst/>
              <a:rect l="l" t="t" r="r" b="b"/>
              <a:pathLst>
                <a:path w="6400800" h="3385820">
                  <a:moveTo>
                    <a:pt x="1729977" y="0"/>
                  </a:moveTo>
                  <a:lnTo>
                    <a:pt x="1687298" y="70"/>
                  </a:lnTo>
                  <a:lnTo>
                    <a:pt x="1644121" y="432"/>
                  </a:lnTo>
                  <a:lnTo>
                    <a:pt x="1600434" y="1090"/>
                  </a:lnTo>
                  <a:lnTo>
                    <a:pt x="1556225" y="2048"/>
                  </a:lnTo>
                  <a:lnTo>
                    <a:pt x="1511483" y="3311"/>
                  </a:lnTo>
                  <a:lnTo>
                    <a:pt x="1466195" y="4886"/>
                  </a:lnTo>
                  <a:lnTo>
                    <a:pt x="1420350" y="6776"/>
                  </a:lnTo>
                  <a:lnTo>
                    <a:pt x="1373935" y="8986"/>
                  </a:lnTo>
                  <a:lnTo>
                    <a:pt x="1326940" y="11523"/>
                  </a:lnTo>
                  <a:lnTo>
                    <a:pt x="1279351" y="14389"/>
                  </a:lnTo>
                  <a:lnTo>
                    <a:pt x="1231158" y="17592"/>
                  </a:lnTo>
                  <a:lnTo>
                    <a:pt x="1182348" y="21134"/>
                  </a:lnTo>
                  <a:lnTo>
                    <a:pt x="1132910" y="25023"/>
                  </a:lnTo>
                  <a:lnTo>
                    <a:pt x="1082831" y="29261"/>
                  </a:lnTo>
                  <a:lnTo>
                    <a:pt x="1032101" y="33856"/>
                  </a:lnTo>
                  <a:lnTo>
                    <a:pt x="980706" y="38810"/>
                  </a:lnTo>
                  <a:lnTo>
                    <a:pt x="928635" y="44131"/>
                  </a:lnTo>
                  <a:lnTo>
                    <a:pt x="875877" y="49821"/>
                  </a:lnTo>
                  <a:lnTo>
                    <a:pt x="822419" y="55887"/>
                  </a:lnTo>
                  <a:lnTo>
                    <a:pt x="768249" y="62333"/>
                  </a:lnTo>
                  <a:lnTo>
                    <a:pt x="713356" y="69165"/>
                  </a:lnTo>
                  <a:lnTo>
                    <a:pt x="657728" y="76387"/>
                  </a:lnTo>
                  <a:lnTo>
                    <a:pt x="601353" y="84004"/>
                  </a:lnTo>
                  <a:lnTo>
                    <a:pt x="544218" y="92022"/>
                  </a:lnTo>
                  <a:lnTo>
                    <a:pt x="486314" y="100444"/>
                  </a:lnTo>
                  <a:lnTo>
                    <a:pt x="427626" y="109277"/>
                  </a:lnTo>
                  <a:lnTo>
                    <a:pt x="368144" y="118526"/>
                  </a:lnTo>
                  <a:lnTo>
                    <a:pt x="307856" y="128194"/>
                  </a:lnTo>
                  <a:lnTo>
                    <a:pt x="246749" y="138288"/>
                  </a:lnTo>
                  <a:lnTo>
                    <a:pt x="184812" y="148812"/>
                  </a:lnTo>
                  <a:lnTo>
                    <a:pt x="122034" y="159771"/>
                  </a:lnTo>
                  <a:lnTo>
                    <a:pt x="58401" y="171170"/>
                  </a:lnTo>
                  <a:lnTo>
                    <a:pt x="0" y="181894"/>
                  </a:lnTo>
                  <a:lnTo>
                    <a:pt x="0" y="3385318"/>
                  </a:lnTo>
                  <a:lnTo>
                    <a:pt x="6400800" y="3385318"/>
                  </a:lnTo>
                  <a:lnTo>
                    <a:pt x="6400800" y="635388"/>
                  </a:lnTo>
                  <a:lnTo>
                    <a:pt x="6336302" y="635245"/>
                  </a:lnTo>
                  <a:lnTo>
                    <a:pt x="6272669" y="634821"/>
                  </a:lnTo>
                  <a:lnTo>
                    <a:pt x="6209891" y="634119"/>
                  </a:lnTo>
                  <a:lnTo>
                    <a:pt x="6147954" y="633145"/>
                  </a:lnTo>
                  <a:lnTo>
                    <a:pt x="6086847" y="631904"/>
                  </a:lnTo>
                  <a:lnTo>
                    <a:pt x="6026559" y="630401"/>
                  </a:lnTo>
                  <a:lnTo>
                    <a:pt x="5967077" y="628641"/>
                  </a:lnTo>
                  <a:lnTo>
                    <a:pt x="5908389" y="626629"/>
                  </a:lnTo>
                  <a:lnTo>
                    <a:pt x="5850485" y="624369"/>
                  </a:lnTo>
                  <a:lnTo>
                    <a:pt x="5793350" y="621868"/>
                  </a:lnTo>
                  <a:lnTo>
                    <a:pt x="5736975" y="619129"/>
                  </a:lnTo>
                  <a:lnTo>
                    <a:pt x="5681347" y="616158"/>
                  </a:lnTo>
                  <a:lnTo>
                    <a:pt x="5626454" y="612960"/>
                  </a:lnTo>
                  <a:lnTo>
                    <a:pt x="5572284" y="609539"/>
                  </a:lnTo>
                  <a:lnTo>
                    <a:pt x="5518826" y="605902"/>
                  </a:lnTo>
                  <a:lnTo>
                    <a:pt x="5466068" y="602052"/>
                  </a:lnTo>
                  <a:lnTo>
                    <a:pt x="5413997" y="597994"/>
                  </a:lnTo>
                  <a:lnTo>
                    <a:pt x="5311872" y="589277"/>
                  </a:lnTo>
                  <a:lnTo>
                    <a:pt x="5212355" y="579791"/>
                  </a:lnTo>
                  <a:lnTo>
                    <a:pt x="5115352" y="569575"/>
                  </a:lnTo>
                  <a:lnTo>
                    <a:pt x="5020768" y="558669"/>
                  </a:lnTo>
                  <a:lnTo>
                    <a:pt x="4928508" y="547114"/>
                  </a:lnTo>
                  <a:lnTo>
                    <a:pt x="4838478" y="534948"/>
                  </a:lnTo>
                  <a:lnTo>
                    <a:pt x="4750582" y="522212"/>
                  </a:lnTo>
                  <a:lnTo>
                    <a:pt x="4664726" y="508945"/>
                  </a:lnTo>
                  <a:lnTo>
                    <a:pt x="4580814" y="495188"/>
                  </a:lnTo>
                  <a:lnTo>
                    <a:pt x="4498752" y="480980"/>
                  </a:lnTo>
                  <a:lnTo>
                    <a:pt x="4418445" y="466361"/>
                  </a:lnTo>
                  <a:lnTo>
                    <a:pt x="4339799" y="451371"/>
                  </a:lnTo>
                  <a:lnTo>
                    <a:pt x="4262717" y="436050"/>
                  </a:lnTo>
                  <a:lnTo>
                    <a:pt x="4187107" y="420437"/>
                  </a:lnTo>
                  <a:lnTo>
                    <a:pt x="4076240" y="396559"/>
                  </a:lnTo>
                  <a:lnTo>
                    <a:pt x="3968147" y="372249"/>
                  </a:lnTo>
                  <a:lnTo>
                    <a:pt x="3827787" y="339398"/>
                  </a:lnTo>
                  <a:lnTo>
                    <a:pt x="3294807" y="209085"/>
                  </a:lnTo>
                  <a:lnTo>
                    <a:pt x="3164882" y="178375"/>
                  </a:lnTo>
                  <a:lnTo>
                    <a:pt x="3067356" y="156233"/>
                  </a:lnTo>
                  <a:lnTo>
                    <a:pt x="2969402" y="135004"/>
                  </a:lnTo>
                  <a:lnTo>
                    <a:pt x="2903704" y="121425"/>
                  </a:lnTo>
                  <a:lnTo>
                    <a:pt x="2837580" y="108351"/>
                  </a:lnTo>
                  <a:lnTo>
                    <a:pt x="2770934" y="95823"/>
                  </a:lnTo>
                  <a:lnTo>
                    <a:pt x="2703671" y="83880"/>
                  </a:lnTo>
                  <a:lnTo>
                    <a:pt x="2635696" y="72562"/>
                  </a:lnTo>
                  <a:lnTo>
                    <a:pt x="2566916" y="61909"/>
                  </a:lnTo>
                  <a:lnTo>
                    <a:pt x="2497234" y="51961"/>
                  </a:lnTo>
                  <a:lnTo>
                    <a:pt x="2426556" y="42757"/>
                  </a:lnTo>
                  <a:lnTo>
                    <a:pt x="2354787" y="34337"/>
                  </a:lnTo>
                  <a:lnTo>
                    <a:pt x="2281832" y="26742"/>
                  </a:lnTo>
                  <a:lnTo>
                    <a:pt x="2207596" y="20011"/>
                  </a:lnTo>
                  <a:lnTo>
                    <a:pt x="2131986" y="14183"/>
                  </a:lnTo>
                  <a:lnTo>
                    <a:pt x="2093635" y="11621"/>
                  </a:lnTo>
                  <a:lnTo>
                    <a:pt x="2054904" y="9300"/>
                  </a:lnTo>
                  <a:lnTo>
                    <a:pt x="2015782" y="7224"/>
                  </a:lnTo>
                  <a:lnTo>
                    <a:pt x="1976258" y="5400"/>
                  </a:lnTo>
                  <a:lnTo>
                    <a:pt x="1936318" y="3831"/>
                  </a:lnTo>
                  <a:lnTo>
                    <a:pt x="1895951" y="2523"/>
                  </a:lnTo>
                  <a:lnTo>
                    <a:pt x="1855145" y="1481"/>
                  </a:lnTo>
                  <a:lnTo>
                    <a:pt x="1813889" y="710"/>
                  </a:lnTo>
                  <a:lnTo>
                    <a:pt x="1772170" y="214"/>
                  </a:lnTo>
                  <a:lnTo>
                    <a:pt x="1729977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858" y="1418044"/>
              <a:ext cx="1421104" cy="19962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783" y="2014677"/>
              <a:ext cx="1138237" cy="8639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3295" y="1453896"/>
              <a:ext cx="1329055" cy="1902460"/>
            </a:xfrm>
            <a:custGeom>
              <a:avLst/>
              <a:gdLst/>
              <a:ahLst/>
              <a:cxnLst/>
              <a:rect l="l" t="t" r="r" b="b"/>
              <a:pathLst>
                <a:path w="1329055" h="1902460">
                  <a:moveTo>
                    <a:pt x="1328928" y="0"/>
                  </a:moveTo>
                  <a:lnTo>
                    <a:pt x="664464" y="664463"/>
                  </a:lnTo>
                  <a:lnTo>
                    <a:pt x="0" y="0"/>
                  </a:lnTo>
                  <a:lnTo>
                    <a:pt x="0" y="1237488"/>
                  </a:lnTo>
                  <a:lnTo>
                    <a:pt x="664464" y="1901952"/>
                  </a:lnTo>
                  <a:lnTo>
                    <a:pt x="1328928" y="1237488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3295" y="1453896"/>
              <a:ext cx="1329055" cy="1902460"/>
            </a:xfrm>
            <a:custGeom>
              <a:avLst/>
              <a:gdLst/>
              <a:ahLst/>
              <a:cxnLst/>
              <a:rect l="l" t="t" r="r" b="b"/>
              <a:pathLst>
                <a:path w="1329055" h="1902460">
                  <a:moveTo>
                    <a:pt x="1328928" y="0"/>
                  </a:moveTo>
                  <a:lnTo>
                    <a:pt x="1328928" y="1237488"/>
                  </a:lnTo>
                  <a:lnTo>
                    <a:pt x="664464" y="1901952"/>
                  </a:lnTo>
                  <a:lnTo>
                    <a:pt x="0" y="1237488"/>
                  </a:lnTo>
                  <a:lnTo>
                    <a:pt x="0" y="0"/>
                  </a:lnTo>
                  <a:lnTo>
                    <a:pt x="664464" y="664463"/>
                  </a:lnTo>
                  <a:lnTo>
                    <a:pt x="1328928" y="0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97307" y="140335"/>
            <a:ext cx="1619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solidFill>
                  <a:srgbClr val="EDEDED"/>
                </a:solidFill>
                <a:latin typeface="Arial MT"/>
                <a:cs typeface="Arial MT"/>
              </a:rPr>
              <a:t>V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5079" y="627329"/>
            <a:ext cx="63944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35245" algn="l"/>
              </a:tabLst>
            </a:pPr>
            <a:r>
              <a:rPr dirty="0">
                <a:solidFill>
                  <a:srgbClr val="1E1C11"/>
                </a:solidFill>
              </a:rPr>
              <a:t>Problem</a:t>
            </a:r>
            <a:r>
              <a:rPr dirty="0" spc="-15">
                <a:solidFill>
                  <a:srgbClr val="1E1C11"/>
                </a:solidFill>
              </a:rPr>
              <a:t> </a:t>
            </a:r>
            <a:r>
              <a:rPr dirty="0" spc="-5">
                <a:solidFill>
                  <a:srgbClr val="1E1C11"/>
                </a:solidFill>
              </a:rPr>
              <a:t>Statement</a:t>
            </a:r>
            <a:r>
              <a:rPr dirty="0" spc="15">
                <a:solidFill>
                  <a:srgbClr val="1E1C11"/>
                </a:solidFill>
              </a:rPr>
              <a:t> </a:t>
            </a:r>
            <a:r>
              <a:rPr dirty="0">
                <a:solidFill>
                  <a:srgbClr val="1E1C11"/>
                </a:solidFill>
              </a:rPr>
              <a:t>(1</a:t>
            </a:r>
            <a:r>
              <a:rPr dirty="0" baseline="25462" sz="3600">
                <a:solidFill>
                  <a:srgbClr val="1E1C11"/>
                </a:solidFill>
              </a:rPr>
              <a:t>st	</a:t>
            </a:r>
            <a:r>
              <a:rPr dirty="0" sz="3600">
                <a:solidFill>
                  <a:srgbClr val="1E1C11"/>
                </a:solidFill>
              </a:rPr>
              <a:t>page)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735888" y="2089530"/>
            <a:ext cx="783590" cy="579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965">
              <a:lnSpc>
                <a:spcPts val="2185"/>
              </a:lnSpc>
              <a:spcBef>
                <a:spcPts val="95"/>
              </a:spcBef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Col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9841" y="1441513"/>
            <a:ext cx="8440420" cy="1262380"/>
            <a:chOff x="1779841" y="1441513"/>
            <a:chExt cx="8440420" cy="1262380"/>
          </a:xfrm>
        </p:grpSpPr>
        <p:sp>
          <p:nvSpPr>
            <p:cNvPr id="12" name="object 12"/>
            <p:cNvSpPr/>
            <p:nvPr/>
          </p:nvSpPr>
          <p:spPr>
            <a:xfrm>
              <a:off x="1792224" y="1453895"/>
              <a:ext cx="8415655" cy="1237615"/>
            </a:xfrm>
            <a:custGeom>
              <a:avLst/>
              <a:gdLst/>
              <a:ahLst/>
              <a:cxnLst/>
              <a:rect l="l" t="t" r="r" b="b"/>
              <a:pathLst>
                <a:path w="8415655" h="1237614">
                  <a:moveTo>
                    <a:pt x="8209280" y="0"/>
                  </a:moveTo>
                  <a:lnTo>
                    <a:pt x="0" y="0"/>
                  </a:lnTo>
                  <a:lnTo>
                    <a:pt x="0" y="1237488"/>
                  </a:lnTo>
                  <a:lnTo>
                    <a:pt x="8209280" y="1237488"/>
                  </a:lnTo>
                  <a:lnTo>
                    <a:pt x="8256574" y="1232041"/>
                  </a:lnTo>
                  <a:lnTo>
                    <a:pt x="8299987" y="1216526"/>
                  </a:lnTo>
                  <a:lnTo>
                    <a:pt x="8338282" y="1192181"/>
                  </a:lnTo>
                  <a:lnTo>
                    <a:pt x="8370221" y="1160242"/>
                  </a:lnTo>
                  <a:lnTo>
                    <a:pt x="8394566" y="1121947"/>
                  </a:lnTo>
                  <a:lnTo>
                    <a:pt x="8410081" y="1078534"/>
                  </a:lnTo>
                  <a:lnTo>
                    <a:pt x="8415528" y="1031239"/>
                  </a:lnTo>
                  <a:lnTo>
                    <a:pt x="8415528" y="206248"/>
                  </a:lnTo>
                  <a:lnTo>
                    <a:pt x="8410081" y="158953"/>
                  </a:lnTo>
                  <a:lnTo>
                    <a:pt x="8394566" y="115540"/>
                  </a:lnTo>
                  <a:lnTo>
                    <a:pt x="8370221" y="77245"/>
                  </a:lnTo>
                  <a:lnTo>
                    <a:pt x="8338282" y="45306"/>
                  </a:lnTo>
                  <a:lnTo>
                    <a:pt x="8299987" y="20961"/>
                  </a:lnTo>
                  <a:lnTo>
                    <a:pt x="8256574" y="5446"/>
                  </a:lnTo>
                  <a:lnTo>
                    <a:pt x="820928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92224" y="1453895"/>
              <a:ext cx="8415655" cy="1237615"/>
            </a:xfrm>
            <a:custGeom>
              <a:avLst/>
              <a:gdLst/>
              <a:ahLst/>
              <a:cxnLst/>
              <a:rect l="l" t="t" r="r" b="b"/>
              <a:pathLst>
                <a:path w="8415655" h="1237614">
                  <a:moveTo>
                    <a:pt x="8415528" y="206248"/>
                  </a:moveTo>
                  <a:lnTo>
                    <a:pt x="8415528" y="1031239"/>
                  </a:lnTo>
                  <a:lnTo>
                    <a:pt x="8410081" y="1078534"/>
                  </a:lnTo>
                  <a:lnTo>
                    <a:pt x="8394566" y="1121947"/>
                  </a:lnTo>
                  <a:lnTo>
                    <a:pt x="8370221" y="1160242"/>
                  </a:lnTo>
                  <a:lnTo>
                    <a:pt x="8338282" y="1192181"/>
                  </a:lnTo>
                  <a:lnTo>
                    <a:pt x="8299987" y="1216526"/>
                  </a:lnTo>
                  <a:lnTo>
                    <a:pt x="8256574" y="1232041"/>
                  </a:lnTo>
                  <a:lnTo>
                    <a:pt x="8209280" y="1237488"/>
                  </a:lnTo>
                  <a:lnTo>
                    <a:pt x="0" y="1237488"/>
                  </a:lnTo>
                  <a:lnTo>
                    <a:pt x="0" y="0"/>
                  </a:lnTo>
                  <a:lnTo>
                    <a:pt x="8209280" y="0"/>
                  </a:lnTo>
                  <a:lnTo>
                    <a:pt x="8256574" y="5446"/>
                  </a:lnTo>
                  <a:lnTo>
                    <a:pt x="8299987" y="20961"/>
                  </a:lnTo>
                  <a:lnTo>
                    <a:pt x="8338282" y="45306"/>
                  </a:lnTo>
                  <a:lnTo>
                    <a:pt x="8370221" y="77245"/>
                  </a:lnTo>
                  <a:lnTo>
                    <a:pt x="8394566" y="115540"/>
                  </a:lnTo>
                  <a:lnTo>
                    <a:pt x="8410081" y="158953"/>
                  </a:lnTo>
                  <a:lnTo>
                    <a:pt x="8415528" y="206248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901444" y="1648790"/>
            <a:ext cx="7927340" cy="798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indent="-170815">
              <a:lnSpc>
                <a:spcPts val="1955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5">
                <a:latin typeface="Calibri"/>
                <a:cs typeface="Calibri"/>
              </a:rPr>
              <a:t> this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dataset,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currency named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column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contains</a:t>
            </a:r>
            <a:r>
              <a:rPr dirty="0" sz="1700" spc="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name 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all the</a:t>
            </a:r>
            <a:endParaRPr sz="1700">
              <a:latin typeface="Calibri"/>
              <a:cs typeface="Calibri"/>
            </a:endParaRPr>
          </a:p>
          <a:p>
            <a:pPr marL="182880">
              <a:lnSpc>
                <a:spcPts val="1955"/>
              </a:lnSpc>
            </a:pPr>
            <a:r>
              <a:rPr dirty="0" sz="1700" spc="-20">
                <a:latin typeface="Calibri"/>
                <a:cs typeface="Calibri"/>
              </a:rPr>
              <a:t>currency.</a:t>
            </a:r>
            <a:endParaRPr sz="17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problem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statement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here</a:t>
            </a:r>
            <a:r>
              <a:rPr dirty="0" sz="1700" spc="-5">
                <a:latin typeface="Calibri"/>
                <a:cs typeface="Calibri"/>
              </a:rPr>
              <a:t> is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to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know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how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many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currency</a:t>
            </a:r>
            <a:r>
              <a:rPr dirty="0" sz="1700" spc="-10">
                <a:latin typeface="Calibri"/>
                <a:cs typeface="Calibri"/>
              </a:rPr>
              <a:t> are available.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0040" y="3108960"/>
            <a:ext cx="1614170" cy="2034539"/>
            <a:chOff x="320040" y="3108960"/>
            <a:chExt cx="1614170" cy="2034539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84" y="3108960"/>
              <a:ext cx="1440053" cy="20342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" y="3855681"/>
              <a:ext cx="1613788" cy="5987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3296" y="3163824"/>
              <a:ext cx="1329055" cy="1902460"/>
            </a:xfrm>
            <a:custGeom>
              <a:avLst/>
              <a:gdLst/>
              <a:ahLst/>
              <a:cxnLst/>
              <a:rect l="l" t="t" r="r" b="b"/>
              <a:pathLst>
                <a:path w="1329055" h="1902460">
                  <a:moveTo>
                    <a:pt x="1328928" y="0"/>
                  </a:moveTo>
                  <a:lnTo>
                    <a:pt x="664464" y="664463"/>
                  </a:lnTo>
                  <a:lnTo>
                    <a:pt x="0" y="0"/>
                  </a:lnTo>
                  <a:lnTo>
                    <a:pt x="0" y="1237488"/>
                  </a:lnTo>
                  <a:lnTo>
                    <a:pt x="664464" y="1901952"/>
                  </a:lnTo>
                  <a:lnTo>
                    <a:pt x="1328928" y="1237488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63296" y="3163824"/>
              <a:ext cx="1329055" cy="1902460"/>
            </a:xfrm>
            <a:custGeom>
              <a:avLst/>
              <a:gdLst/>
              <a:ahLst/>
              <a:cxnLst/>
              <a:rect l="l" t="t" r="r" b="b"/>
              <a:pathLst>
                <a:path w="1329055" h="1902460">
                  <a:moveTo>
                    <a:pt x="1328928" y="0"/>
                  </a:moveTo>
                  <a:lnTo>
                    <a:pt x="1328928" y="1237488"/>
                  </a:lnTo>
                  <a:lnTo>
                    <a:pt x="664464" y="1901952"/>
                  </a:lnTo>
                  <a:lnTo>
                    <a:pt x="0" y="1237488"/>
                  </a:lnTo>
                  <a:lnTo>
                    <a:pt x="0" y="0"/>
                  </a:lnTo>
                  <a:lnTo>
                    <a:pt x="664464" y="664463"/>
                  </a:lnTo>
                  <a:lnTo>
                    <a:pt x="1328928" y="0"/>
                  </a:lnTo>
                  <a:close/>
                </a:path>
              </a:pathLst>
            </a:custGeom>
            <a:ln w="2438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98144" y="3932682"/>
            <a:ext cx="12585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4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79841" y="3151441"/>
            <a:ext cx="8440420" cy="1262380"/>
            <a:chOff x="1779841" y="3151441"/>
            <a:chExt cx="8440420" cy="1262380"/>
          </a:xfrm>
        </p:grpSpPr>
        <p:sp>
          <p:nvSpPr>
            <p:cNvPr id="22" name="object 22"/>
            <p:cNvSpPr/>
            <p:nvPr/>
          </p:nvSpPr>
          <p:spPr>
            <a:xfrm>
              <a:off x="1792224" y="3163824"/>
              <a:ext cx="8415655" cy="1237615"/>
            </a:xfrm>
            <a:custGeom>
              <a:avLst/>
              <a:gdLst/>
              <a:ahLst/>
              <a:cxnLst/>
              <a:rect l="l" t="t" r="r" b="b"/>
              <a:pathLst>
                <a:path w="8415655" h="1237614">
                  <a:moveTo>
                    <a:pt x="8209280" y="0"/>
                  </a:moveTo>
                  <a:lnTo>
                    <a:pt x="0" y="0"/>
                  </a:lnTo>
                  <a:lnTo>
                    <a:pt x="0" y="1237488"/>
                  </a:lnTo>
                  <a:lnTo>
                    <a:pt x="8209280" y="1237488"/>
                  </a:lnTo>
                  <a:lnTo>
                    <a:pt x="8256574" y="1232041"/>
                  </a:lnTo>
                  <a:lnTo>
                    <a:pt x="8299987" y="1216526"/>
                  </a:lnTo>
                  <a:lnTo>
                    <a:pt x="8338282" y="1192181"/>
                  </a:lnTo>
                  <a:lnTo>
                    <a:pt x="8370221" y="1160242"/>
                  </a:lnTo>
                  <a:lnTo>
                    <a:pt x="8394566" y="1121947"/>
                  </a:lnTo>
                  <a:lnTo>
                    <a:pt x="8410081" y="1078534"/>
                  </a:lnTo>
                  <a:lnTo>
                    <a:pt x="8415528" y="1031239"/>
                  </a:lnTo>
                  <a:lnTo>
                    <a:pt x="8415528" y="206248"/>
                  </a:lnTo>
                  <a:lnTo>
                    <a:pt x="8410081" y="158953"/>
                  </a:lnTo>
                  <a:lnTo>
                    <a:pt x="8394566" y="115540"/>
                  </a:lnTo>
                  <a:lnTo>
                    <a:pt x="8370221" y="77245"/>
                  </a:lnTo>
                  <a:lnTo>
                    <a:pt x="8338282" y="45306"/>
                  </a:lnTo>
                  <a:lnTo>
                    <a:pt x="8299987" y="20961"/>
                  </a:lnTo>
                  <a:lnTo>
                    <a:pt x="8256574" y="5446"/>
                  </a:lnTo>
                  <a:lnTo>
                    <a:pt x="820928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92224" y="3163824"/>
              <a:ext cx="8415655" cy="1237615"/>
            </a:xfrm>
            <a:custGeom>
              <a:avLst/>
              <a:gdLst/>
              <a:ahLst/>
              <a:cxnLst/>
              <a:rect l="l" t="t" r="r" b="b"/>
              <a:pathLst>
                <a:path w="8415655" h="1237614">
                  <a:moveTo>
                    <a:pt x="8415528" y="206248"/>
                  </a:moveTo>
                  <a:lnTo>
                    <a:pt x="8415528" y="1031239"/>
                  </a:lnTo>
                  <a:lnTo>
                    <a:pt x="8410081" y="1078534"/>
                  </a:lnTo>
                  <a:lnTo>
                    <a:pt x="8394566" y="1121947"/>
                  </a:lnTo>
                  <a:lnTo>
                    <a:pt x="8370221" y="1160242"/>
                  </a:lnTo>
                  <a:lnTo>
                    <a:pt x="8338282" y="1192181"/>
                  </a:lnTo>
                  <a:lnTo>
                    <a:pt x="8299987" y="1216526"/>
                  </a:lnTo>
                  <a:lnTo>
                    <a:pt x="8256574" y="1232041"/>
                  </a:lnTo>
                  <a:lnTo>
                    <a:pt x="8209280" y="1237488"/>
                  </a:lnTo>
                  <a:lnTo>
                    <a:pt x="0" y="1237488"/>
                  </a:lnTo>
                  <a:lnTo>
                    <a:pt x="0" y="0"/>
                  </a:lnTo>
                  <a:lnTo>
                    <a:pt x="8209280" y="0"/>
                  </a:lnTo>
                  <a:lnTo>
                    <a:pt x="8256574" y="5446"/>
                  </a:lnTo>
                  <a:lnTo>
                    <a:pt x="8299987" y="20961"/>
                  </a:lnTo>
                  <a:lnTo>
                    <a:pt x="8338282" y="45306"/>
                  </a:lnTo>
                  <a:lnTo>
                    <a:pt x="8370221" y="77245"/>
                  </a:lnTo>
                  <a:lnTo>
                    <a:pt x="8394566" y="115540"/>
                  </a:lnTo>
                  <a:lnTo>
                    <a:pt x="8410081" y="158953"/>
                  </a:lnTo>
                  <a:lnTo>
                    <a:pt x="8415528" y="206248"/>
                  </a:lnTo>
                  <a:close/>
                </a:path>
              </a:pathLst>
            </a:custGeom>
            <a:ln w="2438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901444" y="3359353"/>
            <a:ext cx="8204834" cy="798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indent="-170815">
              <a:lnSpc>
                <a:spcPts val="1955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In </a:t>
            </a:r>
            <a:r>
              <a:rPr dirty="0" sz="1700" spc="-5">
                <a:latin typeface="Calibri"/>
                <a:cs typeface="Calibri"/>
              </a:rPr>
              <a:t>this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dataset,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year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named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column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displays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all the </a:t>
            </a:r>
            <a:r>
              <a:rPr dirty="0" sz="1700" spc="-10">
                <a:latin typeface="Calibri"/>
                <a:cs typeface="Calibri"/>
              </a:rPr>
              <a:t>available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year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the</a:t>
            </a:r>
            <a:endParaRPr sz="1700">
              <a:latin typeface="Calibri"/>
              <a:cs typeface="Calibri"/>
            </a:endParaRPr>
          </a:p>
          <a:p>
            <a:pPr marL="182880">
              <a:lnSpc>
                <a:spcPts val="1955"/>
              </a:lnSpc>
            </a:pPr>
            <a:r>
              <a:rPr dirty="0" sz="1700" spc="-20">
                <a:latin typeface="Calibri"/>
                <a:cs typeface="Calibri"/>
              </a:rPr>
              <a:t>currency.</a:t>
            </a:r>
            <a:endParaRPr sz="17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problem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statement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here</a:t>
            </a:r>
            <a:r>
              <a:rPr dirty="0" sz="1700" spc="-5">
                <a:latin typeface="Calibri"/>
                <a:cs typeface="Calibri"/>
              </a:rPr>
              <a:t> is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to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know,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in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all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year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>
                <a:latin typeface="Calibri"/>
                <a:cs typeface="Calibri"/>
              </a:rPr>
              <a:t> 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currency </a:t>
            </a:r>
            <a:r>
              <a:rPr dirty="0" sz="1700" spc="-10">
                <a:latin typeface="Calibri"/>
                <a:cs typeface="Calibri"/>
              </a:rPr>
              <a:t>available.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4047" y="4818949"/>
            <a:ext cx="1537970" cy="2034539"/>
            <a:chOff x="384047" y="4818949"/>
            <a:chExt cx="1537970" cy="2034539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83" y="4818949"/>
              <a:ext cx="1440053" cy="20342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047" y="5434584"/>
              <a:ext cx="1537589" cy="8639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3295" y="4873752"/>
              <a:ext cx="1329055" cy="1902460"/>
            </a:xfrm>
            <a:custGeom>
              <a:avLst/>
              <a:gdLst/>
              <a:ahLst/>
              <a:cxnLst/>
              <a:rect l="l" t="t" r="r" b="b"/>
              <a:pathLst>
                <a:path w="1329055" h="1902459">
                  <a:moveTo>
                    <a:pt x="1328928" y="0"/>
                  </a:moveTo>
                  <a:lnTo>
                    <a:pt x="664464" y="664464"/>
                  </a:lnTo>
                  <a:lnTo>
                    <a:pt x="0" y="0"/>
                  </a:lnTo>
                  <a:lnTo>
                    <a:pt x="0" y="1237488"/>
                  </a:lnTo>
                  <a:lnTo>
                    <a:pt x="664464" y="1901952"/>
                  </a:lnTo>
                  <a:lnTo>
                    <a:pt x="1328928" y="1237488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3295" y="4873752"/>
              <a:ext cx="1329055" cy="1902460"/>
            </a:xfrm>
            <a:custGeom>
              <a:avLst/>
              <a:gdLst/>
              <a:ahLst/>
              <a:cxnLst/>
              <a:rect l="l" t="t" r="r" b="b"/>
              <a:pathLst>
                <a:path w="1329055" h="1902459">
                  <a:moveTo>
                    <a:pt x="1328928" y="0"/>
                  </a:moveTo>
                  <a:lnTo>
                    <a:pt x="1328928" y="1237488"/>
                  </a:lnTo>
                  <a:lnTo>
                    <a:pt x="664464" y="1901952"/>
                  </a:lnTo>
                  <a:lnTo>
                    <a:pt x="0" y="1237488"/>
                  </a:lnTo>
                  <a:lnTo>
                    <a:pt x="0" y="0"/>
                  </a:lnTo>
                  <a:lnTo>
                    <a:pt x="664464" y="664464"/>
                  </a:lnTo>
                  <a:lnTo>
                    <a:pt x="1328928" y="0"/>
                  </a:lnTo>
                  <a:close/>
                </a:path>
              </a:pathLst>
            </a:custGeom>
            <a:ln w="2438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62152" y="5510580"/>
            <a:ext cx="1126490" cy="579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185"/>
              </a:lnSpc>
              <a:spcBef>
                <a:spcPts val="95"/>
              </a:spcBef>
            </a:pP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dirty="0" sz="19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alibri"/>
                <a:cs typeface="Calibri"/>
              </a:rPr>
              <a:t>cap</a:t>
            </a:r>
            <a:endParaRPr sz="1900">
              <a:latin typeface="Calibri"/>
              <a:cs typeface="Calibri"/>
            </a:endParaRPr>
          </a:p>
          <a:p>
            <a:pPr algn="ctr" marL="4445">
              <a:lnSpc>
                <a:spcPts val="2185"/>
              </a:lnSpc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80032" y="4861559"/>
            <a:ext cx="8440420" cy="1262380"/>
            <a:chOff x="1780032" y="4861559"/>
            <a:chExt cx="8440420" cy="1262380"/>
          </a:xfrm>
        </p:grpSpPr>
        <p:sp>
          <p:nvSpPr>
            <p:cNvPr id="32" name="object 32"/>
            <p:cNvSpPr/>
            <p:nvPr/>
          </p:nvSpPr>
          <p:spPr>
            <a:xfrm>
              <a:off x="1792224" y="4873751"/>
              <a:ext cx="8415655" cy="1237615"/>
            </a:xfrm>
            <a:custGeom>
              <a:avLst/>
              <a:gdLst/>
              <a:ahLst/>
              <a:cxnLst/>
              <a:rect l="l" t="t" r="r" b="b"/>
              <a:pathLst>
                <a:path w="8415655" h="1237614">
                  <a:moveTo>
                    <a:pt x="8209280" y="0"/>
                  </a:moveTo>
                  <a:lnTo>
                    <a:pt x="0" y="0"/>
                  </a:lnTo>
                  <a:lnTo>
                    <a:pt x="0" y="1237488"/>
                  </a:lnTo>
                  <a:lnTo>
                    <a:pt x="8209280" y="1237488"/>
                  </a:lnTo>
                  <a:lnTo>
                    <a:pt x="8256574" y="1232040"/>
                  </a:lnTo>
                  <a:lnTo>
                    <a:pt x="8299987" y="1216524"/>
                  </a:lnTo>
                  <a:lnTo>
                    <a:pt x="8338282" y="1192177"/>
                  </a:lnTo>
                  <a:lnTo>
                    <a:pt x="8370221" y="1160237"/>
                  </a:lnTo>
                  <a:lnTo>
                    <a:pt x="8394566" y="1121942"/>
                  </a:lnTo>
                  <a:lnTo>
                    <a:pt x="8410081" y="1078530"/>
                  </a:lnTo>
                  <a:lnTo>
                    <a:pt x="8415528" y="1031240"/>
                  </a:lnTo>
                  <a:lnTo>
                    <a:pt x="8415528" y="206248"/>
                  </a:lnTo>
                  <a:lnTo>
                    <a:pt x="8410081" y="158953"/>
                  </a:lnTo>
                  <a:lnTo>
                    <a:pt x="8394566" y="115540"/>
                  </a:lnTo>
                  <a:lnTo>
                    <a:pt x="8370221" y="77245"/>
                  </a:lnTo>
                  <a:lnTo>
                    <a:pt x="8338282" y="45306"/>
                  </a:lnTo>
                  <a:lnTo>
                    <a:pt x="8299987" y="20961"/>
                  </a:lnTo>
                  <a:lnTo>
                    <a:pt x="8256574" y="5446"/>
                  </a:lnTo>
                  <a:lnTo>
                    <a:pt x="820928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92224" y="4873751"/>
              <a:ext cx="8415655" cy="1237615"/>
            </a:xfrm>
            <a:custGeom>
              <a:avLst/>
              <a:gdLst/>
              <a:ahLst/>
              <a:cxnLst/>
              <a:rect l="l" t="t" r="r" b="b"/>
              <a:pathLst>
                <a:path w="8415655" h="1237614">
                  <a:moveTo>
                    <a:pt x="8415528" y="206248"/>
                  </a:moveTo>
                  <a:lnTo>
                    <a:pt x="8415528" y="1031240"/>
                  </a:lnTo>
                  <a:lnTo>
                    <a:pt x="8410081" y="1078530"/>
                  </a:lnTo>
                  <a:lnTo>
                    <a:pt x="8394566" y="1121942"/>
                  </a:lnTo>
                  <a:lnTo>
                    <a:pt x="8370221" y="1160237"/>
                  </a:lnTo>
                  <a:lnTo>
                    <a:pt x="8338282" y="1192177"/>
                  </a:lnTo>
                  <a:lnTo>
                    <a:pt x="8299987" y="1216524"/>
                  </a:lnTo>
                  <a:lnTo>
                    <a:pt x="8256574" y="1232040"/>
                  </a:lnTo>
                  <a:lnTo>
                    <a:pt x="8209280" y="1237488"/>
                  </a:lnTo>
                  <a:lnTo>
                    <a:pt x="0" y="1237488"/>
                  </a:lnTo>
                  <a:lnTo>
                    <a:pt x="0" y="0"/>
                  </a:lnTo>
                  <a:lnTo>
                    <a:pt x="8209280" y="0"/>
                  </a:lnTo>
                  <a:lnTo>
                    <a:pt x="8256574" y="5446"/>
                  </a:lnTo>
                  <a:lnTo>
                    <a:pt x="8299987" y="20961"/>
                  </a:lnTo>
                  <a:lnTo>
                    <a:pt x="8338282" y="45306"/>
                  </a:lnTo>
                  <a:lnTo>
                    <a:pt x="8370221" y="77245"/>
                  </a:lnTo>
                  <a:lnTo>
                    <a:pt x="8394566" y="115540"/>
                  </a:lnTo>
                  <a:lnTo>
                    <a:pt x="8410081" y="158953"/>
                  </a:lnTo>
                  <a:lnTo>
                    <a:pt x="8415528" y="206248"/>
                  </a:lnTo>
                  <a:close/>
                </a:path>
              </a:pathLst>
            </a:custGeom>
            <a:ln w="2438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901444" y="4951298"/>
            <a:ext cx="8106409" cy="10356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82880" marR="5080" indent="-170815">
              <a:lnSpc>
                <a:spcPct val="91200"/>
              </a:lnSpc>
              <a:spcBef>
                <a:spcPts val="28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5">
                <a:latin typeface="Calibri"/>
                <a:cs typeface="Calibri"/>
              </a:rPr>
              <a:t> this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dataset,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market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cap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named </a:t>
            </a:r>
            <a:r>
              <a:rPr dirty="0" sz="1700" spc="-10">
                <a:latin typeface="Calibri"/>
                <a:cs typeface="Calibri"/>
              </a:rPr>
              <a:t>column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one</a:t>
            </a:r>
            <a:r>
              <a:rPr dirty="0" sz="1700" spc="10" b="1">
                <a:latin typeface="Calibri"/>
                <a:cs typeface="Calibri"/>
              </a:rPr>
              <a:t> </a:t>
            </a:r>
            <a:r>
              <a:rPr dirty="0" sz="1700" spc="-5" b="1">
                <a:latin typeface="Calibri"/>
                <a:cs typeface="Calibri"/>
              </a:rPr>
              <a:t>measurement</a:t>
            </a:r>
            <a:r>
              <a:rPr dirty="0" sz="1700" spc="-10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of</a:t>
            </a:r>
            <a:r>
              <a:rPr dirty="0" sz="1700" spc="1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a </a:t>
            </a:r>
            <a:r>
              <a:rPr dirty="0" sz="1700" spc="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company's</a:t>
            </a:r>
            <a:r>
              <a:rPr dirty="0" sz="1700" spc="-60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size.</a:t>
            </a:r>
            <a:r>
              <a:rPr dirty="0" sz="1700" spc="15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It's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the </a:t>
            </a:r>
            <a:r>
              <a:rPr dirty="0" sz="1700" spc="-15">
                <a:latin typeface="Calibri"/>
                <a:cs typeface="Calibri"/>
              </a:rPr>
              <a:t>total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value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of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company's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outstanding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shares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stock,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which 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include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publicly</a:t>
            </a:r>
            <a:r>
              <a:rPr dirty="0" sz="1700" spc="5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traded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shares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plus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restricted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shares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held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by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company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officers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and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insiders.</a:t>
            </a:r>
            <a:endParaRPr sz="17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4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problem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here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to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know</a:t>
            </a:r>
            <a:r>
              <a:rPr dirty="0" sz="1700">
                <a:latin typeface="Calibri"/>
                <a:cs typeface="Calibri"/>
              </a:rPr>
              <a:t> a </a:t>
            </a:r>
            <a:r>
              <a:rPr dirty="0" sz="1700" spc="-10">
                <a:latin typeface="Calibri"/>
                <a:cs typeface="Calibri"/>
              </a:rPr>
              <a:t>share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stock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company.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72680"/>
            <a:ext cx="6400800" cy="3385820"/>
          </a:xfrm>
          <a:custGeom>
            <a:avLst/>
            <a:gdLst/>
            <a:ahLst/>
            <a:cxnLst/>
            <a:rect l="l" t="t" r="r" b="b"/>
            <a:pathLst>
              <a:path w="6400800" h="3385820">
                <a:moveTo>
                  <a:pt x="1729977" y="0"/>
                </a:moveTo>
                <a:lnTo>
                  <a:pt x="1687298" y="70"/>
                </a:lnTo>
                <a:lnTo>
                  <a:pt x="1644121" y="432"/>
                </a:lnTo>
                <a:lnTo>
                  <a:pt x="1600434" y="1090"/>
                </a:lnTo>
                <a:lnTo>
                  <a:pt x="1556225" y="2048"/>
                </a:lnTo>
                <a:lnTo>
                  <a:pt x="1511483" y="3311"/>
                </a:lnTo>
                <a:lnTo>
                  <a:pt x="1466195" y="4886"/>
                </a:lnTo>
                <a:lnTo>
                  <a:pt x="1420350" y="6776"/>
                </a:lnTo>
                <a:lnTo>
                  <a:pt x="1373935" y="8986"/>
                </a:lnTo>
                <a:lnTo>
                  <a:pt x="1326940" y="11523"/>
                </a:lnTo>
                <a:lnTo>
                  <a:pt x="1279351" y="14389"/>
                </a:lnTo>
                <a:lnTo>
                  <a:pt x="1231158" y="17592"/>
                </a:lnTo>
                <a:lnTo>
                  <a:pt x="1182348" y="21134"/>
                </a:lnTo>
                <a:lnTo>
                  <a:pt x="1132910" y="25023"/>
                </a:lnTo>
                <a:lnTo>
                  <a:pt x="1082831" y="29261"/>
                </a:lnTo>
                <a:lnTo>
                  <a:pt x="1032101" y="33856"/>
                </a:lnTo>
                <a:lnTo>
                  <a:pt x="980706" y="38810"/>
                </a:lnTo>
                <a:lnTo>
                  <a:pt x="928635" y="44131"/>
                </a:lnTo>
                <a:lnTo>
                  <a:pt x="875877" y="49821"/>
                </a:lnTo>
                <a:lnTo>
                  <a:pt x="822419" y="55887"/>
                </a:lnTo>
                <a:lnTo>
                  <a:pt x="768249" y="62333"/>
                </a:lnTo>
                <a:lnTo>
                  <a:pt x="713356" y="69165"/>
                </a:lnTo>
                <a:lnTo>
                  <a:pt x="657728" y="76387"/>
                </a:lnTo>
                <a:lnTo>
                  <a:pt x="601353" y="84004"/>
                </a:lnTo>
                <a:lnTo>
                  <a:pt x="544218" y="92022"/>
                </a:lnTo>
                <a:lnTo>
                  <a:pt x="486314" y="100444"/>
                </a:lnTo>
                <a:lnTo>
                  <a:pt x="427626" y="109277"/>
                </a:lnTo>
                <a:lnTo>
                  <a:pt x="368144" y="118526"/>
                </a:lnTo>
                <a:lnTo>
                  <a:pt x="307856" y="128194"/>
                </a:lnTo>
                <a:lnTo>
                  <a:pt x="246749" y="138288"/>
                </a:lnTo>
                <a:lnTo>
                  <a:pt x="184812" y="148812"/>
                </a:lnTo>
                <a:lnTo>
                  <a:pt x="122034" y="159771"/>
                </a:lnTo>
                <a:lnTo>
                  <a:pt x="58401" y="171170"/>
                </a:lnTo>
                <a:lnTo>
                  <a:pt x="0" y="181894"/>
                </a:lnTo>
                <a:lnTo>
                  <a:pt x="0" y="3385318"/>
                </a:lnTo>
                <a:lnTo>
                  <a:pt x="6400800" y="3385318"/>
                </a:lnTo>
                <a:lnTo>
                  <a:pt x="6400800" y="635388"/>
                </a:lnTo>
                <a:lnTo>
                  <a:pt x="6336302" y="635245"/>
                </a:lnTo>
                <a:lnTo>
                  <a:pt x="6272669" y="634821"/>
                </a:lnTo>
                <a:lnTo>
                  <a:pt x="6209891" y="634119"/>
                </a:lnTo>
                <a:lnTo>
                  <a:pt x="6147954" y="633145"/>
                </a:lnTo>
                <a:lnTo>
                  <a:pt x="6086847" y="631904"/>
                </a:lnTo>
                <a:lnTo>
                  <a:pt x="6026559" y="630401"/>
                </a:lnTo>
                <a:lnTo>
                  <a:pt x="5967077" y="628641"/>
                </a:lnTo>
                <a:lnTo>
                  <a:pt x="5908389" y="626629"/>
                </a:lnTo>
                <a:lnTo>
                  <a:pt x="5850485" y="624369"/>
                </a:lnTo>
                <a:lnTo>
                  <a:pt x="5793350" y="621868"/>
                </a:lnTo>
                <a:lnTo>
                  <a:pt x="5736975" y="619129"/>
                </a:lnTo>
                <a:lnTo>
                  <a:pt x="5681347" y="616158"/>
                </a:lnTo>
                <a:lnTo>
                  <a:pt x="5626454" y="612960"/>
                </a:lnTo>
                <a:lnTo>
                  <a:pt x="5572284" y="609539"/>
                </a:lnTo>
                <a:lnTo>
                  <a:pt x="5518826" y="605902"/>
                </a:lnTo>
                <a:lnTo>
                  <a:pt x="5466068" y="602052"/>
                </a:lnTo>
                <a:lnTo>
                  <a:pt x="5413997" y="597994"/>
                </a:lnTo>
                <a:lnTo>
                  <a:pt x="5311872" y="589277"/>
                </a:lnTo>
                <a:lnTo>
                  <a:pt x="5212355" y="579791"/>
                </a:lnTo>
                <a:lnTo>
                  <a:pt x="5115352" y="569575"/>
                </a:lnTo>
                <a:lnTo>
                  <a:pt x="5020768" y="558669"/>
                </a:lnTo>
                <a:lnTo>
                  <a:pt x="4928508" y="547114"/>
                </a:lnTo>
                <a:lnTo>
                  <a:pt x="4838478" y="534948"/>
                </a:lnTo>
                <a:lnTo>
                  <a:pt x="4750582" y="522212"/>
                </a:lnTo>
                <a:lnTo>
                  <a:pt x="4664726" y="508945"/>
                </a:lnTo>
                <a:lnTo>
                  <a:pt x="4580814" y="495188"/>
                </a:lnTo>
                <a:lnTo>
                  <a:pt x="4498752" y="480980"/>
                </a:lnTo>
                <a:lnTo>
                  <a:pt x="4418445" y="466361"/>
                </a:lnTo>
                <a:lnTo>
                  <a:pt x="4339799" y="451371"/>
                </a:lnTo>
                <a:lnTo>
                  <a:pt x="4262717" y="436050"/>
                </a:lnTo>
                <a:lnTo>
                  <a:pt x="4187107" y="420437"/>
                </a:lnTo>
                <a:lnTo>
                  <a:pt x="4076240" y="396559"/>
                </a:lnTo>
                <a:lnTo>
                  <a:pt x="3968147" y="372249"/>
                </a:lnTo>
                <a:lnTo>
                  <a:pt x="3827787" y="339398"/>
                </a:lnTo>
                <a:lnTo>
                  <a:pt x="3294807" y="209085"/>
                </a:lnTo>
                <a:lnTo>
                  <a:pt x="3164882" y="178375"/>
                </a:lnTo>
                <a:lnTo>
                  <a:pt x="3067356" y="156233"/>
                </a:lnTo>
                <a:lnTo>
                  <a:pt x="2969402" y="135004"/>
                </a:lnTo>
                <a:lnTo>
                  <a:pt x="2903704" y="121425"/>
                </a:lnTo>
                <a:lnTo>
                  <a:pt x="2837580" y="108351"/>
                </a:lnTo>
                <a:lnTo>
                  <a:pt x="2770934" y="95823"/>
                </a:lnTo>
                <a:lnTo>
                  <a:pt x="2703671" y="83880"/>
                </a:lnTo>
                <a:lnTo>
                  <a:pt x="2635696" y="72562"/>
                </a:lnTo>
                <a:lnTo>
                  <a:pt x="2566916" y="61909"/>
                </a:lnTo>
                <a:lnTo>
                  <a:pt x="2497234" y="51961"/>
                </a:lnTo>
                <a:lnTo>
                  <a:pt x="2426556" y="42757"/>
                </a:lnTo>
                <a:lnTo>
                  <a:pt x="2354787" y="34337"/>
                </a:lnTo>
                <a:lnTo>
                  <a:pt x="2281832" y="26742"/>
                </a:lnTo>
                <a:lnTo>
                  <a:pt x="2207596" y="20011"/>
                </a:lnTo>
                <a:lnTo>
                  <a:pt x="2131986" y="14183"/>
                </a:lnTo>
                <a:lnTo>
                  <a:pt x="2093635" y="11621"/>
                </a:lnTo>
                <a:lnTo>
                  <a:pt x="2054904" y="9300"/>
                </a:lnTo>
                <a:lnTo>
                  <a:pt x="2015782" y="7224"/>
                </a:lnTo>
                <a:lnTo>
                  <a:pt x="1976258" y="5400"/>
                </a:lnTo>
                <a:lnTo>
                  <a:pt x="1936318" y="3831"/>
                </a:lnTo>
                <a:lnTo>
                  <a:pt x="1895951" y="2523"/>
                </a:lnTo>
                <a:lnTo>
                  <a:pt x="1855145" y="1481"/>
                </a:lnTo>
                <a:lnTo>
                  <a:pt x="1813889" y="710"/>
                </a:lnTo>
                <a:lnTo>
                  <a:pt x="1772170" y="214"/>
                </a:lnTo>
                <a:lnTo>
                  <a:pt x="1729977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14869" y="1302494"/>
            <a:ext cx="9890760" cy="4860925"/>
            <a:chOff x="414869" y="1302494"/>
            <a:chExt cx="9890760" cy="4860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6144" y="3621023"/>
              <a:ext cx="3819144" cy="2542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156" y="3355835"/>
              <a:ext cx="1191780" cy="11917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869" y="1302494"/>
              <a:ext cx="1119266" cy="1554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103" y="1889810"/>
              <a:ext cx="1049858" cy="4128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3295" y="132892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513588" y="513588"/>
                  </a:lnTo>
                  <a:lnTo>
                    <a:pt x="0" y="0"/>
                  </a:lnTo>
                  <a:lnTo>
                    <a:pt x="0" y="955548"/>
                  </a:lnTo>
                  <a:lnTo>
                    <a:pt x="513588" y="1469136"/>
                  </a:lnTo>
                  <a:lnTo>
                    <a:pt x="1027176" y="95554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3295" y="132892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1027176" y="955548"/>
                  </a:lnTo>
                  <a:lnTo>
                    <a:pt x="513588" y="1469136"/>
                  </a:lnTo>
                  <a:lnTo>
                    <a:pt x="0" y="955548"/>
                  </a:lnTo>
                  <a:lnTo>
                    <a:pt x="0" y="0"/>
                  </a:lnTo>
                  <a:lnTo>
                    <a:pt x="513588" y="513588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7307" y="140335"/>
            <a:ext cx="1619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solidFill>
                  <a:srgbClr val="EDEDED"/>
                </a:solidFill>
                <a:latin typeface="Arial MT"/>
                <a:cs typeface="Arial MT"/>
              </a:rPr>
              <a:t>V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7779" y="627329"/>
            <a:ext cx="63690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122545" algn="l"/>
              </a:tabLst>
            </a:pPr>
            <a:r>
              <a:rPr dirty="0">
                <a:solidFill>
                  <a:srgbClr val="1E1C11"/>
                </a:solidFill>
              </a:rPr>
              <a:t>Problem</a:t>
            </a:r>
            <a:r>
              <a:rPr dirty="0" spc="-15">
                <a:solidFill>
                  <a:srgbClr val="1E1C11"/>
                </a:solidFill>
              </a:rPr>
              <a:t> </a:t>
            </a:r>
            <a:r>
              <a:rPr dirty="0" spc="-5">
                <a:solidFill>
                  <a:srgbClr val="1E1C11"/>
                </a:solidFill>
              </a:rPr>
              <a:t>Statement</a:t>
            </a:r>
            <a:r>
              <a:rPr dirty="0" spc="15">
                <a:solidFill>
                  <a:srgbClr val="1E1C11"/>
                </a:solidFill>
              </a:rPr>
              <a:t> </a:t>
            </a:r>
            <a:r>
              <a:rPr dirty="0">
                <a:solidFill>
                  <a:srgbClr val="1E1C11"/>
                </a:solidFill>
              </a:rPr>
              <a:t>(1</a:t>
            </a:r>
            <a:r>
              <a:rPr dirty="0" baseline="25462" sz="3600">
                <a:solidFill>
                  <a:srgbClr val="1E1C11"/>
                </a:solidFill>
              </a:rPr>
              <a:t>st	</a:t>
            </a:r>
            <a:r>
              <a:rPr dirty="0" sz="3600">
                <a:solidFill>
                  <a:srgbClr val="1E1C11"/>
                </a:solidFill>
              </a:rPr>
              <a:t>page)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575868" y="1943557"/>
            <a:ext cx="8039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78089" y="1316545"/>
            <a:ext cx="8733155" cy="979169"/>
            <a:chOff x="1478089" y="1316545"/>
            <a:chExt cx="8733155" cy="979169"/>
          </a:xfrm>
        </p:grpSpPr>
        <p:sp>
          <p:nvSpPr>
            <p:cNvPr id="14" name="object 14"/>
            <p:cNvSpPr/>
            <p:nvPr/>
          </p:nvSpPr>
          <p:spPr>
            <a:xfrm>
              <a:off x="1490472" y="132892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5">
                  <a:moveTo>
                    <a:pt x="8549132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8549132" y="954024"/>
                  </a:lnTo>
                  <a:lnTo>
                    <a:pt x="8599367" y="945912"/>
                  </a:lnTo>
                  <a:lnTo>
                    <a:pt x="8643012" y="923328"/>
                  </a:lnTo>
                  <a:lnTo>
                    <a:pt x="8677440" y="888900"/>
                  </a:lnTo>
                  <a:lnTo>
                    <a:pt x="8700024" y="845255"/>
                  </a:lnTo>
                  <a:lnTo>
                    <a:pt x="8708136" y="795020"/>
                  </a:lnTo>
                  <a:lnTo>
                    <a:pt x="8708136" y="159004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90472" y="132892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5">
                  <a:moveTo>
                    <a:pt x="8708136" y="159004"/>
                  </a:moveTo>
                  <a:lnTo>
                    <a:pt x="8708136" y="795020"/>
                  </a:lnTo>
                  <a:lnTo>
                    <a:pt x="8700024" y="845255"/>
                  </a:lnTo>
                  <a:lnTo>
                    <a:pt x="8677440" y="888900"/>
                  </a:lnTo>
                  <a:lnTo>
                    <a:pt x="8643012" y="923328"/>
                  </a:lnTo>
                  <a:lnTo>
                    <a:pt x="8599367" y="945912"/>
                  </a:lnTo>
                  <a:lnTo>
                    <a:pt x="8549132" y="954024"/>
                  </a:lnTo>
                  <a:lnTo>
                    <a:pt x="0" y="954024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99438" y="1382090"/>
            <a:ext cx="8383905" cy="523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indent="-170815">
              <a:lnSpc>
                <a:spcPts val="1955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this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dataset,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Max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named </a:t>
            </a:r>
            <a:r>
              <a:rPr dirty="0" sz="1700" spc="-10">
                <a:latin typeface="Calibri"/>
                <a:cs typeface="Calibri"/>
              </a:rPr>
              <a:t>column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contains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 </a:t>
            </a:r>
            <a:r>
              <a:rPr dirty="0" sz="1700" spc="-5">
                <a:latin typeface="Calibri"/>
                <a:cs typeface="Calibri"/>
              </a:rPr>
              <a:t>maximum</a:t>
            </a:r>
            <a:r>
              <a:rPr dirty="0" sz="1700" spc="-10">
                <a:latin typeface="Calibri"/>
                <a:cs typeface="Calibri"/>
              </a:rPr>
              <a:t> gain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shares</a:t>
            </a:r>
            <a:endParaRPr sz="1700">
              <a:latin typeface="Calibri"/>
              <a:cs typeface="Calibri"/>
            </a:endParaRPr>
          </a:p>
          <a:p>
            <a:pPr marL="182880">
              <a:lnSpc>
                <a:spcPts val="1955"/>
              </a:lnSpc>
            </a:pP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selected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currency.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9438" y="1894713"/>
            <a:ext cx="635762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problem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statement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here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to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know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gain value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currency.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5279" y="2599944"/>
            <a:ext cx="1281430" cy="1602105"/>
            <a:chOff x="335279" y="2599944"/>
            <a:chExt cx="1281430" cy="160210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3" y="2599944"/>
              <a:ext cx="1138237" cy="16015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279" y="3215690"/>
              <a:ext cx="1281430" cy="4128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3295" y="265480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513588" y="513588"/>
                  </a:lnTo>
                  <a:lnTo>
                    <a:pt x="0" y="0"/>
                  </a:lnTo>
                  <a:lnTo>
                    <a:pt x="0" y="955547"/>
                  </a:lnTo>
                  <a:lnTo>
                    <a:pt x="513588" y="1469135"/>
                  </a:lnTo>
                  <a:lnTo>
                    <a:pt x="1027176" y="95554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3295" y="265480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1027176" y="955547"/>
                  </a:lnTo>
                  <a:lnTo>
                    <a:pt x="513588" y="1469135"/>
                  </a:lnTo>
                  <a:lnTo>
                    <a:pt x="0" y="955547"/>
                  </a:lnTo>
                  <a:lnTo>
                    <a:pt x="0" y="0"/>
                  </a:lnTo>
                  <a:lnTo>
                    <a:pt x="513588" y="513588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60044" y="3269996"/>
            <a:ext cx="1035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mn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78089" y="2642425"/>
            <a:ext cx="8733155" cy="979169"/>
            <a:chOff x="1478089" y="2642425"/>
            <a:chExt cx="8733155" cy="979169"/>
          </a:xfrm>
        </p:grpSpPr>
        <p:sp>
          <p:nvSpPr>
            <p:cNvPr id="25" name="object 25"/>
            <p:cNvSpPr/>
            <p:nvPr/>
          </p:nvSpPr>
          <p:spPr>
            <a:xfrm>
              <a:off x="1490472" y="265480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549132" y="0"/>
                  </a:moveTo>
                  <a:lnTo>
                    <a:pt x="0" y="0"/>
                  </a:lnTo>
                  <a:lnTo>
                    <a:pt x="0" y="954023"/>
                  </a:lnTo>
                  <a:lnTo>
                    <a:pt x="8549132" y="954023"/>
                  </a:lnTo>
                  <a:lnTo>
                    <a:pt x="8599367" y="945912"/>
                  </a:lnTo>
                  <a:lnTo>
                    <a:pt x="8643012" y="923328"/>
                  </a:lnTo>
                  <a:lnTo>
                    <a:pt x="8677440" y="888900"/>
                  </a:lnTo>
                  <a:lnTo>
                    <a:pt x="8700024" y="845255"/>
                  </a:lnTo>
                  <a:lnTo>
                    <a:pt x="8708136" y="795019"/>
                  </a:lnTo>
                  <a:lnTo>
                    <a:pt x="8708136" y="159003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90472" y="265480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708136" y="159003"/>
                  </a:moveTo>
                  <a:lnTo>
                    <a:pt x="8708136" y="795019"/>
                  </a:lnTo>
                  <a:lnTo>
                    <a:pt x="8700024" y="845255"/>
                  </a:lnTo>
                  <a:lnTo>
                    <a:pt x="8677440" y="888900"/>
                  </a:lnTo>
                  <a:lnTo>
                    <a:pt x="8643012" y="923328"/>
                  </a:lnTo>
                  <a:lnTo>
                    <a:pt x="8599367" y="945912"/>
                  </a:lnTo>
                  <a:lnTo>
                    <a:pt x="8549132" y="954023"/>
                  </a:lnTo>
                  <a:lnTo>
                    <a:pt x="0" y="954023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3"/>
                  </a:lnTo>
                  <a:close/>
                </a:path>
              </a:pathLst>
            </a:custGeom>
            <a:ln w="2438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599438" y="2708529"/>
            <a:ext cx="8564880" cy="797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indent="-170815">
              <a:lnSpc>
                <a:spcPts val="1955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this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dataset,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Average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named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column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which</a:t>
            </a:r>
            <a:r>
              <a:rPr dirty="0" sz="1700" spc="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displays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average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selected</a:t>
            </a:r>
            <a:endParaRPr sz="1700">
              <a:latin typeface="Calibri"/>
              <a:cs typeface="Calibri"/>
            </a:endParaRPr>
          </a:p>
          <a:p>
            <a:pPr marL="182880">
              <a:lnSpc>
                <a:spcPts val="1955"/>
              </a:lnSpc>
            </a:pPr>
            <a:r>
              <a:rPr dirty="0" sz="1700" spc="-20">
                <a:latin typeface="Calibri"/>
                <a:cs typeface="Calibri"/>
              </a:rPr>
              <a:t>currency.</a:t>
            </a:r>
            <a:endParaRPr sz="17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problem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statement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here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to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know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average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currency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5384" y="3925823"/>
            <a:ext cx="1138555" cy="1602105"/>
            <a:chOff x="405384" y="3925823"/>
            <a:chExt cx="1138555" cy="160210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4" y="3925823"/>
              <a:ext cx="1138237" cy="16015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9392" y="4541532"/>
              <a:ext cx="1010246" cy="4098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3296" y="398068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513588" y="513588"/>
                  </a:lnTo>
                  <a:lnTo>
                    <a:pt x="0" y="0"/>
                  </a:lnTo>
                  <a:lnTo>
                    <a:pt x="0" y="955548"/>
                  </a:lnTo>
                  <a:lnTo>
                    <a:pt x="513588" y="1469136"/>
                  </a:lnTo>
                  <a:lnTo>
                    <a:pt x="1027176" y="95554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3296" y="398068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1027176" y="955548"/>
                  </a:lnTo>
                  <a:lnTo>
                    <a:pt x="513588" y="1469136"/>
                  </a:lnTo>
                  <a:lnTo>
                    <a:pt x="0" y="955548"/>
                  </a:lnTo>
                  <a:lnTo>
                    <a:pt x="0" y="0"/>
                  </a:lnTo>
                  <a:lnTo>
                    <a:pt x="513588" y="513588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594156" y="4595571"/>
            <a:ext cx="7645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Min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78089" y="3968305"/>
            <a:ext cx="8733155" cy="979169"/>
            <a:chOff x="1478089" y="3968305"/>
            <a:chExt cx="8733155" cy="979169"/>
          </a:xfrm>
        </p:grpSpPr>
        <p:sp>
          <p:nvSpPr>
            <p:cNvPr id="35" name="object 35"/>
            <p:cNvSpPr/>
            <p:nvPr/>
          </p:nvSpPr>
          <p:spPr>
            <a:xfrm>
              <a:off x="1490472" y="3980687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549132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8549132" y="954024"/>
                  </a:lnTo>
                  <a:lnTo>
                    <a:pt x="8599367" y="945912"/>
                  </a:lnTo>
                  <a:lnTo>
                    <a:pt x="8643012" y="923328"/>
                  </a:lnTo>
                  <a:lnTo>
                    <a:pt x="8677440" y="888900"/>
                  </a:lnTo>
                  <a:lnTo>
                    <a:pt x="8700024" y="845255"/>
                  </a:lnTo>
                  <a:lnTo>
                    <a:pt x="8708136" y="795019"/>
                  </a:lnTo>
                  <a:lnTo>
                    <a:pt x="8708136" y="159004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90472" y="3980687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708136" y="159004"/>
                  </a:moveTo>
                  <a:lnTo>
                    <a:pt x="8708136" y="795019"/>
                  </a:lnTo>
                  <a:lnTo>
                    <a:pt x="8700024" y="845255"/>
                  </a:lnTo>
                  <a:lnTo>
                    <a:pt x="8677440" y="888900"/>
                  </a:lnTo>
                  <a:lnTo>
                    <a:pt x="8643012" y="923328"/>
                  </a:lnTo>
                  <a:lnTo>
                    <a:pt x="8599367" y="945912"/>
                  </a:lnTo>
                  <a:lnTo>
                    <a:pt x="8549132" y="954024"/>
                  </a:lnTo>
                  <a:lnTo>
                    <a:pt x="0" y="954024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4"/>
                  </a:lnTo>
                  <a:close/>
                </a:path>
              </a:pathLst>
            </a:custGeom>
            <a:ln w="2438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599438" y="4034104"/>
            <a:ext cx="8338184" cy="798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indent="-170815">
              <a:lnSpc>
                <a:spcPts val="1955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this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dataset,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named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column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available,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which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contains</a:t>
            </a:r>
            <a:r>
              <a:rPr dirty="0" sz="1700" spc="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 </a:t>
            </a:r>
            <a:r>
              <a:rPr dirty="0" sz="1700" spc="-10">
                <a:latin typeface="Calibri"/>
                <a:cs typeface="Calibri"/>
              </a:rPr>
              <a:t>lost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shares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 </a:t>
            </a:r>
            <a:r>
              <a:rPr dirty="0" sz="1700" spc="-5">
                <a:latin typeface="Calibri"/>
                <a:cs typeface="Calibri"/>
              </a:rPr>
              <a:t>selected</a:t>
            </a:r>
            <a:endParaRPr sz="1700">
              <a:latin typeface="Calibri"/>
              <a:cs typeface="Calibri"/>
            </a:endParaRPr>
          </a:p>
          <a:p>
            <a:pPr marL="182880">
              <a:lnSpc>
                <a:spcPts val="1960"/>
              </a:lnSpc>
            </a:pPr>
            <a:r>
              <a:rPr dirty="0" sz="1700" spc="-20">
                <a:latin typeface="Calibri"/>
                <a:cs typeface="Calibri"/>
              </a:rPr>
              <a:t>currency.</a:t>
            </a:r>
            <a:endParaRPr sz="17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0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problem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here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to </a:t>
            </a:r>
            <a:r>
              <a:rPr dirty="0" sz="1700" spc="-5">
                <a:latin typeface="Calibri"/>
                <a:cs typeface="Calibri"/>
              </a:rPr>
              <a:t>know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loss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value </a:t>
            </a:r>
            <a:r>
              <a:rPr dirty="0" sz="1700" spc="-5">
                <a:latin typeface="Calibri"/>
                <a:cs typeface="Calibri"/>
              </a:rPr>
              <a:t>of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 </a:t>
            </a:r>
            <a:r>
              <a:rPr dirty="0" sz="1700" spc="-20">
                <a:latin typeface="Calibri"/>
                <a:cs typeface="Calibri"/>
              </a:rPr>
              <a:t>currency.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5384" y="5251649"/>
            <a:ext cx="2979420" cy="1602105"/>
            <a:chOff x="405384" y="5251649"/>
            <a:chExt cx="2979420" cy="1602105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4" y="5251649"/>
              <a:ext cx="1138237" cy="160159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584" y="5748527"/>
              <a:ext cx="2902966" cy="64444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3296" y="530656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90">
                  <a:moveTo>
                    <a:pt x="1027176" y="0"/>
                  </a:moveTo>
                  <a:lnTo>
                    <a:pt x="513588" y="513587"/>
                  </a:lnTo>
                  <a:lnTo>
                    <a:pt x="0" y="0"/>
                  </a:lnTo>
                  <a:lnTo>
                    <a:pt x="0" y="955547"/>
                  </a:lnTo>
                  <a:lnTo>
                    <a:pt x="513588" y="1469135"/>
                  </a:lnTo>
                  <a:lnTo>
                    <a:pt x="1027176" y="95554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3296" y="530656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90">
                  <a:moveTo>
                    <a:pt x="1027176" y="0"/>
                  </a:moveTo>
                  <a:lnTo>
                    <a:pt x="1027176" y="955547"/>
                  </a:lnTo>
                  <a:lnTo>
                    <a:pt x="513588" y="1469135"/>
                  </a:lnTo>
                  <a:lnTo>
                    <a:pt x="0" y="955547"/>
                  </a:lnTo>
                  <a:lnTo>
                    <a:pt x="0" y="0"/>
                  </a:lnTo>
                  <a:lnTo>
                    <a:pt x="513588" y="513587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06348" y="5757260"/>
            <a:ext cx="742315" cy="4889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Cap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84"/>
              </a:spcBef>
            </a:pP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453896" y="5285232"/>
            <a:ext cx="8732520" cy="978535"/>
            <a:chOff x="1453896" y="5285232"/>
            <a:chExt cx="8732520" cy="978535"/>
          </a:xfrm>
        </p:grpSpPr>
        <p:sp>
          <p:nvSpPr>
            <p:cNvPr id="45" name="object 45"/>
            <p:cNvSpPr/>
            <p:nvPr/>
          </p:nvSpPr>
          <p:spPr>
            <a:xfrm>
              <a:off x="1466088" y="5297424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549132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8549132" y="954024"/>
                  </a:lnTo>
                  <a:lnTo>
                    <a:pt x="8599367" y="945917"/>
                  </a:lnTo>
                  <a:lnTo>
                    <a:pt x="8643012" y="923342"/>
                  </a:lnTo>
                  <a:lnTo>
                    <a:pt x="8677440" y="888919"/>
                  </a:lnTo>
                  <a:lnTo>
                    <a:pt x="8700024" y="845268"/>
                  </a:lnTo>
                  <a:lnTo>
                    <a:pt x="8708136" y="795007"/>
                  </a:lnTo>
                  <a:lnTo>
                    <a:pt x="8708136" y="159003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66088" y="5297424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708136" y="159003"/>
                  </a:moveTo>
                  <a:lnTo>
                    <a:pt x="8708136" y="795007"/>
                  </a:lnTo>
                  <a:lnTo>
                    <a:pt x="8700024" y="845268"/>
                  </a:lnTo>
                  <a:lnTo>
                    <a:pt x="8677440" y="888919"/>
                  </a:lnTo>
                  <a:lnTo>
                    <a:pt x="8643012" y="923342"/>
                  </a:lnTo>
                  <a:lnTo>
                    <a:pt x="8599367" y="945917"/>
                  </a:lnTo>
                  <a:lnTo>
                    <a:pt x="8549132" y="954024"/>
                  </a:lnTo>
                  <a:lnTo>
                    <a:pt x="0" y="954024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3"/>
                  </a:lnTo>
                  <a:close/>
                </a:path>
              </a:pathLst>
            </a:custGeom>
            <a:ln w="2438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575942" y="5351779"/>
            <a:ext cx="8434070" cy="79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815">
              <a:lnSpc>
                <a:spcPts val="195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this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dataset,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this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column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Everyday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Currency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Market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Cap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values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are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available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for </a:t>
            </a:r>
            <a:r>
              <a:rPr dirty="0" sz="1700" spc="-5">
                <a:latin typeface="Calibri"/>
                <a:cs typeface="Calibri"/>
              </a:rPr>
              <a:t>all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Crypto</a:t>
            </a:r>
            <a:endParaRPr sz="1700">
              <a:latin typeface="Calibri"/>
              <a:cs typeface="Calibri"/>
            </a:endParaRPr>
          </a:p>
          <a:p>
            <a:pPr marL="182880">
              <a:lnSpc>
                <a:spcPts val="1955"/>
              </a:lnSpc>
            </a:pPr>
            <a:r>
              <a:rPr dirty="0" sz="1700" spc="-5">
                <a:latin typeface="Calibri"/>
                <a:cs typeface="Calibri"/>
              </a:rPr>
              <a:t>Currencies</a:t>
            </a:r>
            <a:r>
              <a:rPr dirty="0" sz="1700" spc="-10">
                <a:latin typeface="Calibri"/>
                <a:cs typeface="Calibri"/>
              </a:rPr>
              <a:t> for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all</a:t>
            </a:r>
            <a:r>
              <a:rPr dirty="0" sz="1700">
                <a:latin typeface="Calibri"/>
                <a:cs typeface="Calibri"/>
              </a:rPr>
              <a:t> the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dates.</a:t>
            </a:r>
            <a:endParaRPr sz="17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25"/>
              </a:spcBef>
              <a:buChar char="•"/>
              <a:tabLst>
                <a:tab pos="183515" algn="l"/>
              </a:tabLst>
            </a:pP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problem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here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to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know</a:t>
            </a:r>
            <a:r>
              <a:rPr dirty="0" sz="1700">
                <a:latin typeface="Calibri"/>
                <a:cs typeface="Calibri"/>
              </a:rPr>
              <a:t> the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Total</a:t>
            </a:r>
            <a:r>
              <a:rPr dirty="0" sz="1700" spc="-30">
                <a:latin typeface="Calibri"/>
                <a:cs typeface="Calibri"/>
              </a:rPr>
              <a:t> Year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on </a:t>
            </a:r>
            <a:r>
              <a:rPr dirty="0" sz="1700" spc="-25">
                <a:latin typeface="Calibri"/>
                <a:cs typeface="Calibri"/>
              </a:rPr>
              <a:t>Year(YoY)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5">
                <a:latin typeface="Calibri"/>
                <a:cs typeface="Calibri"/>
              </a:rPr>
              <a:t>Percentage</a:t>
            </a:r>
            <a:r>
              <a:rPr dirty="0" sz="1700" spc="-10">
                <a:latin typeface="Calibri"/>
                <a:cs typeface="Calibri"/>
              </a:rPr>
              <a:t> change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5">
                <a:latin typeface="Calibri"/>
                <a:cs typeface="Calibri"/>
              </a:rPr>
              <a:t>in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0">
                <a:latin typeface="Calibri"/>
                <a:cs typeface="Calibri"/>
              </a:rPr>
              <a:t> column.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72680"/>
            <a:ext cx="6400800" cy="3385820"/>
          </a:xfrm>
          <a:custGeom>
            <a:avLst/>
            <a:gdLst/>
            <a:ahLst/>
            <a:cxnLst/>
            <a:rect l="l" t="t" r="r" b="b"/>
            <a:pathLst>
              <a:path w="6400800" h="3385820">
                <a:moveTo>
                  <a:pt x="1729977" y="0"/>
                </a:moveTo>
                <a:lnTo>
                  <a:pt x="1687298" y="70"/>
                </a:lnTo>
                <a:lnTo>
                  <a:pt x="1644121" y="432"/>
                </a:lnTo>
                <a:lnTo>
                  <a:pt x="1600434" y="1090"/>
                </a:lnTo>
                <a:lnTo>
                  <a:pt x="1556225" y="2048"/>
                </a:lnTo>
                <a:lnTo>
                  <a:pt x="1511483" y="3311"/>
                </a:lnTo>
                <a:lnTo>
                  <a:pt x="1466195" y="4886"/>
                </a:lnTo>
                <a:lnTo>
                  <a:pt x="1420350" y="6776"/>
                </a:lnTo>
                <a:lnTo>
                  <a:pt x="1373935" y="8986"/>
                </a:lnTo>
                <a:lnTo>
                  <a:pt x="1326940" y="11523"/>
                </a:lnTo>
                <a:lnTo>
                  <a:pt x="1279351" y="14389"/>
                </a:lnTo>
                <a:lnTo>
                  <a:pt x="1231158" y="17592"/>
                </a:lnTo>
                <a:lnTo>
                  <a:pt x="1182348" y="21134"/>
                </a:lnTo>
                <a:lnTo>
                  <a:pt x="1132910" y="25023"/>
                </a:lnTo>
                <a:lnTo>
                  <a:pt x="1082831" y="29261"/>
                </a:lnTo>
                <a:lnTo>
                  <a:pt x="1032101" y="33856"/>
                </a:lnTo>
                <a:lnTo>
                  <a:pt x="980706" y="38810"/>
                </a:lnTo>
                <a:lnTo>
                  <a:pt x="928635" y="44131"/>
                </a:lnTo>
                <a:lnTo>
                  <a:pt x="875877" y="49821"/>
                </a:lnTo>
                <a:lnTo>
                  <a:pt x="822419" y="55887"/>
                </a:lnTo>
                <a:lnTo>
                  <a:pt x="768249" y="62333"/>
                </a:lnTo>
                <a:lnTo>
                  <a:pt x="713356" y="69165"/>
                </a:lnTo>
                <a:lnTo>
                  <a:pt x="657728" y="76387"/>
                </a:lnTo>
                <a:lnTo>
                  <a:pt x="601353" y="84004"/>
                </a:lnTo>
                <a:lnTo>
                  <a:pt x="544218" y="92022"/>
                </a:lnTo>
                <a:lnTo>
                  <a:pt x="486314" y="100444"/>
                </a:lnTo>
                <a:lnTo>
                  <a:pt x="427626" y="109277"/>
                </a:lnTo>
                <a:lnTo>
                  <a:pt x="368144" y="118526"/>
                </a:lnTo>
                <a:lnTo>
                  <a:pt x="307856" y="128194"/>
                </a:lnTo>
                <a:lnTo>
                  <a:pt x="246749" y="138288"/>
                </a:lnTo>
                <a:lnTo>
                  <a:pt x="184812" y="148812"/>
                </a:lnTo>
                <a:lnTo>
                  <a:pt x="122034" y="159771"/>
                </a:lnTo>
                <a:lnTo>
                  <a:pt x="58401" y="171170"/>
                </a:lnTo>
                <a:lnTo>
                  <a:pt x="0" y="181894"/>
                </a:lnTo>
                <a:lnTo>
                  <a:pt x="0" y="3385318"/>
                </a:lnTo>
                <a:lnTo>
                  <a:pt x="6400800" y="3385318"/>
                </a:lnTo>
                <a:lnTo>
                  <a:pt x="6400800" y="635388"/>
                </a:lnTo>
                <a:lnTo>
                  <a:pt x="6336302" y="635245"/>
                </a:lnTo>
                <a:lnTo>
                  <a:pt x="6272669" y="634821"/>
                </a:lnTo>
                <a:lnTo>
                  <a:pt x="6209891" y="634119"/>
                </a:lnTo>
                <a:lnTo>
                  <a:pt x="6147954" y="633145"/>
                </a:lnTo>
                <a:lnTo>
                  <a:pt x="6086847" y="631904"/>
                </a:lnTo>
                <a:lnTo>
                  <a:pt x="6026559" y="630401"/>
                </a:lnTo>
                <a:lnTo>
                  <a:pt x="5967077" y="628641"/>
                </a:lnTo>
                <a:lnTo>
                  <a:pt x="5908389" y="626629"/>
                </a:lnTo>
                <a:lnTo>
                  <a:pt x="5850485" y="624369"/>
                </a:lnTo>
                <a:lnTo>
                  <a:pt x="5793350" y="621868"/>
                </a:lnTo>
                <a:lnTo>
                  <a:pt x="5736975" y="619129"/>
                </a:lnTo>
                <a:lnTo>
                  <a:pt x="5681347" y="616158"/>
                </a:lnTo>
                <a:lnTo>
                  <a:pt x="5626454" y="612960"/>
                </a:lnTo>
                <a:lnTo>
                  <a:pt x="5572284" y="609539"/>
                </a:lnTo>
                <a:lnTo>
                  <a:pt x="5518826" y="605902"/>
                </a:lnTo>
                <a:lnTo>
                  <a:pt x="5466068" y="602052"/>
                </a:lnTo>
                <a:lnTo>
                  <a:pt x="5413997" y="597994"/>
                </a:lnTo>
                <a:lnTo>
                  <a:pt x="5311872" y="589277"/>
                </a:lnTo>
                <a:lnTo>
                  <a:pt x="5212355" y="579791"/>
                </a:lnTo>
                <a:lnTo>
                  <a:pt x="5115352" y="569575"/>
                </a:lnTo>
                <a:lnTo>
                  <a:pt x="5020768" y="558669"/>
                </a:lnTo>
                <a:lnTo>
                  <a:pt x="4928508" y="547114"/>
                </a:lnTo>
                <a:lnTo>
                  <a:pt x="4838478" y="534948"/>
                </a:lnTo>
                <a:lnTo>
                  <a:pt x="4750582" y="522212"/>
                </a:lnTo>
                <a:lnTo>
                  <a:pt x="4664726" y="508945"/>
                </a:lnTo>
                <a:lnTo>
                  <a:pt x="4580814" y="495188"/>
                </a:lnTo>
                <a:lnTo>
                  <a:pt x="4498752" y="480980"/>
                </a:lnTo>
                <a:lnTo>
                  <a:pt x="4418445" y="466361"/>
                </a:lnTo>
                <a:lnTo>
                  <a:pt x="4339799" y="451371"/>
                </a:lnTo>
                <a:lnTo>
                  <a:pt x="4262717" y="436050"/>
                </a:lnTo>
                <a:lnTo>
                  <a:pt x="4187107" y="420437"/>
                </a:lnTo>
                <a:lnTo>
                  <a:pt x="4076240" y="396559"/>
                </a:lnTo>
                <a:lnTo>
                  <a:pt x="3968147" y="372249"/>
                </a:lnTo>
                <a:lnTo>
                  <a:pt x="3827787" y="339398"/>
                </a:lnTo>
                <a:lnTo>
                  <a:pt x="3294807" y="209085"/>
                </a:lnTo>
                <a:lnTo>
                  <a:pt x="3164882" y="178375"/>
                </a:lnTo>
                <a:lnTo>
                  <a:pt x="3067356" y="156233"/>
                </a:lnTo>
                <a:lnTo>
                  <a:pt x="2969402" y="135004"/>
                </a:lnTo>
                <a:lnTo>
                  <a:pt x="2903704" y="121425"/>
                </a:lnTo>
                <a:lnTo>
                  <a:pt x="2837580" y="108351"/>
                </a:lnTo>
                <a:lnTo>
                  <a:pt x="2770934" y="95823"/>
                </a:lnTo>
                <a:lnTo>
                  <a:pt x="2703671" y="83880"/>
                </a:lnTo>
                <a:lnTo>
                  <a:pt x="2635696" y="72562"/>
                </a:lnTo>
                <a:lnTo>
                  <a:pt x="2566916" y="61909"/>
                </a:lnTo>
                <a:lnTo>
                  <a:pt x="2497234" y="51961"/>
                </a:lnTo>
                <a:lnTo>
                  <a:pt x="2426556" y="42757"/>
                </a:lnTo>
                <a:lnTo>
                  <a:pt x="2354787" y="34337"/>
                </a:lnTo>
                <a:lnTo>
                  <a:pt x="2281832" y="26742"/>
                </a:lnTo>
                <a:lnTo>
                  <a:pt x="2207596" y="20011"/>
                </a:lnTo>
                <a:lnTo>
                  <a:pt x="2131986" y="14183"/>
                </a:lnTo>
                <a:lnTo>
                  <a:pt x="2093635" y="11621"/>
                </a:lnTo>
                <a:lnTo>
                  <a:pt x="2054904" y="9300"/>
                </a:lnTo>
                <a:lnTo>
                  <a:pt x="2015782" y="7224"/>
                </a:lnTo>
                <a:lnTo>
                  <a:pt x="1976258" y="5400"/>
                </a:lnTo>
                <a:lnTo>
                  <a:pt x="1936318" y="3831"/>
                </a:lnTo>
                <a:lnTo>
                  <a:pt x="1895951" y="2523"/>
                </a:lnTo>
                <a:lnTo>
                  <a:pt x="1855145" y="1481"/>
                </a:lnTo>
                <a:lnTo>
                  <a:pt x="1813889" y="710"/>
                </a:lnTo>
                <a:lnTo>
                  <a:pt x="1772170" y="214"/>
                </a:lnTo>
                <a:lnTo>
                  <a:pt x="1729977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02336" y="1302494"/>
            <a:ext cx="9903460" cy="4860925"/>
            <a:chOff x="402336" y="1302494"/>
            <a:chExt cx="9903460" cy="4860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6144" y="3621023"/>
              <a:ext cx="3819144" cy="2542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156" y="3355835"/>
              <a:ext cx="1191780" cy="11917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869" y="1302494"/>
              <a:ext cx="1119266" cy="1554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1844014"/>
              <a:ext cx="1165669" cy="4950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3296" y="132892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513588" y="513588"/>
                  </a:lnTo>
                  <a:lnTo>
                    <a:pt x="0" y="0"/>
                  </a:lnTo>
                  <a:lnTo>
                    <a:pt x="0" y="955548"/>
                  </a:lnTo>
                  <a:lnTo>
                    <a:pt x="513588" y="1469136"/>
                  </a:lnTo>
                  <a:lnTo>
                    <a:pt x="1027176" y="95554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3296" y="132892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1027176" y="955548"/>
                  </a:lnTo>
                  <a:lnTo>
                    <a:pt x="513588" y="1469136"/>
                  </a:lnTo>
                  <a:lnTo>
                    <a:pt x="0" y="955548"/>
                  </a:lnTo>
                  <a:lnTo>
                    <a:pt x="0" y="0"/>
                  </a:lnTo>
                  <a:lnTo>
                    <a:pt x="513588" y="513588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7307" y="140335"/>
            <a:ext cx="1619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solidFill>
                  <a:srgbClr val="EDEDED"/>
                </a:solidFill>
                <a:latin typeface="Arial MT"/>
                <a:cs typeface="Arial MT"/>
              </a:rPr>
              <a:t>V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7779" y="627329"/>
            <a:ext cx="64693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222875" algn="l"/>
              </a:tabLst>
            </a:pPr>
            <a:r>
              <a:rPr dirty="0">
                <a:solidFill>
                  <a:srgbClr val="1E1C11"/>
                </a:solidFill>
              </a:rPr>
              <a:t>Problem</a:t>
            </a:r>
            <a:r>
              <a:rPr dirty="0" spc="-10">
                <a:solidFill>
                  <a:srgbClr val="1E1C11"/>
                </a:solidFill>
              </a:rPr>
              <a:t> </a:t>
            </a:r>
            <a:r>
              <a:rPr dirty="0" spc="-5">
                <a:solidFill>
                  <a:srgbClr val="1E1C11"/>
                </a:solidFill>
              </a:rPr>
              <a:t>Statement</a:t>
            </a:r>
            <a:r>
              <a:rPr dirty="0" spc="20">
                <a:solidFill>
                  <a:srgbClr val="1E1C11"/>
                </a:solidFill>
              </a:rPr>
              <a:t> </a:t>
            </a:r>
            <a:r>
              <a:rPr dirty="0" spc="-5">
                <a:solidFill>
                  <a:srgbClr val="1E1C11"/>
                </a:solidFill>
              </a:rPr>
              <a:t>(2</a:t>
            </a:r>
            <a:r>
              <a:rPr dirty="0" baseline="25462" sz="3600" spc="-7">
                <a:solidFill>
                  <a:srgbClr val="1E1C11"/>
                </a:solidFill>
              </a:rPr>
              <a:t>nd	</a:t>
            </a:r>
            <a:r>
              <a:rPr dirty="0" sz="3600">
                <a:solidFill>
                  <a:srgbClr val="1E1C11"/>
                </a:solidFill>
              </a:rPr>
              <a:t>page)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586841" y="2027885"/>
            <a:ext cx="77978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000" spc="1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78089" y="1316545"/>
            <a:ext cx="8733155" cy="979169"/>
            <a:chOff x="1478089" y="1316545"/>
            <a:chExt cx="8733155" cy="979169"/>
          </a:xfrm>
        </p:grpSpPr>
        <p:sp>
          <p:nvSpPr>
            <p:cNvPr id="14" name="object 14"/>
            <p:cNvSpPr/>
            <p:nvPr/>
          </p:nvSpPr>
          <p:spPr>
            <a:xfrm>
              <a:off x="1490472" y="132892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5">
                  <a:moveTo>
                    <a:pt x="8549132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8549132" y="954024"/>
                  </a:lnTo>
                  <a:lnTo>
                    <a:pt x="8599367" y="945912"/>
                  </a:lnTo>
                  <a:lnTo>
                    <a:pt x="8643012" y="923328"/>
                  </a:lnTo>
                  <a:lnTo>
                    <a:pt x="8677440" y="888900"/>
                  </a:lnTo>
                  <a:lnTo>
                    <a:pt x="8700024" y="845255"/>
                  </a:lnTo>
                  <a:lnTo>
                    <a:pt x="8708136" y="795020"/>
                  </a:lnTo>
                  <a:lnTo>
                    <a:pt x="8708136" y="159004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90472" y="132892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5">
                  <a:moveTo>
                    <a:pt x="8708136" y="159004"/>
                  </a:moveTo>
                  <a:lnTo>
                    <a:pt x="8708136" y="795020"/>
                  </a:lnTo>
                  <a:lnTo>
                    <a:pt x="8700024" y="845255"/>
                  </a:lnTo>
                  <a:lnTo>
                    <a:pt x="8677440" y="888900"/>
                  </a:lnTo>
                  <a:lnTo>
                    <a:pt x="8643012" y="923328"/>
                  </a:lnTo>
                  <a:lnTo>
                    <a:pt x="8599367" y="945912"/>
                  </a:lnTo>
                  <a:lnTo>
                    <a:pt x="8549132" y="954024"/>
                  </a:lnTo>
                  <a:lnTo>
                    <a:pt x="0" y="954024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13689" y="1357376"/>
            <a:ext cx="9410065" cy="71310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6350" marR="5080" indent="-170815">
              <a:lnSpc>
                <a:spcPts val="1989"/>
              </a:lnSpc>
              <a:spcBef>
                <a:spcPts val="305"/>
              </a:spcBef>
              <a:buChar char="•"/>
              <a:tabLst>
                <a:tab pos="1276985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dataset,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highest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M.cap named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column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available,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 </a:t>
            </a:r>
            <a:r>
              <a:rPr dirty="0" sz="1800" spc="-15">
                <a:latin typeface="Calibri"/>
                <a:cs typeface="Calibri"/>
              </a:rPr>
              <a:t>displays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currency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5">
                <a:latin typeface="Calibri"/>
                <a:cs typeface="Calibri"/>
              </a:rPr>
              <a:t> highest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market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share.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Coin</a:t>
            </a:r>
            <a:r>
              <a:rPr dirty="0" sz="1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6677" y="1902663"/>
            <a:ext cx="63995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problem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statement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here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highest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currency.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5384" y="2599944"/>
            <a:ext cx="1144905" cy="1602105"/>
            <a:chOff x="405384" y="2599944"/>
            <a:chExt cx="1144905" cy="160210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4" y="2599944"/>
              <a:ext cx="1138237" cy="16015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624" y="3169894"/>
              <a:ext cx="1129093" cy="4950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3296" y="265480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513588" y="513588"/>
                  </a:lnTo>
                  <a:lnTo>
                    <a:pt x="0" y="0"/>
                  </a:lnTo>
                  <a:lnTo>
                    <a:pt x="0" y="955547"/>
                  </a:lnTo>
                  <a:lnTo>
                    <a:pt x="513588" y="1469135"/>
                  </a:lnTo>
                  <a:lnTo>
                    <a:pt x="1027176" y="95554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63296" y="2654808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1027176" y="955547"/>
                  </a:lnTo>
                  <a:lnTo>
                    <a:pt x="513588" y="1469135"/>
                  </a:lnTo>
                  <a:lnTo>
                    <a:pt x="0" y="955547"/>
                  </a:lnTo>
                  <a:lnTo>
                    <a:pt x="0" y="0"/>
                  </a:lnTo>
                  <a:lnTo>
                    <a:pt x="513588" y="513588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31977" y="3217291"/>
            <a:ext cx="887730" cy="3162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2069" marR="5080" indent="-40005">
              <a:lnSpc>
                <a:spcPts val="1080"/>
              </a:lnSpc>
              <a:spcBef>
                <a:spcPts val="240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Coin</a:t>
            </a:r>
            <a:r>
              <a:rPr dirty="0" sz="1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lowest </a:t>
            </a:r>
            <a:r>
              <a:rPr dirty="0" sz="1000" spc="-2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M.cap</a:t>
            </a:r>
            <a:r>
              <a:rPr dirty="0" sz="10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78089" y="2642425"/>
            <a:ext cx="8733155" cy="979169"/>
            <a:chOff x="1478089" y="2642425"/>
            <a:chExt cx="8733155" cy="979169"/>
          </a:xfrm>
        </p:grpSpPr>
        <p:sp>
          <p:nvSpPr>
            <p:cNvPr id="25" name="object 25"/>
            <p:cNvSpPr/>
            <p:nvPr/>
          </p:nvSpPr>
          <p:spPr>
            <a:xfrm>
              <a:off x="1490472" y="265480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549132" y="0"/>
                  </a:moveTo>
                  <a:lnTo>
                    <a:pt x="0" y="0"/>
                  </a:lnTo>
                  <a:lnTo>
                    <a:pt x="0" y="954023"/>
                  </a:lnTo>
                  <a:lnTo>
                    <a:pt x="8549132" y="954023"/>
                  </a:lnTo>
                  <a:lnTo>
                    <a:pt x="8599367" y="945912"/>
                  </a:lnTo>
                  <a:lnTo>
                    <a:pt x="8643012" y="923328"/>
                  </a:lnTo>
                  <a:lnTo>
                    <a:pt x="8677440" y="888900"/>
                  </a:lnTo>
                  <a:lnTo>
                    <a:pt x="8700024" y="845255"/>
                  </a:lnTo>
                  <a:lnTo>
                    <a:pt x="8708136" y="795019"/>
                  </a:lnTo>
                  <a:lnTo>
                    <a:pt x="8708136" y="159003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490472" y="2654808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708136" y="159003"/>
                  </a:moveTo>
                  <a:lnTo>
                    <a:pt x="8708136" y="795019"/>
                  </a:lnTo>
                  <a:lnTo>
                    <a:pt x="8700024" y="845255"/>
                  </a:lnTo>
                  <a:lnTo>
                    <a:pt x="8677440" y="888900"/>
                  </a:lnTo>
                  <a:lnTo>
                    <a:pt x="8643012" y="923328"/>
                  </a:lnTo>
                  <a:lnTo>
                    <a:pt x="8599367" y="945912"/>
                  </a:lnTo>
                  <a:lnTo>
                    <a:pt x="8549132" y="954023"/>
                  </a:lnTo>
                  <a:lnTo>
                    <a:pt x="0" y="954023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3"/>
                  </a:lnTo>
                  <a:close/>
                </a:path>
              </a:pathLst>
            </a:custGeom>
            <a:ln w="2438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06677" y="2683255"/>
            <a:ext cx="824992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815">
              <a:lnSpc>
                <a:spcPts val="207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dataset,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lowest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M.cap named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column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available,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displays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82880">
              <a:lnSpc>
                <a:spcPts val="2075"/>
              </a:lnSpc>
            </a:pPr>
            <a:r>
              <a:rPr dirty="0" sz="1800" spc="-10">
                <a:latin typeface="Calibri"/>
                <a:cs typeface="Calibri"/>
              </a:rPr>
              <a:t>currency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lowest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market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share.</a:t>
            </a:r>
            <a:endParaRPr sz="18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45"/>
              </a:spcBef>
              <a:buChar char="•"/>
              <a:tabLst>
                <a:tab pos="183515" algn="l"/>
              </a:tabLst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statement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here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lowest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currency.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4424" y="3925823"/>
            <a:ext cx="1257300" cy="1602105"/>
            <a:chOff x="344424" y="3925823"/>
            <a:chExt cx="1257300" cy="160210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4" y="3925823"/>
              <a:ext cx="1138237" cy="16015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424" y="4495774"/>
              <a:ext cx="1257096" cy="4950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3296" y="398068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513588" y="513588"/>
                  </a:lnTo>
                  <a:lnTo>
                    <a:pt x="0" y="0"/>
                  </a:lnTo>
                  <a:lnTo>
                    <a:pt x="0" y="955548"/>
                  </a:lnTo>
                  <a:lnTo>
                    <a:pt x="513588" y="1469136"/>
                  </a:lnTo>
                  <a:lnTo>
                    <a:pt x="1027176" y="955548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63296" y="398068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89">
                  <a:moveTo>
                    <a:pt x="1027176" y="0"/>
                  </a:moveTo>
                  <a:lnTo>
                    <a:pt x="1027176" y="955548"/>
                  </a:lnTo>
                  <a:lnTo>
                    <a:pt x="513588" y="1469136"/>
                  </a:lnTo>
                  <a:lnTo>
                    <a:pt x="0" y="955548"/>
                  </a:lnTo>
                  <a:lnTo>
                    <a:pt x="0" y="0"/>
                  </a:lnTo>
                  <a:lnTo>
                    <a:pt x="513588" y="513588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55777" y="4543171"/>
            <a:ext cx="1043940" cy="31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140"/>
              </a:lnSpc>
              <a:spcBef>
                <a:spcPts val="10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ts val="1140"/>
              </a:lnSpc>
            </a:pP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dirty="0" sz="1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78089" y="3968305"/>
            <a:ext cx="8733155" cy="979169"/>
            <a:chOff x="1478089" y="3968305"/>
            <a:chExt cx="8733155" cy="979169"/>
          </a:xfrm>
        </p:grpSpPr>
        <p:sp>
          <p:nvSpPr>
            <p:cNvPr id="35" name="object 35"/>
            <p:cNvSpPr/>
            <p:nvPr/>
          </p:nvSpPr>
          <p:spPr>
            <a:xfrm>
              <a:off x="1490472" y="3980687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549132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8549132" y="954024"/>
                  </a:lnTo>
                  <a:lnTo>
                    <a:pt x="8599367" y="945912"/>
                  </a:lnTo>
                  <a:lnTo>
                    <a:pt x="8643012" y="923328"/>
                  </a:lnTo>
                  <a:lnTo>
                    <a:pt x="8677440" y="888900"/>
                  </a:lnTo>
                  <a:lnTo>
                    <a:pt x="8700024" y="845255"/>
                  </a:lnTo>
                  <a:lnTo>
                    <a:pt x="8708136" y="795019"/>
                  </a:lnTo>
                  <a:lnTo>
                    <a:pt x="8708136" y="159004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90472" y="3980687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708136" y="159004"/>
                  </a:moveTo>
                  <a:lnTo>
                    <a:pt x="8708136" y="795019"/>
                  </a:lnTo>
                  <a:lnTo>
                    <a:pt x="8700024" y="845255"/>
                  </a:lnTo>
                  <a:lnTo>
                    <a:pt x="8677440" y="888900"/>
                  </a:lnTo>
                  <a:lnTo>
                    <a:pt x="8643012" y="923328"/>
                  </a:lnTo>
                  <a:lnTo>
                    <a:pt x="8599367" y="945912"/>
                  </a:lnTo>
                  <a:lnTo>
                    <a:pt x="8549132" y="954024"/>
                  </a:lnTo>
                  <a:lnTo>
                    <a:pt x="0" y="954024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4"/>
                  </a:lnTo>
                  <a:close/>
                </a:path>
              </a:pathLst>
            </a:custGeom>
            <a:ln w="24384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606677" y="4009390"/>
            <a:ext cx="8435340" cy="845819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82880" marR="5080" indent="-170815">
              <a:lnSpc>
                <a:spcPts val="1989"/>
              </a:lnSpc>
              <a:spcBef>
                <a:spcPts val="305"/>
              </a:spcBef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dataset,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named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column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available,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-10">
                <a:latin typeface="Calibri"/>
                <a:cs typeface="Calibri"/>
              </a:rPr>
              <a:t> gives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details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highest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and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the </a:t>
            </a:r>
            <a:r>
              <a:rPr dirty="0" sz="1800" spc="-39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lowest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price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at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which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crypto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token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or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other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asset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has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traded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over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52 </a:t>
            </a:r>
            <a:r>
              <a:rPr dirty="0" sz="1800" spc="-10" b="1">
                <a:latin typeface="Calibri"/>
                <a:cs typeface="Calibri"/>
              </a:rPr>
              <a:t>weeks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10"/>
              </a:spcBef>
              <a:buChar char="•"/>
              <a:tabLst>
                <a:tab pos="183515" algn="l"/>
              </a:tabLst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problem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here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fortune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Crypto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currency.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5384" y="5251649"/>
            <a:ext cx="2576830" cy="1602105"/>
            <a:chOff x="405384" y="5251649"/>
            <a:chExt cx="2576830" cy="1602105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384" y="5251649"/>
              <a:ext cx="1138237" cy="160159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" y="5751575"/>
              <a:ext cx="2570734" cy="63530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3296" y="530656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90">
                  <a:moveTo>
                    <a:pt x="1027176" y="0"/>
                  </a:moveTo>
                  <a:lnTo>
                    <a:pt x="513588" y="513587"/>
                  </a:lnTo>
                  <a:lnTo>
                    <a:pt x="0" y="0"/>
                  </a:lnTo>
                  <a:lnTo>
                    <a:pt x="0" y="955547"/>
                  </a:lnTo>
                  <a:lnTo>
                    <a:pt x="513588" y="1469135"/>
                  </a:lnTo>
                  <a:lnTo>
                    <a:pt x="1027176" y="955547"/>
                  </a:lnTo>
                  <a:lnTo>
                    <a:pt x="102717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3296" y="5306567"/>
              <a:ext cx="1027430" cy="1469390"/>
            </a:xfrm>
            <a:custGeom>
              <a:avLst/>
              <a:gdLst/>
              <a:ahLst/>
              <a:cxnLst/>
              <a:rect l="l" t="t" r="r" b="b"/>
              <a:pathLst>
                <a:path w="1027430" h="1469390">
                  <a:moveTo>
                    <a:pt x="1027176" y="0"/>
                  </a:moveTo>
                  <a:lnTo>
                    <a:pt x="1027176" y="955547"/>
                  </a:lnTo>
                  <a:lnTo>
                    <a:pt x="513588" y="1469135"/>
                  </a:lnTo>
                  <a:lnTo>
                    <a:pt x="0" y="955547"/>
                  </a:lnTo>
                  <a:lnTo>
                    <a:pt x="0" y="0"/>
                  </a:lnTo>
                  <a:lnTo>
                    <a:pt x="513588" y="513587"/>
                  </a:lnTo>
                  <a:lnTo>
                    <a:pt x="1027176" y="0"/>
                  </a:lnTo>
                  <a:close/>
                </a:path>
              </a:pathLst>
            </a:custGeom>
            <a:ln w="2438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522833" y="5799531"/>
            <a:ext cx="902969" cy="4565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>
              <a:lnSpc>
                <a:spcPct val="91000"/>
              </a:lnSpc>
              <a:spcBef>
                <a:spcPts val="215"/>
              </a:spcBef>
            </a:pPr>
            <a:r>
              <a:rPr dirty="0" sz="1000" spc="-5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1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000" spc="-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close by date </a:t>
            </a:r>
            <a:r>
              <a:rPr dirty="0" sz="1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453896" y="5285232"/>
            <a:ext cx="8732520" cy="978535"/>
            <a:chOff x="1453896" y="5285232"/>
            <a:chExt cx="8732520" cy="978535"/>
          </a:xfrm>
        </p:grpSpPr>
        <p:sp>
          <p:nvSpPr>
            <p:cNvPr id="45" name="object 45"/>
            <p:cNvSpPr/>
            <p:nvPr/>
          </p:nvSpPr>
          <p:spPr>
            <a:xfrm>
              <a:off x="1466088" y="5297424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549132" y="0"/>
                  </a:moveTo>
                  <a:lnTo>
                    <a:pt x="0" y="0"/>
                  </a:lnTo>
                  <a:lnTo>
                    <a:pt x="0" y="954024"/>
                  </a:lnTo>
                  <a:lnTo>
                    <a:pt x="8549132" y="954024"/>
                  </a:lnTo>
                  <a:lnTo>
                    <a:pt x="8599367" y="945917"/>
                  </a:lnTo>
                  <a:lnTo>
                    <a:pt x="8643012" y="923342"/>
                  </a:lnTo>
                  <a:lnTo>
                    <a:pt x="8677440" y="888919"/>
                  </a:lnTo>
                  <a:lnTo>
                    <a:pt x="8700024" y="845268"/>
                  </a:lnTo>
                  <a:lnTo>
                    <a:pt x="8708136" y="795007"/>
                  </a:lnTo>
                  <a:lnTo>
                    <a:pt x="8708136" y="159003"/>
                  </a:lnTo>
                  <a:lnTo>
                    <a:pt x="8700024" y="108768"/>
                  </a:lnTo>
                  <a:lnTo>
                    <a:pt x="8677440" y="65123"/>
                  </a:lnTo>
                  <a:lnTo>
                    <a:pt x="8643012" y="30695"/>
                  </a:lnTo>
                  <a:lnTo>
                    <a:pt x="8599367" y="8111"/>
                  </a:lnTo>
                  <a:lnTo>
                    <a:pt x="85491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66088" y="5297424"/>
              <a:ext cx="8708390" cy="954405"/>
            </a:xfrm>
            <a:custGeom>
              <a:avLst/>
              <a:gdLst/>
              <a:ahLst/>
              <a:cxnLst/>
              <a:rect l="l" t="t" r="r" b="b"/>
              <a:pathLst>
                <a:path w="8708390" h="954404">
                  <a:moveTo>
                    <a:pt x="8708136" y="159003"/>
                  </a:moveTo>
                  <a:lnTo>
                    <a:pt x="8708136" y="795007"/>
                  </a:lnTo>
                  <a:lnTo>
                    <a:pt x="8700024" y="845268"/>
                  </a:lnTo>
                  <a:lnTo>
                    <a:pt x="8677440" y="888919"/>
                  </a:lnTo>
                  <a:lnTo>
                    <a:pt x="8643012" y="923342"/>
                  </a:lnTo>
                  <a:lnTo>
                    <a:pt x="8599367" y="945917"/>
                  </a:lnTo>
                  <a:lnTo>
                    <a:pt x="8549132" y="954024"/>
                  </a:lnTo>
                  <a:lnTo>
                    <a:pt x="0" y="954024"/>
                  </a:lnTo>
                  <a:lnTo>
                    <a:pt x="0" y="0"/>
                  </a:lnTo>
                  <a:lnTo>
                    <a:pt x="8549132" y="0"/>
                  </a:lnTo>
                  <a:lnTo>
                    <a:pt x="8599367" y="8111"/>
                  </a:lnTo>
                  <a:lnTo>
                    <a:pt x="8643012" y="30695"/>
                  </a:lnTo>
                  <a:lnTo>
                    <a:pt x="8677440" y="65123"/>
                  </a:lnTo>
                  <a:lnTo>
                    <a:pt x="8700024" y="108768"/>
                  </a:lnTo>
                  <a:lnTo>
                    <a:pt x="8708136" y="159003"/>
                  </a:lnTo>
                  <a:close/>
                </a:path>
              </a:pathLst>
            </a:custGeom>
            <a:ln w="24384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582927" y="5326202"/>
            <a:ext cx="8533130" cy="846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indent="-170815">
              <a:lnSpc>
                <a:spcPts val="207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dataset,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column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sum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initial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currency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sum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final</a:t>
            </a:r>
            <a:endParaRPr sz="1800">
              <a:latin typeface="Calibri"/>
              <a:cs typeface="Calibri"/>
            </a:endParaRPr>
          </a:p>
          <a:p>
            <a:pPr marL="182880">
              <a:lnSpc>
                <a:spcPts val="2075"/>
              </a:lnSpc>
            </a:pPr>
            <a:r>
              <a:rPr dirty="0" sz="1800" spc="-10">
                <a:latin typeface="Calibri"/>
                <a:cs typeface="Calibri"/>
              </a:rPr>
              <a:t>values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currency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available.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10">
                <a:latin typeface="Calibri"/>
                <a:cs typeface="Calibri"/>
              </a:rPr>
              <a:t> could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initial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 final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currency.</a:t>
            </a:r>
            <a:endParaRPr sz="1800">
              <a:latin typeface="Calibri"/>
              <a:cs typeface="Calibri"/>
            </a:endParaRPr>
          </a:p>
          <a:p>
            <a:pPr marL="182880" indent="-170815">
              <a:lnSpc>
                <a:spcPct val="100000"/>
              </a:lnSpc>
              <a:spcBef>
                <a:spcPts val="145"/>
              </a:spcBef>
              <a:buChar char="•"/>
              <a:tabLst>
                <a:tab pos="183515" algn="l"/>
              </a:tabLst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here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initial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79" y="627329"/>
            <a:ext cx="37185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1E1C11"/>
                </a:solidFill>
              </a:rPr>
              <a:t>Project</a:t>
            </a:r>
            <a:r>
              <a:rPr dirty="0" spc="-65">
                <a:solidFill>
                  <a:srgbClr val="1E1C11"/>
                </a:solidFill>
              </a:rPr>
              <a:t> </a:t>
            </a:r>
            <a:r>
              <a:rPr dirty="0" spc="-20">
                <a:solidFill>
                  <a:srgbClr val="1E1C11"/>
                </a:solidFill>
              </a:rPr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7472" y="1883664"/>
            <a:ext cx="11500485" cy="1112520"/>
            <a:chOff x="347472" y="1883664"/>
            <a:chExt cx="11500485" cy="1112520"/>
          </a:xfrm>
        </p:grpSpPr>
        <p:sp>
          <p:nvSpPr>
            <p:cNvPr id="4" name="object 4"/>
            <p:cNvSpPr/>
            <p:nvPr/>
          </p:nvSpPr>
          <p:spPr>
            <a:xfrm>
              <a:off x="352044" y="2589276"/>
              <a:ext cx="11490960" cy="402590"/>
            </a:xfrm>
            <a:custGeom>
              <a:avLst/>
              <a:gdLst/>
              <a:ahLst/>
              <a:cxnLst/>
              <a:rect l="l" t="t" r="r" b="b"/>
              <a:pathLst>
                <a:path w="11490960" h="402589">
                  <a:moveTo>
                    <a:pt x="0" y="402336"/>
                  </a:moveTo>
                  <a:lnTo>
                    <a:pt x="11490960" y="402336"/>
                  </a:lnTo>
                  <a:lnTo>
                    <a:pt x="11490960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914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23" y="1883664"/>
              <a:ext cx="9843389" cy="100114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47472" y="3081553"/>
            <a:ext cx="11500485" cy="1222375"/>
            <a:chOff x="347472" y="3081553"/>
            <a:chExt cx="11500485" cy="1222375"/>
          </a:xfrm>
        </p:grpSpPr>
        <p:sp>
          <p:nvSpPr>
            <p:cNvPr id="7" name="object 7"/>
            <p:cNvSpPr/>
            <p:nvPr/>
          </p:nvSpPr>
          <p:spPr>
            <a:xfrm>
              <a:off x="352044" y="3896867"/>
              <a:ext cx="11490960" cy="402590"/>
            </a:xfrm>
            <a:custGeom>
              <a:avLst/>
              <a:gdLst/>
              <a:ahLst/>
              <a:cxnLst/>
              <a:rect l="l" t="t" r="r" b="b"/>
              <a:pathLst>
                <a:path w="11490960" h="402589">
                  <a:moveTo>
                    <a:pt x="0" y="402335"/>
                  </a:moveTo>
                  <a:lnTo>
                    <a:pt x="11490960" y="402335"/>
                  </a:lnTo>
                  <a:lnTo>
                    <a:pt x="11490960" y="0"/>
                  </a:lnTo>
                  <a:lnTo>
                    <a:pt x="0" y="0"/>
                  </a:lnTo>
                  <a:lnTo>
                    <a:pt x="0" y="402335"/>
                  </a:lnTo>
                  <a:close/>
                </a:path>
              </a:pathLst>
            </a:custGeom>
            <a:ln w="9144">
              <a:solidFill>
                <a:srgbClr val="BC9B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76" y="3081553"/>
              <a:ext cx="9828149" cy="116570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61999" y="1986014"/>
            <a:ext cx="7198995" cy="207391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Dashboard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represents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Cryptocurrency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project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between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year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5">
                <a:latin typeface="Calibri"/>
                <a:cs typeface="Calibri"/>
              </a:rPr>
              <a:t>2013</a:t>
            </a:r>
            <a:r>
              <a:rPr dirty="0" sz="1600" spc="-15">
                <a:latin typeface="Calibri"/>
                <a:cs typeface="Calibri"/>
              </a:rPr>
              <a:t> to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5">
                <a:latin typeface="Calibri"/>
                <a:cs typeface="Calibri"/>
              </a:rPr>
              <a:t>2021.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data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included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here</a:t>
            </a:r>
            <a:r>
              <a:rPr dirty="0" sz="1600" spc="-5">
                <a:latin typeface="Calibri"/>
                <a:cs typeface="Calibri"/>
              </a:rPr>
              <a:t> is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23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Currencies.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dirty="0" sz="1600" spc="-35">
                <a:latin typeface="Calibri"/>
                <a:cs typeface="Calibri"/>
              </a:rPr>
              <a:t>Total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Market</a:t>
            </a:r>
            <a:r>
              <a:rPr dirty="0" sz="1600" spc="-10">
                <a:latin typeface="Calibri"/>
                <a:cs typeface="Calibri"/>
              </a:rPr>
              <a:t> cap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was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572.15T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5">
                <a:latin typeface="Calibri"/>
                <a:cs typeface="Calibri"/>
              </a:rPr>
              <a:t>US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dollars.</a:t>
            </a:r>
            <a:endParaRPr sz="16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30"/>
              </a:spcBef>
            </a:pPr>
            <a:r>
              <a:rPr dirty="0" sz="1600" spc="-15">
                <a:latin typeface="Calibri"/>
                <a:cs typeface="Calibri"/>
              </a:rPr>
              <a:t>Bitcoin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having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highest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cap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 </a:t>
            </a:r>
            <a:r>
              <a:rPr dirty="0" sz="1600">
                <a:latin typeface="Calibri"/>
                <a:cs typeface="Calibri"/>
              </a:rPr>
              <a:t>362T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dollars.</a:t>
            </a:r>
            <a:endParaRPr sz="16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30"/>
              </a:spcBef>
            </a:pPr>
            <a:r>
              <a:rPr dirty="0" sz="1600" spc="-10">
                <a:latin typeface="Calibri"/>
                <a:cs typeface="Calibri"/>
              </a:rPr>
              <a:t>Aave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having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lowest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 cap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with </a:t>
            </a:r>
            <a:r>
              <a:rPr dirty="0" sz="1600">
                <a:latin typeface="Calibri"/>
                <a:cs typeface="Calibri"/>
              </a:rPr>
              <a:t>0.87T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5">
                <a:latin typeface="Calibri"/>
                <a:cs typeface="Calibri"/>
              </a:rPr>
              <a:t>US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dollars.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7472" y="4358652"/>
            <a:ext cx="11500485" cy="1097280"/>
            <a:chOff x="347472" y="4358652"/>
            <a:chExt cx="11500485" cy="1097280"/>
          </a:xfrm>
        </p:grpSpPr>
        <p:sp>
          <p:nvSpPr>
            <p:cNvPr id="11" name="object 11"/>
            <p:cNvSpPr/>
            <p:nvPr/>
          </p:nvSpPr>
          <p:spPr>
            <a:xfrm>
              <a:off x="352044" y="5049011"/>
              <a:ext cx="11490960" cy="402590"/>
            </a:xfrm>
            <a:custGeom>
              <a:avLst/>
              <a:gdLst/>
              <a:ahLst/>
              <a:cxnLst/>
              <a:rect l="l" t="t" r="r" b="b"/>
              <a:pathLst>
                <a:path w="11490960" h="402589">
                  <a:moveTo>
                    <a:pt x="0" y="402335"/>
                  </a:moveTo>
                  <a:lnTo>
                    <a:pt x="11490960" y="402335"/>
                  </a:lnTo>
                  <a:lnTo>
                    <a:pt x="11490960" y="0"/>
                  </a:lnTo>
                  <a:lnTo>
                    <a:pt x="0" y="0"/>
                  </a:lnTo>
                  <a:lnTo>
                    <a:pt x="0" y="402335"/>
                  </a:lnTo>
                  <a:close/>
                </a:path>
              </a:pathLst>
            </a:custGeom>
            <a:ln w="9144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3" y="4358652"/>
              <a:ext cx="9831197" cy="98588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61363" y="4674870"/>
            <a:ext cx="723836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>
                <a:latin typeface="Calibri"/>
                <a:cs typeface="Calibri"/>
              </a:rPr>
              <a:t>This </a:t>
            </a:r>
            <a:r>
              <a:rPr dirty="0" sz="1600" spc="-10">
                <a:latin typeface="Calibri"/>
                <a:cs typeface="Calibri"/>
              </a:rPr>
              <a:t>dashboard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also </a:t>
            </a:r>
            <a:r>
              <a:rPr dirty="0" sz="1600" spc="-10">
                <a:latin typeface="Calibri"/>
                <a:cs typeface="Calibri"/>
              </a:rPr>
              <a:t>gives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 </a:t>
            </a:r>
            <a:r>
              <a:rPr dirty="0" sz="1600" spc="-20">
                <a:latin typeface="Calibri"/>
                <a:cs typeface="Calibri"/>
              </a:rPr>
              <a:t>forecast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 spc="-15">
                <a:latin typeface="Calibri"/>
                <a:cs typeface="Calibri"/>
              </a:rPr>
              <a:t>for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about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12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months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which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up </a:t>
            </a:r>
            <a:r>
              <a:rPr dirty="0" sz="1600" spc="-20">
                <a:latin typeface="Calibri"/>
                <a:cs typeface="Calibri"/>
              </a:rPr>
              <a:t>to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90%accurate.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48" y="674319"/>
            <a:ext cx="226123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b="1">
                <a:latin typeface="Arial"/>
                <a:cs typeface="Arial"/>
              </a:rPr>
              <a:t>Solution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(Dashboard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16863"/>
            <a:ext cx="445134" cy="2362200"/>
          </a:xfrm>
          <a:custGeom>
            <a:avLst/>
            <a:gdLst/>
            <a:ahLst/>
            <a:cxnLst/>
            <a:rect l="l" t="t" r="r" b="b"/>
            <a:pathLst>
              <a:path w="445134" h="2362200">
                <a:moveTo>
                  <a:pt x="445008" y="0"/>
                </a:moveTo>
                <a:lnTo>
                  <a:pt x="0" y="0"/>
                </a:lnTo>
                <a:lnTo>
                  <a:pt x="0" y="2362200"/>
                </a:lnTo>
                <a:lnTo>
                  <a:pt x="445008" y="2362200"/>
                </a:lnTo>
                <a:lnTo>
                  <a:pt x="445008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1158239"/>
            <a:ext cx="8994647" cy="5053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1155191"/>
            <a:ext cx="9092184" cy="5038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748" y="690752"/>
            <a:ext cx="225996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1">
                <a:latin typeface="Arial"/>
                <a:cs typeface="Arial"/>
              </a:rPr>
              <a:t>Solution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(Dashboard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16863"/>
            <a:ext cx="445134" cy="2362200"/>
          </a:xfrm>
          <a:custGeom>
            <a:avLst/>
            <a:gdLst/>
            <a:ahLst/>
            <a:cxnLst/>
            <a:rect l="l" t="t" r="r" b="b"/>
            <a:pathLst>
              <a:path w="445134" h="2362200">
                <a:moveTo>
                  <a:pt x="445008" y="0"/>
                </a:moveTo>
                <a:lnTo>
                  <a:pt x="0" y="0"/>
                </a:lnTo>
                <a:lnTo>
                  <a:pt x="0" y="2362200"/>
                </a:lnTo>
                <a:lnTo>
                  <a:pt x="445008" y="2362200"/>
                </a:lnTo>
                <a:lnTo>
                  <a:pt x="445008" y="0"/>
                </a:lnTo>
                <a:close/>
              </a:path>
            </a:pathLst>
          </a:custGeom>
          <a:solidFill>
            <a:srgbClr val="FFE6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600455"/>
            <a:ext cx="3682365" cy="5815965"/>
          </a:xfrm>
          <a:custGeom>
            <a:avLst/>
            <a:gdLst/>
            <a:ahLst/>
            <a:cxnLst/>
            <a:rect l="l" t="t" r="r" b="b"/>
            <a:pathLst>
              <a:path w="3682365" h="5815965">
                <a:moveTo>
                  <a:pt x="3681984" y="0"/>
                </a:moveTo>
                <a:lnTo>
                  <a:pt x="0" y="0"/>
                </a:lnTo>
                <a:lnTo>
                  <a:pt x="0" y="5815584"/>
                </a:lnTo>
                <a:lnTo>
                  <a:pt x="3681984" y="5815584"/>
                </a:lnTo>
                <a:lnTo>
                  <a:pt x="3681984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809" y="1171143"/>
            <a:ext cx="2869565" cy="167258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THE</a:t>
            </a:r>
            <a:r>
              <a:rPr dirty="0" spc="-50">
                <a:solidFill>
                  <a:srgbClr val="FFFFFF"/>
                </a:solidFill>
              </a:rPr>
              <a:t> </a:t>
            </a:r>
            <a:r>
              <a:rPr dirty="0" spc="5">
                <a:solidFill>
                  <a:srgbClr val="FFFFFF"/>
                </a:solidFill>
              </a:rPr>
              <a:t>WOW</a:t>
            </a:r>
            <a:r>
              <a:rPr dirty="0" spc="-8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 </a:t>
            </a:r>
            <a:r>
              <a:rPr dirty="0" spc="-98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YOUR </a:t>
            </a:r>
            <a:r>
              <a:rPr dirty="0" spc="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836" y="2844089"/>
            <a:ext cx="2841625" cy="203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430">
              <a:lnSpc>
                <a:spcPct val="110100"/>
              </a:lnSpc>
              <a:spcBef>
                <a:spcPts val="100"/>
              </a:spcBef>
            </a:pPr>
            <a:r>
              <a:rPr dirty="0" sz="16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F</a:t>
            </a:r>
            <a:r>
              <a:rPr dirty="0" sz="16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O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RE</a:t>
            </a:r>
            <a:r>
              <a:rPr dirty="0" sz="160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r>
              <a:rPr dirty="0" sz="160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60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S</a:t>
            </a:r>
            <a:r>
              <a:rPr dirty="0" sz="1600" spc="10">
                <a:solidFill>
                  <a:srgbClr val="FFFFFF"/>
                </a:solidFill>
                <a:latin typeface="Franklin Gothic Medium"/>
                <a:cs typeface="Franklin Gothic Medium"/>
              </a:rPr>
              <a:t>T</a:t>
            </a:r>
            <a:r>
              <a:rPr dirty="0" sz="16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I</a:t>
            </a:r>
            <a:r>
              <a:rPr dirty="0" sz="1600" spc="10">
                <a:solidFill>
                  <a:srgbClr val="FFFFFF"/>
                </a:solidFill>
                <a:latin typeface="Franklin Gothic Medium"/>
                <a:cs typeface="Franklin Gothic Medium"/>
              </a:rPr>
              <a:t>N</a:t>
            </a:r>
            <a:r>
              <a:rPr dirty="0" sz="1600" spc="15">
                <a:solidFill>
                  <a:srgbClr val="FFFFFF"/>
                </a:solidFill>
                <a:latin typeface="Franklin Gothic Medium"/>
                <a:cs typeface="Franklin Gothic Medium"/>
              </a:rPr>
              <a:t>G</a:t>
            </a:r>
            <a:r>
              <a:rPr dirty="0" sz="160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Franklin Gothic Medium"/>
                <a:cs typeface="Franklin Gothic Medium"/>
              </a:rPr>
              <a:t>f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or</a:t>
            </a:r>
            <a:r>
              <a:rPr dirty="0" sz="160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m</a:t>
            </a:r>
            <a:r>
              <a:rPr dirty="0" sz="16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a</a:t>
            </a:r>
            <a:r>
              <a:rPr dirty="0" sz="16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r</a:t>
            </a:r>
            <a:r>
              <a:rPr dirty="0" sz="160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k</a:t>
            </a:r>
            <a:r>
              <a:rPr dirty="0" sz="16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et  </a:t>
            </a:r>
            <a:r>
              <a:rPr dirty="0" sz="16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capitalization </a:t>
            </a:r>
            <a:r>
              <a:rPr dirty="0" sz="16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for 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12 </a:t>
            </a:r>
            <a:r>
              <a:rPr dirty="0" sz="16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months </a:t>
            </a:r>
            <a:r>
              <a:rPr dirty="0" sz="16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with </a:t>
            </a:r>
            <a:r>
              <a:rPr dirty="0" sz="1600" spc="-38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90%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accuracy.</a:t>
            </a:r>
            <a:endParaRPr sz="16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10100"/>
              </a:lnSpc>
              <a:spcBef>
                <a:spcPts val="985"/>
              </a:spcBef>
            </a:pP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This</a:t>
            </a:r>
            <a:r>
              <a:rPr dirty="0" sz="16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1600" spc="-4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shows</a:t>
            </a:r>
            <a:r>
              <a:rPr dirty="0" sz="1600" spc="-5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23 </a:t>
            </a:r>
            <a:r>
              <a:rPr dirty="0" sz="1600" spc="-38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Crypto Currency </a:t>
            </a:r>
            <a:r>
              <a:rPr dirty="0" sz="16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growth for </a:t>
            </a:r>
            <a:r>
              <a:rPr dirty="0" sz="1600">
                <a:solidFill>
                  <a:srgbClr val="FFFFFF"/>
                </a:solidFill>
                <a:latin typeface="Franklin Gothic Medium"/>
                <a:cs typeface="Franklin Gothic Medium"/>
              </a:rPr>
              <a:t>9 </a:t>
            </a:r>
            <a:r>
              <a:rPr dirty="0" sz="1600" spc="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years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Franklin Gothic Medium"/>
                <a:cs typeface="Franklin Gothic Medium"/>
              </a:rPr>
              <a:t>and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also</a:t>
            </a:r>
            <a:r>
              <a:rPr dirty="0" sz="16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forecasts</a:t>
            </a:r>
            <a:r>
              <a:rPr dirty="0" sz="16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Franklin Gothic Medium"/>
                <a:cs typeface="Franklin Gothic Medium"/>
              </a:rPr>
              <a:t>for </a:t>
            </a:r>
            <a:r>
              <a:rPr dirty="0" sz="16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Franklin Gothic Medium"/>
                <a:cs typeface="Franklin Gothic Medium"/>
              </a:rPr>
              <a:t>about</a:t>
            </a:r>
            <a:r>
              <a:rPr dirty="0" sz="1600" spc="-2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r>
              <a:rPr dirty="0" sz="1600" spc="-5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Franklin Gothic Medium"/>
                <a:cs typeface="Franklin Gothic Medium"/>
              </a:rPr>
              <a:t>year.</a:t>
            </a:r>
            <a:endParaRPr sz="16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1184" y="2423160"/>
            <a:ext cx="6650735" cy="2173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17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2023-06-10T07:20:03Z</dcterms:created>
  <dcterms:modified xsi:type="dcterms:W3CDTF">2023-06-10T07:20:03Z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2023-06-10T00:00:00Z</vt:filetime>
  </property>
</Properties>
</file>