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7" r:id="rId3"/>
    <p:sldId id="288" r:id="rId4"/>
    <p:sldId id="257" r:id="rId5"/>
    <p:sldId id="289" r:id="rId6"/>
    <p:sldId id="260" r:id="rId7"/>
    <p:sldId id="266" r:id="rId8"/>
    <p:sldId id="284" r:id="rId9"/>
    <p:sldId id="291" r:id="rId10"/>
    <p:sldId id="290" r:id="rId11"/>
    <p:sldId id="292" r:id="rId12"/>
    <p:sldId id="293" r:id="rId13"/>
    <p:sldId id="294" r:id="rId14"/>
    <p:sldId id="296" r:id="rId15"/>
    <p:sldId id="297" r:id="rId16"/>
    <p:sldId id="295" r:id="rId17"/>
    <p:sldId id="298" r:id="rId18"/>
    <p:sldId id="299" r:id="rId19"/>
    <p:sldId id="300" r:id="rId20"/>
    <p:sldId id="301" r:id="rId21"/>
    <p:sldId id="302" r:id="rId22"/>
    <p:sldId id="30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431" y="629211"/>
            <a:ext cx="9603275" cy="7624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554554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7331" y="1423000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40C081-C415-4CFE-BDCF-C2FC7542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418" y="587388"/>
            <a:ext cx="9603275" cy="857099"/>
          </a:xfrm>
        </p:spPr>
        <p:txBody>
          <a:bodyPr>
            <a:normAutofit fontScale="90000"/>
          </a:bodyPr>
          <a:lstStyle/>
          <a:p>
            <a:r>
              <a:rPr lang="en-US" b="1" cap="none" dirty="0"/>
              <a:t>ASP.NET Core 2.0 Authentication and Authorization System</a:t>
            </a:r>
            <a:br>
              <a:rPr lang="en-US" b="1" cap="none" dirty="0"/>
            </a:br>
            <a:endParaRPr lang="en-US" b="1" cap="non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8D5539-EE04-44A7-A771-2DE5AB19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1"/>
            <a:ext cx="9603275" cy="4681405"/>
          </a:xfrm>
        </p:spPr>
        <p:txBody>
          <a:bodyPr>
            <a:normAutofit/>
          </a:bodyPr>
          <a:lstStyle/>
          <a:p>
            <a:r>
              <a:rPr lang="en-US" sz="2400" dirty="0"/>
              <a:t>There is a component that exists in ASP.NET Core that conjures up an enchanted shield that protects portions (or all) of your website from unauthorized access.</a:t>
            </a:r>
          </a:p>
          <a:p>
            <a:r>
              <a:rPr lang="en-US" sz="2400" dirty="0"/>
              <a:t>They can be broken down into identity, verbs, authentication handlers, and middleware.</a:t>
            </a:r>
          </a:p>
          <a:p>
            <a:r>
              <a:rPr lang="en-US" sz="2400" dirty="0"/>
              <a:t>Since ASP.NET Core's most common authentication handler is the Cookies auth handler, these examples will use cookie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2826054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F738-4CCA-4B5B-92EE-8631ACC0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D08F6-81BB-4F8C-AD73-A2D53178E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730" y="1454352"/>
            <a:ext cx="9703976" cy="4554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err="1"/>
              <a:t>SignIn</a:t>
            </a:r>
            <a:endParaRPr lang="en-US" sz="2400" b="1" dirty="0"/>
          </a:p>
          <a:p>
            <a:pPr lvl="1"/>
            <a:r>
              <a:rPr lang="en-US" sz="2400" dirty="0"/>
              <a:t>Persists the user’s information somewhere (e.g. writes a cookies)</a:t>
            </a:r>
          </a:p>
          <a:p>
            <a:pPr marL="0" indent="0">
              <a:buNone/>
            </a:pPr>
            <a:r>
              <a:rPr lang="en-US" sz="2400" b="1" i="1" dirty="0" err="1"/>
              <a:t>SignOut</a:t>
            </a:r>
            <a:endParaRPr lang="en-US" sz="2400" b="1" dirty="0"/>
          </a:p>
          <a:p>
            <a:pPr lvl="1"/>
            <a:r>
              <a:rPr lang="en-US" sz="2400" dirty="0"/>
              <a:t>Removes the user’s persisted information (e.g. deletes the cookies)</a:t>
            </a:r>
          </a:p>
          <a:p>
            <a:pPr marL="0" indent="0">
              <a:buNone/>
            </a:pPr>
            <a:r>
              <a:rPr lang="en-US" sz="2400" b="1" i="1" dirty="0"/>
              <a:t>Forbid</a:t>
            </a:r>
            <a:endParaRPr lang="en-US" sz="2400" b="1" dirty="0"/>
          </a:p>
          <a:p>
            <a:pPr lvl="1"/>
            <a:r>
              <a:rPr lang="en-US" sz="2400" dirty="0"/>
              <a:t>Denies access to a resource for unauthenticated users or authenticated but unauthorized users (e.g. displaying a “not authorized” page)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6454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8827-5596-4FD4-91F2-9274E596A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/>
              <a:t>Authentication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3C61-40CC-4B39-8AD2-F5FAB2DAB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54900"/>
          </a:xfrm>
        </p:spPr>
        <p:txBody>
          <a:bodyPr>
            <a:normAutofit/>
          </a:bodyPr>
          <a:lstStyle/>
          <a:p>
            <a:r>
              <a:rPr lang="en-US" sz="2400" dirty="0"/>
              <a:t>Authentication handlers are components that actually implement the behavior of the 5 verbs above. </a:t>
            </a:r>
          </a:p>
          <a:p>
            <a:r>
              <a:rPr lang="en-US" sz="2400" dirty="0"/>
              <a:t>The default auth handler provided by ASP.NET Core is the Cookies authentication handler which implements all 5 of the verbs.</a:t>
            </a:r>
          </a:p>
          <a:p>
            <a:r>
              <a:rPr lang="en-US" sz="2400" dirty="0" err="1"/>
              <a:t>Oauth</a:t>
            </a:r>
            <a:r>
              <a:rPr lang="en-US" sz="2400" dirty="0"/>
              <a:t> handlers, for instance, do not implement the </a:t>
            </a:r>
            <a:r>
              <a:rPr lang="en-US" sz="2400" dirty="0" err="1"/>
              <a:t>SignIn</a:t>
            </a:r>
            <a:r>
              <a:rPr lang="en-US" sz="2400" dirty="0"/>
              <a:t> verb, but rather pass off that responsibility to another auth handler, such as the Cookies auth handler.</a:t>
            </a:r>
          </a:p>
        </p:txBody>
      </p:sp>
    </p:spTree>
    <p:extLst>
      <p:ext uri="{BB962C8B-B14F-4D97-AF65-F5344CB8AC3E}">
        <p14:creationId xmlns:p14="http://schemas.microsoft.com/office/powerpoint/2010/main" val="2106454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95CD0-C9D4-479D-A46F-5889DFE6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D4058-F52D-42B7-BAFB-368A499ED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Authentication handlers must be registered with the auth system in order to be used and are associated with schemes.</a:t>
            </a:r>
          </a:p>
          <a:p>
            <a:r>
              <a:rPr lang="en-US" sz="2400" dirty="0"/>
              <a:t> A scheme is just a string that identifies a unique auth handler in a dictionary of auth handlers. </a:t>
            </a:r>
          </a:p>
          <a:p>
            <a:r>
              <a:rPr lang="en-US" sz="2400" dirty="0"/>
              <a:t>The default scheme for the Cookies auth handler is “Cookies”, but it can be changed to anything. </a:t>
            </a:r>
          </a:p>
        </p:txBody>
      </p:sp>
    </p:spTree>
    <p:extLst>
      <p:ext uri="{BB962C8B-B14F-4D97-AF65-F5344CB8AC3E}">
        <p14:creationId xmlns:p14="http://schemas.microsoft.com/office/powerpoint/2010/main" val="3461858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626C-7454-4268-A622-2358C8A4F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Authentication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A699-7D64-4F8A-806B-607B43620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54900"/>
          </a:xfrm>
        </p:spPr>
        <p:txBody>
          <a:bodyPr>
            <a:normAutofit/>
          </a:bodyPr>
          <a:lstStyle/>
          <a:p>
            <a:r>
              <a:rPr lang="en-US" sz="2400" dirty="0"/>
              <a:t>A middleware is a module that can be inserted into the startup sequence and is run on every request.</a:t>
            </a:r>
          </a:p>
          <a:p>
            <a:r>
              <a:rPr lang="en-US" sz="2400" dirty="0"/>
              <a:t>This code checks if a user is authenticated (or not) on every request. </a:t>
            </a:r>
          </a:p>
          <a:p>
            <a:r>
              <a:rPr lang="en-US" sz="2400" dirty="0"/>
              <a:t>Recall that the Authenticate verb gets the user info, but only if it exists.</a:t>
            </a:r>
          </a:p>
          <a:p>
            <a:r>
              <a:rPr lang="en-US" sz="2400" dirty="0"/>
              <a:t>When the request is run, the authentication middleware asks the default scheme auth handler to run its authentication code. </a:t>
            </a:r>
          </a:p>
          <a:p>
            <a:r>
              <a:rPr lang="en-US" sz="2400" dirty="0"/>
              <a:t>The auth handler returns the information to the authentication middleware which then populates the </a:t>
            </a:r>
            <a:r>
              <a:rPr lang="en-US" sz="2400" dirty="0" err="1"/>
              <a:t>HttpContext.User</a:t>
            </a:r>
            <a:r>
              <a:rPr lang="en-US" sz="2400" dirty="0"/>
              <a:t> object with the returned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3411194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334E-D849-4E66-A08E-6C83ADA3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none" dirty="0"/>
              <a:t>Authentication And Authorization Flow</a:t>
            </a:r>
            <a:br>
              <a:rPr lang="en-US" b="1" cap="none" dirty="0"/>
            </a:b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FA513-AE1C-4F82-8A3B-439D3E5D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1"/>
            <a:ext cx="9603275" cy="4628397"/>
          </a:xfrm>
        </p:spPr>
        <p:txBody>
          <a:bodyPr>
            <a:noAutofit/>
          </a:bodyPr>
          <a:lstStyle/>
          <a:p>
            <a:r>
              <a:rPr lang="en-US" sz="2400" b="1" dirty="0"/>
              <a:t>[Authorize] </a:t>
            </a:r>
            <a:r>
              <a:rPr lang="en-US" sz="2400" dirty="0"/>
              <a:t>can be used in controller or action of controller</a:t>
            </a:r>
          </a:p>
          <a:p>
            <a:r>
              <a:rPr lang="en-US" sz="2400" dirty="0"/>
              <a:t>The request arrives at the server.</a:t>
            </a:r>
          </a:p>
          <a:p>
            <a:r>
              <a:rPr lang="en-US" sz="2400" dirty="0"/>
              <a:t>The authentication middleware calls the default handler's Authenticate method and populates the </a:t>
            </a:r>
            <a:r>
              <a:rPr lang="en-US" sz="2400" dirty="0" err="1"/>
              <a:t>HttpContext.User</a:t>
            </a:r>
            <a:r>
              <a:rPr lang="en-US" sz="2400" dirty="0"/>
              <a:t> object with any available information.</a:t>
            </a:r>
          </a:p>
          <a:p>
            <a:r>
              <a:rPr lang="en-US" sz="2400" dirty="0"/>
              <a:t>The request arrives at the controller action.</a:t>
            </a:r>
          </a:p>
          <a:p>
            <a:r>
              <a:rPr lang="en-US" sz="2400" dirty="0"/>
              <a:t>If the action is not decorated with the [Authorize] attribute, display the page and stop here.</a:t>
            </a:r>
          </a:p>
        </p:txBody>
      </p:sp>
    </p:spTree>
    <p:extLst>
      <p:ext uri="{BB962C8B-B14F-4D97-AF65-F5344CB8AC3E}">
        <p14:creationId xmlns:p14="http://schemas.microsoft.com/office/powerpoint/2010/main" val="691771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F588-3478-455F-89D3-D2FE7F4D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3C8DA-04B2-475F-9395-A04F4C57D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54900"/>
          </a:xfrm>
        </p:spPr>
        <p:txBody>
          <a:bodyPr>
            <a:normAutofit/>
          </a:bodyPr>
          <a:lstStyle/>
          <a:p>
            <a:r>
              <a:rPr lang="en-US" sz="2400" dirty="0"/>
              <a:t>If the action is decorated with [Authorize], the auth filter checks if the user was authenticated.</a:t>
            </a:r>
          </a:p>
          <a:p>
            <a:r>
              <a:rPr lang="en-US" sz="2400" dirty="0"/>
              <a:t>If the user was not, the auth filter calls Challenge, redirecting to the appropriate </a:t>
            </a:r>
            <a:r>
              <a:rPr lang="en-US" sz="2400" dirty="0" err="1"/>
              <a:t>signin</a:t>
            </a:r>
            <a:r>
              <a:rPr lang="en-US" sz="2400" dirty="0"/>
              <a:t> authority.</a:t>
            </a:r>
          </a:p>
          <a:p>
            <a:r>
              <a:rPr lang="en-US" sz="2400" dirty="0"/>
              <a:t>Once the </a:t>
            </a:r>
            <a:r>
              <a:rPr lang="en-US" sz="2400" dirty="0" err="1"/>
              <a:t>signin</a:t>
            </a:r>
            <a:r>
              <a:rPr lang="en-US" sz="2400" dirty="0"/>
              <a:t> authority directs the user back to the app, the auth filter checks if the user is authorized to view the page.</a:t>
            </a:r>
          </a:p>
          <a:p>
            <a:r>
              <a:rPr lang="en-US" sz="2400" dirty="0"/>
              <a:t>If the user is authorized, it displays the page, otherwise it calls Forbid, which displays a 'not authorized' page.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7124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873FDC-60A7-47D9-A559-E7DB4530A70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1" y="0"/>
            <a:ext cx="12192000" cy="613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842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BD2B-7542-44C1-ACB3-CBC74F02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none" dirty="0"/>
              <a:t>Startup Class</a:t>
            </a:r>
            <a:br>
              <a:rPr lang="en-US" b="1" cap="none" dirty="0"/>
            </a:b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AAE47-12B2-4FB4-997D-13FCC528E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149" y="1454352"/>
            <a:ext cx="10153706" cy="4668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public void </a:t>
            </a:r>
            <a:r>
              <a:rPr lang="en-US" sz="2200" dirty="0" err="1"/>
              <a:t>ConfigureServices</a:t>
            </a:r>
            <a:r>
              <a:rPr lang="en-US" sz="2200" dirty="0"/>
              <a:t>(</a:t>
            </a:r>
            <a:r>
              <a:rPr lang="en-US" sz="2200" dirty="0" err="1"/>
              <a:t>IServiceCollection</a:t>
            </a:r>
            <a:r>
              <a:rPr lang="en-US" sz="2200" dirty="0"/>
              <a:t> services) {</a:t>
            </a:r>
          </a:p>
          <a:p>
            <a:pPr marL="0" indent="0">
              <a:buNone/>
            </a:pPr>
            <a:r>
              <a:rPr lang="en-US" sz="2200" dirty="0"/>
              <a:t>   //Adds cookie middleware to the services collection and configures it    </a:t>
            </a:r>
            <a:r>
              <a:rPr lang="en-US" sz="2200" dirty="0" err="1"/>
              <a:t>services.AddAuthentication</a:t>
            </a:r>
            <a:r>
              <a:rPr lang="en-US" sz="2200" dirty="0"/>
              <a:t>(</a:t>
            </a:r>
            <a:r>
              <a:rPr lang="en-US" sz="2200" dirty="0" err="1"/>
              <a:t>CookieAuthenticationDefaults.AuthenticationScheme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200" dirty="0"/>
              <a:t>        .</a:t>
            </a:r>
            <a:r>
              <a:rPr lang="en-US" sz="2200" dirty="0" err="1"/>
              <a:t>AddCookie</a:t>
            </a:r>
            <a:r>
              <a:rPr lang="en-US" sz="2200" dirty="0"/>
              <a:t>(options =&gt; </a:t>
            </a:r>
            <a:r>
              <a:rPr lang="en-US" sz="2200" dirty="0" err="1"/>
              <a:t>options.LoginPath</a:t>
            </a:r>
            <a:r>
              <a:rPr lang="en-US" sz="2200" dirty="0"/>
              <a:t> = new </a:t>
            </a:r>
            <a:r>
              <a:rPr lang="en-US" sz="2200" dirty="0" err="1"/>
              <a:t>PathString</a:t>
            </a:r>
            <a:r>
              <a:rPr lang="en-US" sz="2200" dirty="0"/>
              <a:t>("/account/login"));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  <a:p>
            <a:pPr marL="0" indent="0">
              <a:buNone/>
            </a:pPr>
            <a:r>
              <a:rPr lang="en-US" sz="2200" dirty="0"/>
              <a:t>public void Configure(</a:t>
            </a:r>
            <a:r>
              <a:rPr lang="en-US" sz="2200" dirty="0" err="1"/>
              <a:t>IApplicationBuilder</a:t>
            </a:r>
            <a:r>
              <a:rPr lang="en-US" sz="2200" dirty="0"/>
              <a:t> app, </a:t>
            </a:r>
            <a:r>
              <a:rPr lang="en-US" sz="2200" dirty="0" err="1"/>
              <a:t>IHostingEnvironment</a:t>
            </a:r>
            <a:r>
              <a:rPr lang="en-US" sz="2200" dirty="0"/>
              <a:t> env) {</a:t>
            </a:r>
          </a:p>
          <a:p>
            <a:pPr marL="0" indent="0">
              <a:buNone/>
            </a:pPr>
            <a:r>
              <a:rPr lang="en-US" sz="2200" dirty="0"/>
              <a:t>     //Adds the authentication middleware to the pipeline</a:t>
            </a:r>
          </a:p>
          <a:p>
            <a:pPr marL="0" indent="0">
              <a:buNone/>
            </a:pPr>
            <a:r>
              <a:rPr lang="en-US" sz="2200" dirty="0"/>
              <a:t>     </a:t>
            </a:r>
            <a:r>
              <a:rPr lang="en-US" sz="2200" dirty="0" err="1"/>
              <a:t>app.UseAuthentication</a:t>
            </a:r>
            <a:r>
              <a:rPr lang="en-US" sz="2200" dirty="0"/>
              <a:t>();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2216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49152-F426-48E1-9007-A5C011D3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BB95A-86A8-4F91-81F4-DD5E48D45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1"/>
            <a:ext cx="9603275" cy="4681405"/>
          </a:xfrm>
        </p:spPr>
        <p:txBody>
          <a:bodyPr>
            <a:noAutofit/>
          </a:bodyPr>
          <a:lstStyle/>
          <a:p>
            <a:r>
              <a:rPr lang="en-US" sz="2400" dirty="0"/>
              <a:t>In </a:t>
            </a:r>
            <a:r>
              <a:rPr lang="en-US" sz="2400" dirty="0" err="1"/>
              <a:t>ConfigureServices</a:t>
            </a:r>
            <a:r>
              <a:rPr lang="en-US" sz="2400" dirty="0"/>
              <a:t> the </a:t>
            </a:r>
            <a:r>
              <a:rPr lang="en-US" sz="2400" dirty="0" err="1"/>
              <a:t>AddAuthentication</a:t>
            </a:r>
            <a:r>
              <a:rPr lang="en-US" sz="2400" dirty="0"/>
              <a:t> method is called to add the authentication middleware to the services collection. </a:t>
            </a:r>
          </a:p>
          <a:p>
            <a:r>
              <a:rPr lang="en-US" sz="2400" dirty="0"/>
              <a:t>There is a chained method call to </a:t>
            </a:r>
            <a:r>
              <a:rPr lang="en-US" sz="2400" dirty="0" err="1"/>
              <a:t>AddCookie</a:t>
            </a:r>
            <a:r>
              <a:rPr lang="en-US" sz="2400" dirty="0"/>
              <a:t> that adds a Cookies authentication handler with an option configured to the authentication </a:t>
            </a:r>
            <a:r>
              <a:rPr lang="en-US" sz="2400" dirty="0" err="1"/>
              <a:t>middlware</a:t>
            </a:r>
            <a:r>
              <a:rPr lang="en-US" sz="2400" dirty="0"/>
              <a:t>.</a:t>
            </a:r>
          </a:p>
          <a:p>
            <a:r>
              <a:rPr lang="en-US" sz="2400" dirty="0"/>
              <a:t>In the Configure method, the method </a:t>
            </a:r>
            <a:r>
              <a:rPr lang="en-US" sz="2400" dirty="0" err="1"/>
              <a:t>UseAuthentication</a:t>
            </a:r>
            <a:r>
              <a:rPr lang="en-US" sz="2400" dirty="0"/>
              <a:t> is called to add the authentication middleware to the execution pipeline. </a:t>
            </a:r>
          </a:p>
          <a:p>
            <a:r>
              <a:rPr lang="en-US" sz="2400" dirty="0"/>
              <a:t>This is what allows the authentication middleware to actually run on every request.</a:t>
            </a:r>
          </a:p>
        </p:txBody>
      </p:sp>
    </p:spTree>
    <p:extLst>
      <p:ext uri="{BB962C8B-B14F-4D97-AF65-F5344CB8AC3E}">
        <p14:creationId xmlns:p14="http://schemas.microsoft.com/office/powerpoint/2010/main" val="1190414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2227-E1FB-45CB-AFEC-72342A9D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none" dirty="0" err="1"/>
              <a:t>Applicationuser</a:t>
            </a:r>
            <a:r>
              <a:rPr lang="en-US" b="1" cap="none" dirty="0"/>
              <a:t> Class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66E8F-947C-4F52-AB5F-6A615F67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54900"/>
          </a:xfrm>
        </p:spPr>
        <p:txBody>
          <a:bodyPr>
            <a:noAutofit/>
          </a:bodyPr>
          <a:lstStyle/>
          <a:p>
            <a:r>
              <a:rPr lang="en-US" sz="2200" dirty="0"/>
              <a:t>It is a representation of a user and stores a username and password for a user.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/>
              <a:t>public class </a:t>
            </a:r>
            <a:r>
              <a:rPr lang="en-US" sz="2200" dirty="0" err="1"/>
              <a:t>ApplicationUser</a:t>
            </a:r>
            <a:r>
              <a:rPr lang="en-US" sz="22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/>
              <a:t>    public string </a:t>
            </a:r>
            <a:r>
              <a:rPr lang="en-US" sz="2200" dirty="0" err="1"/>
              <a:t>UserName</a:t>
            </a:r>
            <a:r>
              <a:rPr lang="en-US" sz="2200" dirty="0"/>
              <a:t> { get; set;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/>
              <a:t>    public string Password { get; set;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/>
              <a:t>    public </a:t>
            </a:r>
            <a:r>
              <a:rPr lang="en-US" sz="2200" dirty="0" err="1"/>
              <a:t>ApplicationUser</a:t>
            </a:r>
            <a:r>
              <a:rPr lang="en-US" sz="2200" dirty="0"/>
              <a:t>() {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/>
              <a:t>    public </a:t>
            </a:r>
            <a:r>
              <a:rPr lang="en-US" sz="2200" dirty="0" err="1"/>
              <a:t>ApplicationUser</a:t>
            </a:r>
            <a:r>
              <a:rPr lang="en-US" sz="2200" dirty="0"/>
              <a:t>(string username, string password)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/>
              <a:t>        </a:t>
            </a:r>
            <a:r>
              <a:rPr lang="en-US" sz="2200" dirty="0" err="1"/>
              <a:t>this.UserName</a:t>
            </a:r>
            <a:r>
              <a:rPr lang="en-US" sz="2200" dirty="0"/>
              <a:t> = username;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/>
              <a:t>        </a:t>
            </a:r>
            <a:r>
              <a:rPr lang="en-US" sz="2200" dirty="0" err="1"/>
              <a:t>this.Password</a:t>
            </a:r>
            <a:r>
              <a:rPr lang="en-US" sz="2200" dirty="0"/>
              <a:t> = password;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697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2B64D-1352-4244-B90F-253D519A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none" dirty="0"/>
              <a:t>Identity</a:t>
            </a:r>
            <a:br>
              <a:rPr lang="en-US" b="1" dirty="0"/>
            </a:br>
            <a:endParaRPr lang="en-US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74392-80E2-4DFB-886C-1BE45A228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68152"/>
          </a:xfrm>
        </p:spPr>
        <p:txBody>
          <a:bodyPr>
            <a:normAutofit/>
          </a:bodyPr>
          <a:lstStyle/>
          <a:p>
            <a:r>
              <a:rPr lang="en-US" sz="2400" dirty="0"/>
              <a:t>Key to understanding how authentication works is to first understand what an identity is in ASP.NET Core 2.0. </a:t>
            </a:r>
          </a:p>
          <a:p>
            <a:r>
              <a:rPr lang="en-US" sz="2400" dirty="0"/>
              <a:t>There are three classes which represent the identity of a user: </a:t>
            </a:r>
            <a:r>
              <a:rPr lang="en-US" sz="2400" b="1" dirty="0"/>
              <a:t>Claim</a:t>
            </a:r>
            <a:r>
              <a:rPr lang="en-US" sz="2400" dirty="0"/>
              <a:t>, </a:t>
            </a:r>
            <a:r>
              <a:rPr lang="en-US" sz="2400" b="1" dirty="0" err="1"/>
              <a:t>ClaimsIdentity</a:t>
            </a:r>
            <a:r>
              <a:rPr lang="en-US" sz="2400" dirty="0"/>
              <a:t>, and </a:t>
            </a:r>
            <a:r>
              <a:rPr lang="en-US" sz="2400" b="1" dirty="0" err="1"/>
              <a:t>ClaimsPrincipal</a:t>
            </a:r>
            <a:endParaRPr lang="en-US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2417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6B34-12D9-4D39-A8E5-06FFBA57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none" dirty="0"/>
              <a:t>Class </a:t>
            </a:r>
            <a:r>
              <a:rPr lang="en-US" b="1" cap="none" dirty="0" err="1"/>
              <a:t>Accountcontroller</a:t>
            </a:r>
            <a:br>
              <a:rPr lang="en-US" b="1" cap="none" dirty="0"/>
            </a:br>
            <a:endParaRPr lang="en-US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ABB30-FCF8-44D3-A862-281C09CE4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order to do anything meaningful with the authentication middleware and handler, some actions are needed. </a:t>
            </a:r>
          </a:p>
          <a:p>
            <a:r>
              <a:rPr lang="en-US" sz="2400" dirty="0"/>
              <a:t>Below is an MVC Controller called </a:t>
            </a:r>
            <a:r>
              <a:rPr lang="en-US" sz="2400" dirty="0" err="1"/>
              <a:t>AccountController</a:t>
            </a:r>
            <a:r>
              <a:rPr lang="en-US" sz="2400" dirty="0"/>
              <a:t> which contains methods that do the work of signing in and out. </a:t>
            </a:r>
          </a:p>
          <a:p>
            <a:r>
              <a:rPr lang="en-US" sz="2400" dirty="0"/>
              <a:t>This class handles the verbs </a:t>
            </a:r>
            <a:r>
              <a:rPr lang="en-US" sz="2400" dirty="0" err="1"/>
              <a:t>SignIn</a:t>
            </a:r>
            <a:r>
              <a:rPr lang="en-US" sz="2400" dirty="0"/>
              <a:t> and </a:t>
            </a:r>
            <a:r>
              <a:rPr lang="en-US" sz="2400" dirty="0" err="1"/>
              <a:t>SignOut</a:t>
            </a:r>
            <a:r>
              <a:rPr lang="en-US" sz="2400" dirty="0"/>
              <a:t> through the </a:t>
            </a:r>
            <a:r>
              <a:rPr lang="en-US" sz="2400" dirty="0" err="1"/>
              <a:t>HttpContext's</a:t>
            </a:r>
            <a:r>
              <a:rPr lang="en-US" sz="2400" dirty="0"/>
              <a:t> convenience methods, which in turn invoke the </a:t>
            </a:r>
            <a:r>
              <a:rPr lang="en-US" sz="2400" dirty="0" err="1"/>
              <a:t>SignInAsync</a:t>
            </a:r>
            <a:r>
              <a:rPr lang="en-US" sz="2400" dirty="0"/>
              <a:t> and </a:t>
            </a:r>
            <a:r>
              <a:rPr lang="en-US" sz="2400" dirty="0" err="1"/>
              <a:t>SignOutAsync</a:t>
            </a:r>
            <a:r>
              <a:rPr lang="en-US" sz="2400" dirty="0"/>
              <a:t> methods on the specified or default auth handler.</a:t>
            </a:r>
          </a:p>
        </p:txBody>
      </p:sp>
    </p:spTree>
    <p:extLst>
      <p:ext uri="{BB962C8B-B14F-4D97-AF65-F5344CB8AC3E}">
        <p14:creationId xmlns:p14="http://schemas.microsoft.com/office/powerpoint/2010/main" val="2898996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98144B-5C78-4617-819B-4CA99B643559}"/>
              </a:ext>
            </a:extLst>
          </p:cNvPr>
          <p:cNvSpPr/>
          <p:nvPr/>
        </p:nvSpPr>
        <p:spPr>
          <a:xfrm>
            <a:off x="463827" y="490331"/>
            <a:ext cx="1162215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[</a:t>
            </a:r>
            <a:r>
              <a:rPr lang="en-US" sz="2200" dirty="0" err="1"/>
              <a:t>HttpPost</a:t>
            </a:r>
            <a:r>
              <a:rPr lang="en-US" sz="2200" dirty="0"/>
              <a:t>]</a:t>
            </a:r>
          </a:p>
          <a:p>
            <a:r>
              <a:rPr lang="en-US" sz="2200" dirty="0"/>
              <a:t>    public async Task&lt;</a:t>
            </a:r>
            <a:r>
              <a:rPr lang="en-US" sz="2200" dirty="0" err="1"/>
              <a:t>IActionResult</a:t>
            </a:r>
            <a:r>
              <a:rPr lang="en-US" sz="2200" dirty="0"/>
              <a:t>&gt; Login(</a:t>
            </a:r>
            <a:r>
              <a:rPr lang="en-US" sz="2200" dirty="0" err="1"/>
              <a:t>ApplicationUser</a:t>
            </a:r>
            <a:r>
              <a:rPr lang="en-US" sz="2200" dirty="0"/>
              <a:t> user, string </a:t>
            </a:r>
            <a:r>
              <a:rPr lang="en-US" sz="2200" dirty="0" err="1"/>
              <a:t>returnUrl</a:t>
            </a:r>
            <a:r>
              <a:rPr lang="en-US" sz="2200" dirty="0"/>
              <a:t> = null) {</a:t>
            </a:r>
          </a:p>
          <a:p>
            <a:r>
              <a:rPr lang="en-US" sz="2200" dirty="0"/>
              <a:t>        const string </a:t>
            </a:r>
            <a:r>
              <a:rPr lang="en-US" sz="2200" dirty="0" err="1"/>
              <a:t>badUserNameOrPasswordMessage</a:t>
            </a:r>
            <a:r>
              <a:rPr lang="en-US" sz="2200" dirty="0"/>
              <a:t> = "Username or password is incorrect.";</a:t>
            </a:r>
          </a:p>
          <a:p>
            <a:r>
              <a:rPr lang="en-US" sz="2200" dirty="0"/>
              <a:t>        if (user == null) {</a:t>
            </a:r>
          </a:p>
          <a:p>
            <a:r>
              <a:rPr lang="en-US" sz="2200" dirty="0"/>
              <a:t>            return </a:t>
            </a:r>
            <a:r>
              <a:rPr lang="en-US" sz="2200" dirty="0" err="1"/>
              <a:t>BadRequest</a:t>
            </a:r>
            <a:r>
              <a:rPr lang="en-US" sz="2200" dirty="0"/>
              <a:t>(</a:t>
            </a:r>
            <a:r>
              <a:rPr lang="en-US" sz="2200" dirty="0" err="1"/>
              <a:t>badUserNameOrPasswordMessage</a:t>
            </a:r>
            <a:r>
              <a:rPr lang="en-US" sz="2200" dirty="0"/>
              <a:t>);</a:t>
            </a:r>
          </a:p>
          <a:p>
            <a:r>
              <a:rPr lang="en-US" sz="2200" dirty="0"/>
              <a:t>        }</a:t>
            </a:r>
          </a:p>
          <a:p>
            <a:r>
              <a:rPr lang="en-US" sz="2200" dirty="0"/>
              <a:t>        var </a:t>
            </a:r>
            <a:r>
              <a:rPr lang="en-US" sz="2200" dirty="0" err="1"/>
              <a:t>lookupUser</a:t>
            </a:r>
            <a:r>
              <a:rPr lang="en-US" sz="2200" dirty="0"/>
              <a:t> = </a:t>
            </a:r>
            <a:r>
              <a:rPr lang="en-US" sz="2200" dirty="0" err="1"/>
              <a:t>Users.FirstOrDefault</a:t>
            </a:r>
            <a:r>
              <a:rPr lang="en-US" sz="2200" dirty="0"/>
              <a:t>(u =&gt; </a:t>
            </a:r>
            <a:r>
              <a:rPr lang="en-US" sz="2200" dirty="0" err="1"/>
              <a:t>u.UserName</a:t>
            </a:r>
            <a:r>
              <a:rPr lang="en-US" sz="2200" dirty="0"/>
              <a:t> == </a:t>
            </a:r>
            <a:r>
              <a:rPr lang="en-US" sz="2200" dirty="0" err="1"/>
              <a:t>user.UserName</a:t>
            </a:r>
            <a:r>
              <a:rPr lang="en-US" sz="2200" dirty="0"/>
              <a:t>);</a:t>
            </a:r>
          </a:p>
          <a:p>
            <a:endParaRPr lang="en-US" sz="2200" dirty="0"/>
          </a:p>
          <a:p>
            <a:r>
              <a:rPr lang="en-US" sz="2200" dirty="0"/>
              <a:t>        if (</a:t>
            </a:r>
            <a:r>
              <a:rPr lang="en-US" sz="2200" dirty="0" err="1"/>
              <a:t>lookupUser</a:t>
            </a:r>
            <a:r>
              <a:rPr lang="en-US" sz="2200" dirty="0"/>
              <a:t>?.Password != </a:t>
            </a:r>
            <a:r>
              <a:rPr lang="en-US" sz="2200" dirty="0" err="1"/>
              <a:t>user.Password</a:t>
            </a:r>
            <a:r>
              <a:rPr lang="en-US" sz="2200" dirty="0"/>
              <a:t>) {</a:t>
            </a:r>
          </a:p>
          <a:p>
            <a:r>
              <a:rPr lang="en-US" sz="2200" dirty="0"/>
              <a:t>            return </a:t>
            </a:r>
            <a:r>
              <a:rPr lang="en-US" sz="2200" dirty="0" err="1"/>
              <a:t>BadRequest</a:t>
            </a:r>
            <a:r>
              <a:rPr lang="en-US" sz="2200" dirty="0"/>
              <a:t>(</a:t>
            </a:r>
            <a:r>
              <a:rPr lang="en-US" sz="2200" dirty="0" err="1"/>
              <a:t>badUserNameOrPasswordMessage</a:t>
            </a:r>
            <a:r>
              <a:rPr lang="en-US" sz="2200" dirty="0"/>
              <a:t>);</a:t>
            </a:r>
          </a:p>
          <a:p>
            <a:r>
              <a:rPr lang="en-US" sz="2200" dirty="0"/>
              <a:t>        }</a:t>
            </a:r>
          </a:p>
          <a:p>
            <a:r>
              <a:rPr lang="en-US" sz="2200" dirty="0"/>
              <a:t> var identity = new </a:t>
            </a:r>
            <a:r>
              <a:rPr lang="en-US" sz="2200" dirty="0" err="1"/>
              <a:t>ClaimsIdentity</a:t>
            </a:r>
            <a:r>
              <a:rPr lang="en-US" sz="2200" dirty="0"/>
              <a:t>(</a:t>
            </a:r>
            <a:r>
              <a:rPr lang="en-US" sz="2200" dirty="0" err="1"/>
              <a:t>CookieAuthenticationDefaults.AuthenticationScheme</a:t>
            </a:r>
            <a:r>
              <a:rPr lang="en-US" sz="2200" dirty="0"/>
              <a:t>);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identity.AddClaim</a:t>
            </a:r>
            <a:r>
              <a:rPr lang="en-US" sz="2200" dirty="0"/>
              <a:t>(new Claim(</a:t>
            </a:r>
            <a:r>
              <a:rPr lang="en-US" sz="2200" dirty="0" err="1"/>
              <a:t>ClaimTypes.Name</a:t>
            </a:r>
            <a:r>
              <a:rPr lang="en-US" sz="2200" dirty="0"/>
              <a:t>, </a:t>
            </a:r>
            <a:r>
              <a:rPr lang="en-US" sz="2200" dirty="0" err="1"/>
              <a:t>lookupUser.UserName</a:t>
            </a:r>
            <a:r>
              <a:rPr lang="en-US" sz="2200" dirty="0"/>
              <a:t>));</a:t>
            </a:r>
          </a:p>
          <a:p>
            <a:endParaRPr lang="en-US" sz="2200" dirty="0"/>
          </a:p>
          <a:p>
            <a:r>
              <a:rPr lang="en-US" sz="2200" dirty="0"/>
              <a:t>       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36585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916BA6-12F4-418E-B1EF-D54730538A9F}"/>
              </a:ext>
            </a:extLst>
          </p:cNvPr>
          <p:cNvSpPr/>
          <p:nvPr/>
        </p:nvSpPr>
        <p:spPr>
          <a:xfrm>
            <a:off x="516834" y="0"/>
            <a:ext cx="1150288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await </a:t>
            </a:r>
            <a:r>
              <a:rPr lang="en-US" sz="2200" dirty="0" err="1"/>
              <a:t>HttpContext.SignInAsync</a:t>
            </a:r>
            <a:r>
              <a:rPr lang="en-US" sz="2200" dirty="0"/>
              <a:t>(</a:t>
            </a:r>
            <a:r>
              <a:rPr lang="en-US" sz="2200" dirty="0" err="1"/>
              <a:t>CookieAuthenticationDefaults.AuthenticationScheme</a:t>
            </a:r>
            <a:r>
              <a:rPr lang="en-US" sz="2200" dirty="0"/>
              <a:t>, new </a:t>
            </a:r>
            <a:r>
              <a:rPr lang="en-US" sz="2200" dirty="0" err="1"/>
              <a:t>ClaimsPrincipal</a:t>
            </a:r>
            <a:r>
              <a:rPr lang="en-US" sz="2200" dirty="0"/>
              <a:t>(identity));</a:t>
            </a:r>
          </a:p>
          <a:p>
            <a:r>
              <a:rPr lang="en-US" sz="2200" dirty="0"/>
              <a:t> if(</a:t>
            </a:r>
            <a:r>
              <a:rPr lang="en-US" sz="2200" dirty="0" err="1"/>
              <a:t>returnUrl</a:t>
            </a:r>
            <a:r>
              <a:rPr lang="en-US" sz="2200" dirty="0"/>
              <a:t> == null) {</a:t>
            </a:r>
          </a:p>
          <a:p>
            <a:r>
              <a:rPr lang="en-US" sz="2200" dirty="0"/>
              <a:t>            </a:t>
            </a:r>
            <a:r>
              <a:rPr lang="en-US" sz="2200" dirty="0" err="1"/>
              <a:t>returnUrl</a:t>
            </a:r>
            <a:r>
              <a:rPr lang="en-US" sz="2200" dirty="0"/>
              <a:t> = </a:t>
            </a:r>
            <a:r>
              <a:rPr lang="en-US" sz="2200" dirty="0" err="1"/>
              <a:t>TempData</a:t>
            </a:r>
            <a:r>
              <a:rPr lang="en-US" sz="2200" dirty="0"/>
              <a:t>["</a:t>
            </a:r>
            <a:r>
              <a:rPr lang="en-US" sz="2200" dirty="0" err="1"/>
              <a:t>returnUrl</a:t>
            </a:r>
            <a:r>
              <a:rPr lang="en-US" sz="2200" dirty="0"/>
              <a:t>"]?.</a:t>
            </a:r>
            <a:r>
              <a:rPr lang="en-US" sz="2200" dirty="0" err="1"/>
              <a:t>ToString</a:t>
            </a:r>
            <a:r>
              <a:rPr lang="en-US" sz="2200" dirty="0"/>
              <a:t>();</a:t>
            </a:r>
          </a:p>
          <a:p>
            <a:r>
              <a:rPr lang="en-US" sz="2200" dirty="0"/>
              <a:t>        }</a:t>
            </a:r>
          </a:p>
          <a:p>
            <a:r>
              <a:rPr lang="en-US" sz="2200" dirty="0"/>
              <a:t> if(</a:t>
            </a:r>
            <a:r>
              <a:rPr lang="en-US" sz="2200" dirty="0" err="1"/>
              <a:t>returnUrl</a:t>
            </a:r>
            <a:r>
              <a:rPr lang="en-US" sz="2200" dirty="0"/>
              <a:t> != null) {</a:t>
            </a:r>
          </a:p>
          <a:p>
            <a:r>
              <a:rPr lang="en-US" sz="2200" dirty="0"/>
              <a:t>            return Redirect(</a:t>
            </a:r>
            <a:r>
              <a:rPr lang="en-US" sz="2200" dirty="0" err="1"/>
              <a:t>returnUrl</a:t>
            </a:r>
            <a:r>
              <a:rPr lang="en-US" sz="2200" dirty="0"/>
              <a:t>);</a:t>
            </a:r>
          </a:p>
          <a:p>
            <a:r>
              <a:rPr lang="en-US" sz="2200" dirty="0"/>
              <a:t>        }</a:t>
            </a:r>
          </a:p>
          <a:p>
            <a:r>
              <a:rPr lang="en-US" sz="2200" dirty="0"/>
              <a:t>        </a:t>
            </a:r>
          </a:p>
          <a:p>
            <a:r>
              <a:rPr lang="en-US" sz="2200" dirty="0"/>
              <a:t>        return </a:t>
            </a:r>
            <a:r>
              <a:rPr lang="en-US" sz="2200" dirty="0" err="1"/>
              <a:t>RedirectToAction</a:t>
            </a:r>
            <a:r>
              <a:rPr lang="en-US" sz="2200" dirty="0"/>
              <a:t>(</a:t>
            </a:r>
            <a:r>
              <a:rPr lang="en-US" sz="2200" dirty="0" err="1"/>
              <a:t>nameof</a:t>
            </a:r>
            <a:r>
              <a:rPr lang="en-US" sz="2200" dirty="0"/>
              <a:t>(</a:t>
            </a:r>
            <a:r>
              <a:rPr lang="en-US" sz="2200" dirty="0" err="1"/>
              <a:t>HomeController.Index</a:t>
            </a:r>
            <a:r>
              <a:rPr lang="en-US" sz="2200" dirty="0"/>
              <a:t>), "Home");</a:t>
            </a:r>
          </a:p>
          <a:p>
            <a:r>
              <a:rPr lang="en-US" sz="2200" dirty="0"/>
              <a:t>    }</a:t>
            </a:r>
          </a:p>
          <a:p>
            <a:r>
              <a:rPr lang="en-US" sz="2200" dirty="0"/>
              <a:t>public async Task&lt;</a:t>
            </a:r>
            <a:r>
              <a:rPr lang="en-US" sz="2200" dirty="0" err="1"/>
              <a:t>IActionResult</a:t>
            </a:r>
            <a:r>
              <a:rPr lang="en-US" sz="2200" dirty="0"/>
              <a:t>&gt; Logout() {</a:t>
            </a:r>
          </a:p>
          <a:p>
            <a:r>
              <a:rPr lang="en-US" sz="2200" dirty="0"/>
              <a:t>        await </a:t>
            </a:r>
            <a:r>
              <a:rPr lang="en-US" sz="2200" dirty="0" err="1"/>
              <a:t>HttpContext.SignOutAsync</a:t>
            </a:r>
            <a:r>
              <a:rPr lang="en-US" sz="2200" dirty="0"/>
              <a:t>(</a:t>
            </a:r>
            <a:r>
              <a:rPr lang="en-US" sz="2200" dirty="0" err="1"/>
              <a:t>CookieAuthenticationDefaults.AuthenticationScheme</a:t>
            </a:r>
            <a:r>
              <a:rPr lang="en-US" sz="2200" dirty="0"/>
              <a:t>);</a:t>
            </a:r>
          </a:p>
          <a:p>
            <a:r>
              <a:rPr lang="en-US" sz="2200" dirty="0"/>
              <a:t>        return </a:t>
            </a:r>
            <a:r>
              <a:rPr lang="en-US" sz="2200" dirty="0" err="1"/>
              <a:t>RedirectToAction</a:t>
            </a:r>
            <a:r>
              <a:rPr lang="en-US" sz="2200" dirty="0"/>
              <a:t>(</a:t>
            </a:r>
            <a:r>
              <a:rPr lang="en-US" sz="2200" dirty="0" err="1"/>
              <a:t>nameof</a:t>
            </a:r>
            <a:r>
              <a:rPr lang="en-US" sz="2200" dirty="0"/>
              <a:t>(</a:t>
            </a:r>
            <a:r>
              <a:rPr lang="en-US" sz="2200" dirty="0" err="1"/>
              <a:t>HomeController.Index</a:t>
            </a:r>
            <a:r>
              <a:rPr lang="en-US" sz="2200" dirty="0"/>
              <a:t>), "Home");</a:t>
            </a:r>
          </a:p>
          <a:p>
            <a:r>
              <a:rPr lang="en-US" sz="2200" dirty="0"/>
              <a:t>    }</a:t>
            </a:r>
          </a:p>
          <a:p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140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3516-158E-4ADE-99DD-5614434C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Claims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63652-2BFC-4A5E-823B-703DD4D90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54900"/>
          </a:xfrm>
        </p:spPr>
        <p:txBody>
          <a:bodyPr>
            <a:normAutofit/>
          </a:bodyPr>
          <a:lstStyle/>
          <a:p>
            <a:r>
              <a:rPr lang="en-US" sz="2400" dirty="0"/>
              <a:t>A </a:t>
            </a:r>
            <a:r>
              <a:rPr lang="en-US" sz="2400" b="1" i="1" dirty="0"/>
              <a:t>Claim</a:t>
            </a:r>
            <a:r>
              <a:rPr lang="en-US" sz="2400" dirty="0"/>
              <a:t> represents a single fact about the user. </a:t>
            </a:r>
          </a:p>
          <a:p>
            <a:r>
              <a:rPr lang="en-US" sz="2400" dirty="0"/>
              <a:t>It could be the user's first name, last name, age, employer, birth date, or anything else that is true about the user. </a:t>
            </a:r>
          </a:p>
          <a:p>
            <a:r>
              <a:rPr lang="en-US" sz="2400" dirty="0"/>
              <a:t>A single claim will contain only a single piece of information. </a:t>
            </a:r>
          </a:p>
          <a:p>
            <a:r>
              <a:rPr lang="en-US" sz="2400" dirty="0"/>
              <a:t>A claim representing something about a user Binod Thapa could be his first name: Binod. A second claim would be his last name: Thapa.</a:t>
            </a:r>
          </a:p>
          <a:p>
            <a:r>
              <a:rPr lang="en-US" sz="2400" dirty="0"/>
              <a:t>Claims are represented by the Claim class in </a:t>
            </a:r>
            <a:r>
              <a:rPr lang="en-US" sz="2400" dirty="0" err="1"/>
              <a:t>ASP.Net</a:t>
            </a:r>
            <a:r>
              <a:rPr lang="en-US" sz="2400" dirty="0"/>
              <a:t> Core. It's most common constructor accepts two strings: </a:t>
            </a:r>
            <a:r>
              <a:rPr lang="en-US" sz="2400" b="1" dirty="0"/>
              <a:t>type</a:t>
            </a:r>
            <a:r>
              <a:rPr lang="en-US" sz="2400" dirty="0"/>
              <a:t> and </a:t>
            </a:r>
            <a:r>
              <a:rPr lang="en-US" sz="2400" b="1" dirty="0"/>
              <a:t>value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715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86F7-5727-45C5-81F0-BE9C5B07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663843"/>
            <a:ext cx="9603275" cy="767394"/>
          </a:xfrm>
        </p:spPr>
        <p:txBody>
          <a:bodyPr>
            <a:normAutofit/>
          </a:bodyPr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0ECE7-9188-4C58-A9FE-6F3FD5774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31235"/>
            <a:ext cx="9603275" cy="4664765"/>
          </a:xfrm>
        </p:spPr>
        <p:txBody>
          <a:bodyPr>
            <a:normAutofit/>
          </a:bodyPr>
          <a:lstStyle/>
          <a:p>
            <a:r>
              <a:rPr lang="en-US" sz="2400" dirty="0"/>
              <a:t>The 'type' parameter is the name of the claim, while the value is the information the claim is representing about the user.</a:t>
            </a:r>
          </a:p>
          <a:p>
            <a:pPr marL="0" indent="0">
              <a:buNone/>
            </a:pPr>
            <a:r>
              <a:rPr lang="en-US" sz="2400" dirty="0"/>
              <a:t>//This claim uses a standard string.</a:t>
            </a:r>
            <a:r>
              <a:rPr lang="en-US" dirty="0"/>
              <a:t> Claim type is '</a:t>
            </a:r>
            <a:r>
              <a:rPr lang="en-US" dirty="0" err="1"/>
              <a:t>FullName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new Claim("</a:t>
            </a:r>
            <a:r>
              <a:rPr lang="en-US" sz="2400" dirty="0" err="1"/>
              <a:t>FullName</a:t>
            </a:r>
            <a:r>
              <a:rPr lang="en-US" sz="2400" dirty="0"/>
              <a:t>",“Binod Thapa");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//This claim type expands to 'http://schemas.xmlsoap.org/</a:t>
            </a:r>
            <a:r>
              <a:rPr lang="en-US" sz="2400" dirty="0" err="1"/>
              <a:t>ws</a:t>
            </a:r>
            <a:r>
              <a:rPr lang="en-US" sz="2400" dirty="0"/>
              <a:t>/2005/05/identity/claims/</a:t>
            </a:r>
            <a:r>
              <a:rPr lang="en-US" sz="2400" dirty="0" err="1"/>
              <a:t>emailaddress</a:t>
            </a:r>
            <a:r>
              <a:rPr lang="en-US" sz="2400" dirty="0"/>
              <a:t>'</a:t>
            </a:r>
          </a:p>
          <a:p>
            <a:pPr marL="0" indent="0">
              <a:buNone/>
            </a:pPr>
            <a:r>
              <a:rPr lang="en-US" sz="2400" dirty="0"/>
              <a:t>new Claim(</a:t>
            </a:r>
            <a:r>
              <a:rPr lang="en-US" sz="2400" dirty="0" err="1"/>
              <a:t>ClaimTypes.Email</a:t>
            </a:r>
            <a:r>
              <a:rPr lang="en-US" sz="2400" dirty="0"/>
              <a:t>, “binod.thapa@gmail.com");</a:t>
            </a:r>
          </a:p>
        </p:txBody>
      </p:sp>
    </p:spTree>
    <p:extLst>
      <p:ext uri="{BB962C8B-B14F-4D97-AF65-F5344CB8AC3E}">
        <p14:creationId xmlns:p14="http://schemas.microsoft.com/office/powerpoint/2010/main" val="96762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36E4-EAF5-42AC-992A-120E2CAF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err="1"/>
              <a:t>Claimsidentity</a:t>
            </a:r>
            <a:endParaRPr lang="en-US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67749-16FC-4DBD-B876-346CAF87F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41648"/>
          </a:xfrm>
        </p:spPr>
        <p:txBody>
          <a:bodyPr>
            <a:normAutofit/>
          </a:bodyPr>
          <a:lstStyle/>
          <a:p>
            <a:r>
              <a:rPr lang="en-US" sz="2400" dirty="0"/>
              <a:t>An Identity represents a form of identification or, in other words, a single way of proving who you are. </a:t>
            </a:r>
          </a:p>
          <a:p>
            <a:r>
              <a:rPr lang="en-US" sz="2400" dirty="0"/>
              <a:t>In real life this could be a driver's license. In </a:t>
            </a:r>
            <a:r>
              <a:rPr lang="en-US" sz="2400" dirty="0" err="1"/>
              <a:t>ASP.Net</a:t>
            </a:r>
            <a:r>
              <a:rPr lang="en-US" sz="2400" dirty="0"/>
              <a:t> Core, it is a </a:t>
            </a:r>
            <a:r>
              <a:rPr lang="en-US" sz="2400" dirty="0" err="1"/>
              <a:t>ClaimsIdentity</a:t>
            </a:r>
            <a:r>
              <a:rPr lang="en-US" sz="2400" dirty="0"/>
              <a:t>. </a:t>
            </a:r>
          </a:p>
          <a:p>
            <a:r>
              <a:rPr lang="en-US" sz="2400" dirty="0"/>
              <a:t>This class represents a single form of digital identification.</a:t>
            </a:r>
          </a:p>
          <a:p>
            <a:r>
              <a:rPr lang="en-US" sz="2400" dirty="0"/>
              <a:t>A single instance of a </a:t>
            </a:r>
            <a:r>
              <a:rPr lang="en-US" sz="2400" dirty="0" err="1"/>
              <a:t>ClaimsIdentity</a:t>
            </a:r>
            <a:r>
              <a:rPr lang="en-US" sz="2400" dirty="0"/>
              <a:t> can be authenticated or not authenticated.</a:t>
            </a:r>
          </a:p>
          <a:p>
            <a:r>
              <a:rPr lang="en-US" sz="2400" dirty="0"/>
              <a:t>Simply setting the </a:t>
            </a:r>
            <a:r>
              <a:rPr lang="en-US" sz="2400" dirty="0" err="1"/>
              <a:t>AuthenticationType</a:t>
            </a:r>
            <a:r>
              <a:rPr lang="en-US" sz="2400" dirty="0"/>
              <a:t> will automatically ensure the </a:t>
            </a:r>
            <a:r>
              <a:rPr lang="en-US" sz="2400" dirty="0" err="1"/>
              <a:t>IsAuthenticated</a:t>
            </a:r>
            <a:r>
              <a:rPr lang="en-US" sz="2400" dirty="0"/>
              <a:t> property is true. </a:t>
            </a:r>
          </a:p>
        </p:txBody>
      </p:sp>
    </p:spTree>
    <p:extLst>
      <p:ext uri="{BB962C8B-B14F-4D97-AF65-F5344CB8AC3E}">
        <p14:creationId xmlns:p14="http://schemas.microsoft.com/office/powerpoint/2010/main" val="258564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21CB-F811-4A12-8624-C85E2751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>
                <a:solidFill>
                  <a:srgbClr val="000000"/>
                </a:solidFill>
                <a:latin typeface="segoe-ui_semibold"/>
              </a:rPr>
              <a:t>CONTD…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01E8B-CEA2-4A97-9826-3006A48E1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704351"/>
          </a:xfrm>
        </p:spPr>
        <p:txBody>
          <a:bodyPr>
            <a:noAutofit/>
          </a:bodyPr>
          <a:lstStyle/>
          <a:p>
            <a:r>
              <a:rPr lang="en-US" sz="2400" dirty="0"/>
              <a:t>This is because if you have authenticated the identity in any way, then it must, by definition, be authenticated.</a:t>
            </a:r>
          </a:p>
          <a:p>
            <a:r>
              <a:rPr lang="en-US" sz="2400" dirty="0"/>
              <a:t>A driver's license contains many claims about its subject: first and last names, birthdate, hair and eye colors, height, and others. </a:t>
            </a:r>
          </a:p>
          <a:p>
            <a:r>
              <a:rPr lang="en-US" sz="2400" dirty="0"/>
              <a:t>Similarly, a </a:t>
            </a:r>
            <a:r>
              <a:rPr lang="en-US" sz="2400" dirty="0" err="1"/>
              <a:t>ClaimsIdentity</a:t>
            </a:r>
            <a:r>
              <a:rPr lang="en-US" sz="2400" dirty="0"/>
              <a:t> can contain numerous claims about a user.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921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8A9A-B398-4460-B431-2559938C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16835"/>
            <a:ext cx="9603275" cy="954157"/>
          </a:xfrm>
        </p:spPr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3CD93-8A41-4D0C-80D5-96ED040B7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78227"/>
            <a:ext cx="9603275" cy="4757530"/>
          </a:xfrm>
        </p:spPr>
        <p:txBody>
          <a:bodyPr>
            <a:noAutofit/>
          </a:bodyPr>
          <a:lstStyle/>
          <a:p>
            <a:r>
              <a:rPr lang="en-US" sz="2400" dirty="0"/>
              <a:t>A Principal represents the actual user. </a:t>
            </a:r>
          </a:p>
          <a:p>
            <a:r>
              <a:rPr lang="en-US" sz="2400" dirty="0"/>
              <a:t>It can contain one or more instances of </a:t>
            </a:r>
            <a:r>
              <a:rPr lang="en-US" sz="2400" dirty="0" err="1"/>
              <a:t>ClaimsIdentity</a:t>
            </a:r>
            <a:r>
              <a:rPr lang="en-US" sz="2400" dirty="0"/>
              <a:t>, just like in life a person may have a driver's license, citizenship, voter card, and a passport. </a:t>
            </a:r>
          </a:p>
          <a:p>
            <a:r>
              <a:rPr lang="en-US" sz="2400" dirty="0"/>
              <a:t>Each of the identities is used for a different purpose and may contain a unique set of claims, but they all identify the same user in some form or another.</a:t>
            </a:r>
          </a:p>
          <a:p>
            <a:r>
              <a:rPr lang="en-US" sz="2400" dirty="0"/>
              <a:t>A </a:t>
            </a:r>
            <a:r>
              <a:rPr lang="en-US" sz="2400" dirty="0" err="1"/>
              <a:t>ClaimsPrincipal</a:t>
            </a:r>
            <a:r>
              <a:rPr lang="en-US" sz="2400" dirty="0"/>
              <a:t> represents a user and contains one or more instances of </a:t>
            </a:r>
            <a:r>
              <a:rPr lang="en-US" sz="2400" dirty="0" err="1"/>
              <a:t>ClaimsIdentity</a:t>
            </a:r>
            <a:r>
              <a:rPr lang="en-US" sz="2400" dirty="0"/>
              <a:t>, which in turn represent a single form of identification and contain one or more instances of Claim, which represents a single piece of information about a user.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2263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D277-C85C-4ACD-AB52-DF18FF68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1C77-6622-49E9-B609-447DFE015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1"/>
            <a:ext cx="9603275" cy="4681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err="1"/>
              <a:t>ClaimsPrincipal</a:t>
            </a:r>
            <a:r>
              <a:rPr lang="en-US" sz="2400" dirty="0"/>
              <a:t> is what the </a:t>
            </a:r>
            <a:r>
              <a:rPr lang="en-US" sz="2400" dirty="0" err="1"/>
              <a:t>HttpContext.SignInAsync</a:t>
            </a:r>
            <a:r>
              <a:rPr lang="en-US" sz="2400" dirty="0"/>
              <a:t> method accepts and passes to the specified </a:t>
            </a:r>
            <a:r>
              <a:rPr lang="en-US" sz="2400" dirty="0" err="1"/>
              <a:t>AuthenticationHandler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4055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0956-70BE-447B-8979-6E1CE84F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CEBB9-3332-4D65-B999-ABF5D70A5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6815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There are 5 verbs (commands or behaviors) that are invoked by the auth system, and are not necessarily called in order. </a:t>
            </a:r>
          </a:p>
          <a:p>
            <a:r>
              <a:rPr lang="en-US" sz="2400" dirty="0"/>
              <a:t>These are all independent actions that do not communicate among themselves, however, when used together allow users to sign in and access pages otherwise denied.</a:t>
            </a:r>
          </a:p>
          <a:p>
            <a:pPr marL="0" indent="0">
              <a:buNone/>
            </a:pPr>
            <a:r>
              <a:rPr lang="en-US" sz="2400" b="1" i="1" dirty="0"/>
              <a:t>Authenticate</a:t>
            </a:r>
            <a:endParaRPr lang="en-US" sz="2400" b="1" dirty="0"/>
          </a:p>
          <a:p>
            <a:pPr lvl="1"/>
            <a:r>
              <a:rPr lang="en-US" sz="2400" dirty="0"/>
              <a:t>Gets the user’s information if any exists (e.g. decoding the user’s cookie, if one exists)</a:t>
            </a:r>
          </a:p>
          <a:p>
            <a:pPr marL="0" indent="0">
              <a:buNone/>
            </a:pPr>
            <a:r>
              <a:rPr lang="en-US" sz="2400" b="1" i="1" dirty="0"/>
              <a:t>Challenge</a:t>
            </a:r>
            <a:endParaRPr lang="en-US" sz="2400" b="1" dirty="0"/>
          </a:p>
          <a:p>
            <a:pPr lvl="1"/>
            <a:r>
              <a:rPr lang="en-US" sz="2400" dirty="0"/>
              <a:t>Requests authentication by the user (e.g. showing a login page)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05143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924</TotalTime>
  <Words>1542</Words>
  <Application>Microsoft Office PowerPoint</Application>
  <PresentationFormat>Widescreen</PresentationFormat>
  <Paragraphs>136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Gill Sans MT</vt:lpstr>
      <vt:lpstr>segoe-ui_semibold</vt:lpstr>
      <vt:lpstr>Gallery</vt:lpstr>
      <vt:lpstr>ASP.NET Core 2.0 Authentication and Authorization System </vt:lpstr>
      <vt:lpstr>Identity </vt:lpstr>
      <vt:lpstr>Claims</vt:lpstr>
      <vt:lpstr>Contd…</vt:lpstr>
      <vt:lpstr>Claimsidentity</vt:lpstr>
      <vt:lpstr>CONTD…</vt:lpstr>
      <vt:lpstr>Contd…</vt:lpstr>
      <vt:lpstr>Contd…</vt:lpstr>
      <vt:lpstr>Verbs</vt:lpstr>
      <vt:lpstr>CONTD…</vt:lpstr>
      <vt:lpstr>Authentication Handlers</vt:lpstr>
      <vt:lpstr>Contd…</vt:lpstr>
      <vt:lpstr>Authentication Middleware</vt:lpstr>
      <vt:lpstr>Authentication And Authorization Flow </vt:lpstr>
      <vt:lpstr>Contd…</vt:lpstr>
      <vt:lpstr>PowerPoint Presentation</vt:lpstr>
      <vt:lpstr>Startup Class </vt:lpstr>
      <vt:lpstr>Contd…</vt:lpstr>
      <vt:lpstr>Applicationuser Class  </vt:lpstr>
      <vt:lpstr>Class Accountcontroller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Programming </dc:title>
  <dc:creator>Binod Thapa</dc:creator>
  <cp:lastModifiedBy>Binod Thapa</cp:lastModifiedBy>
  <cp:revision>443</cp:revision>
  <dcterms:created xsi:type="dcterms:W3CDTF">2018-03-21T16:45:09Z</dcterms:created>
  <dcterms:modified xsi:type="dcterms:W3CDTF">2018-06-04T18:12:26Z</dcterms:modified>
</cp:coreProperties>
</file>