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7" r:id="rId3"/>
    <p:sldId id="288" r:id="rId4"/>
    <p:sldId id="257" r:id="rId5"/>
    <p:sldId id="289" r:id="rId6"/>
    <p:sldId id="260" r:id="rId7"/>
    <p:sldId id="266" r:id="rId8"/>
    <p:sldId id="284" r:id="rId9"/>
    <p:sldId id="291" r:id="rId10"/>
    <p:sldId id="290" r:id="rId11"/>
    <p:sldId id="29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431" y="629211"/>
            <a:ext cx="9603275" cy="762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554554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4230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540C081-C415-4CFE-BDCF-C2FC7542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587388"/>
            <a:ext cx="9603275" cy="85709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Passing data to views</a:t>
            </a:r>
            <a:r>
              <a:rPr lang="en-US" dirty="0"/>
              <a:t/>
            </a:r>
            <a:br>
              <a:rPr lang="en-US" dirty="0"/>
            </a:br>
            <a:endParaRPr lang="en-US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C8D5539-EE04-44A7-A771-2DE5AB198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81405"/>
          </a:xfrm>
        </p:spPr>
        <p:txBody>
          <a:bodyPr>
            <a:normAutofit/>
          </a:bodyPr>
          <a:lstStyle/>
          <a:p>
            <a:r>
              <a:rPr lang="en-US" sz="2400" dirty="0"/>
              <a:t>Pass data to views using several approaches:</a:t>
            </a:r>
          </a:p>
          <a:p>
            <a:pPr marL="0" indent="0">
              <a:buNone/>
            </a:pPr>
            <a:r>
              <a:rPr lang="en-US" sz="2400" b="1" dirty="0"/>
              <a:t>Strongly-typed data</a:t>
            </a:r>
            <a:r>
              <a:rPr lang="en-US" sz="2400" dirty="0"/>
              <a:t>: </a:t>
            </a:r>
            <a:r>
              <a:rPr lang="en-US" sz="2400" dirty="0" err="1"/>
              <a:t>viewmodel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Weakly-typed data</a:t>
            </a:r>
          </a:p>
          <a:p>
            <a:r>
              <a:rPr lang="en-US" sz="2400" dirty="0" err="1"/>
              <a:t>ViewData</a:t>
            </a:r>
            <a:r>
              <a:rPr lang="en-US" sz="2400" dirty="0"/>
              <a:t> (</a:t>
            </a:r>
            <a:r>
              <a:rPr lang="en-US" sz="2400" dirty="0" err="1"/>
              <a:t>ViewDataAttribute</a:t>
            </a:r>
            <a:r>
              <a:rPr lang="en-US" sz="2400" dirty="0"/>
              <a:t>)</a:t>
            </a:r>
          </a:p>
          <a:p>
            <a:r>
              <a:rPr lang="en-US" sz="2400" dirty="0"/>
              <a:t>ViewBag</a:t>
            </a:r>
          </a:p>
        </p:txBody>
      </p:sp>
    </p:spTree>
    <p:extLst>
      <p:ext uri="{BB962C8B-B14F-4D97-AF65-F5344CB8AC3E}">
        <p14:creationId xmlns:p14="http://schemas.microsoft.com/office/powerpoint/2010/main" val="2826054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AFF738-4CCA-4B5B-92EE-8631ACC0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Partial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53D08F6-81BB-4F8C-AD73-A2D53178E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4730" y="1454352"/>
            <a:ext cx="9703976" cy="4554554"/>
          </a:xfrm>
        </p:spPr>
        <p:txBody>
          <a:bodyPr>
            <a:normAutofit/>
          </a:bodyPr>
          <a:lstStyle/>
          <a:p>
            <a:r>
              <a:rPr lang="en-US" sz="2200" dirty="0"/>
              <a:t>A </a:t>
            </a:r>
            <a:r>
              <a:rPr lang="en-US" sz="2200" b="1" dirty="0"/>
              <a:t>partial view </a:t>
            </a:r>
            <a:r>
              <a:rPr lang="en-US" sz="2200" dirty="0"/>
              <a:t>is a view that's rendered within another view. </a:t>
            </a:r>
          </a:p>
          <a:p>
            <a:r>
              <a:rPr lang="en-US" sz="2200" dirty="0"/>
              <a:t>The HTML output generated by executing the partial view is rendered into the calling (or parent) view. </a:t>
            </a:r>
          </a:p>
          <a:p>
            <a:r>
              <a:rPr lang="en-US" sz="2200" dirty="0"/>
              <a:t>Like views, partial views use the .</a:t>
            </a:r>
            <a:r>
              <a:rPr lang="en-US" sz="2200" dirty="0" err="1"/>
              <a:t>cshtml</a:t>
            </a:r>
            <a:r>
              <a:rPr lang="en-US" sz="2200" dirty="0"/>
              <a:t> file extension.</a:t>
            </a:r>
          </a:p>
          <a:p>
            <a:r>
              <a:rPr lang="en-US" sz="2200" dirty="0"/>
              <a:t>Partial views are an effective way of breaking up large views into smaller components. </a:t>
            </a:r>
          </a:p>
          <a:p>
            <a:r>
              <a:rPr lang="en-US" sz="2200" dirty="0"/>
              <a:t>They can reduce duplication of view content and allow view elements to be reused.</a:t>
            </a:r>
          </a:p>
        </p:txBody>
      </p:sp>
    </p:spTree>
    <p:extLst>
      <p:ext uri="{BB962C8B-B14F-4D97-AF65-F5344CB8AC3E}">
        <p14:creationId xmlns:p14="http://schemas.microsoft.com/office/powerpoint/2010/main" val="407645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CB8827-5596-4FD4-91F2-9274E596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B33C61-40CC-4B39-8AD2-F5FAB2DA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@</a:t>
            </a:r>
            <a:r>
              <a:rPr lang="en-US" sz="2400" dirty="0" err="1"/>
              <a:t>Html.PartialAsync</a:t>
            </a:r>
            <a:r>
              <a:rPr lang="en-US" sz="2400" dirty="0"/>
              <a:t>("</a:t>
            </a:r>
            <a:r>
              <a:rPr lang="en-US" sz="2400" dirty="0" err="1"/>
              <a:t>AuthorPartial</a:t>
            </a:r>
            <a:r>
              <a:rPr lang="en-US" sz="2400" dirty="0"/>
              <a:t>")</a:t>
            </a:r>
          </a:p>
          <a:p>
            <a:pPr marL="0" indent="0">
              <a:buNone/>
            </a:pPr>
            <a:r>
              <a:rPr lang="en-US" dirty="0"/>
              <a:t>Locate the view using relative paths </a:t>
            </a:r>
          </a:p>
          <a:p>
            <a:r>
              <a:rPr lang="en-US" dirty="0"/>
              <a:t>@</a:t>
            </a:r>
            <a:r>
              <a:rPr lang="en-US" dirty="0" err="1"/>
              <a:t>Html.PartialAsync</a:t>
            </a:r>
            <a:r>
              <a:rPr lang="en-US" dirty="0"/>
              <a:t>("../Account/</a:t>
            </a:r>
            <a:r>
              <a:rPr lang="en-US" dirty="0" err="1"/>
              <a:t>LoginPartial.cshtml</a:t>
            </a:r>
            <a:r>
              <a:rPr lang="en-US" dirty="0"/>
              <a:t>")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6454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F2B64D-1352-4244-B90F-253D519A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Strongly-typed data (</a:t>
            </a:r>
            <a:r>
              <a:rPr lang="en-US" b="1" cap="none" dirty="0" err="1"/>
              <a:t>viewmodel</a:t>
            </a:r>
            <a:r>
              <a:rPr lang="en-US" b="1" cap="none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074392-80E2-4DFB-886C-1BE45A228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68152"/>
          </a:xfrm>
        </p:spPr>
        <p:txBody>
          <a:bodyPr>
            <a:normAutofit/>
          </a:bodyPr>
          <a:lstStyle/>
          <a:p>
            <a:r>
              <a:rPr lang="en-US" sz="2400" dirty="0"/>
              <a:t>The most robust approach is to specify a model type in the view. </a:t>
            </a:r>
          </a:p>
          <a:p>
            <a:r>
              <a:rPr lang="en-US" sz="2400" dirty="0"/>
              <a:t>This model is commonly referred to as a </a:t>
            </a:r>
            <a:r>
              <a:rPr lang="en-US" sz="2400" dirty="0" err="1"/>
              <a:t>viewmodel</a:t>
            </a:r>
            <a:r>
              <a:rPr lang="en-US" sz="2400" dirty="0"/>
              <a:t>. Pass an instance of the </a:t>
            </a:r>
            <a:r>
              <a:rPr lang="en-US" sz="2400" dirty="0" err="1"/>
              <a:t>viewmodel</a:t>
            </a:r>
            <a:r>
              <a:rPr lang="en-US" sz="2400" dirty="0"/>
              <a:t> type to the view from the action.</a:t>
            </a:r>
          </a:p>
          <a:p>
            <a:r>
              <a:rPr lang="en-US" sz="2400" dirty="0"/>
              <a:t>Specify a model using the @model directive. Use the model with @Model:</a:t>
            </a:r>
          </a:p>
        </p:txBody>
      </p:sp>
    </p:spTree>
    <p:extLst>
      <p:ext uri="{BB962C8B-B14F-4D97-AF65-F5344CB8AC3E}">
        <p14:creationId xmlns:p14="http://schemas.microsoft.com/office/powerpoint/2010/main" val="3202417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9C3516-158E-4ADE-99DD-5614434C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463652-2BFC-4A5E-823B-703DD4D90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54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@model </a:t>
            </a:r>
            <a:r>
              <a:rPr lang="en-US" sz="2400" dirty="0" err="1"/>
              <a:t>TrainingLab.ViewModels.Address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&lt;h2&gt;Contact&lt;/h2&gt;</a:t>
            </a:r>
          </a:p>
          <a:p>
            <a:pPr marL="0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Model.Name</a:t>
            </a: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Model.City</a:t>
            </a:r>
            <a:r>
              <a:rPr lang="en-US" sz="2400" dirty="0"/>
              <a:t>, @</a:t>
            </a:r>
            <a:r>
              <a:rPr lang="en-US" sz="2400" dirty="0" err="1"/>
              <a:t>Model.State</a:t>
            </a:r>
            <a:r>
              <a:rPr lang="en-US" sz="2400" dirty="0"/>
              <a:t> 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To provide the model to the view, the controller passes it as a parameter:</a:t>
            </a:r>
          </a:p>
        </p:txBody>
      </p:sp>
    </p:spTree>
    <p:extLst>
      <p:ext uri="{BB962C8B-B14F-4D97-AF65-F5344CB8AC3E}">
        <p14:creationId xmlns:p14="http://schemas.microsoft.com/office/powerpoint/2010/main" val="1967157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CE86F7-5727-45C5-81F0-BE9C5B0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63843"/>
            <a:ext cx="9603275" cy="767394"/>
          </a:xfrm>
        </p:spPr>
        <p:txBody>
          <a:bodyPr>
            <a:normAutofit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90ECE7-9188-4C58-A9FE-6F3FD577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31235"/>
            <a:ext cx="9603275" cy="46647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public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CCFF"/>
                </a:solidFill>
              </a:rPr>
              <a:t>IActionResult</a:t>
            </a:r>
            <a:r>
              <a:rPr lang="en-US" sz="2400" dirty="0"/>
              <a:t> Contact()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457200" lvl="1" indent="0">
              <a:buNone/>
            </a:pPr>
            <a:r>
              <a:rPr lang="en-US" sz="2200" dirty="0" err="1"/>
              <a:t>ViewData</a:t>
            </a:r>
            <a:r>
              <a:rPr lang="en-US" sz="2200" dirty="0"/>
              <a:t>["Message"] = "Your contact page.";</a:t>
            </a:r>
          </a:p>
          <a:p>
            <a:pPr marL="457200" lvl="1" indent="0">
              <a:buNone/>
            </a:pPr>
            <a:r>
              <a:rPr lang="en-US" sz="2200" dirty="0"/>
              <a:t> </a:t>
            </a:r>
            <a:r>
              <a:rPr lang="en-US" sz="2200" dirty="0">
                <a:solidFill>
                  <a:srgbClr val="0000FF"/>
                </a:solidFill>
              </a:rPr>
              <a:t>var</a:t>
            </a:r>
            <a:r>
              <a:rPr lang="en-US" sz="2200" dirty="0"/>
              <a:t> </a:t>
            </a:r>
            <a:r>
              <a:rPr lang="en-US" sz="2200" dirty="0" err="1"/>
              <a:t>viewModel</a:t>
            </a:r>
            <a:r>
              <a:rPr lang="en-US" sz="2200" dirty="0"/>
              <a:t> = </a:t>
            </a:r>
            <a:r>
              <a:rPr lang="en-US" sz="2200" dirty="0">
                <a:solidFill>
                  <a:srgbClr val="0000FF"/>
                </a:solidFill>
              </a:rPr>
              <a:t>new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00CCFF"/>
                </a:solidFill>
              </a:rPr>
              <a:t>Address</a:t>
            </a:r>
            <a:r>
              <a:rPr lang="en-US" sz="2200" dirty="0"/>
              <a:t>()</a:t>
            </a:r>
          </a:p>
          <a:p>
            <a:pPr marL="457200" lvl="1" indent="0">
              <a:buNone/>
            </a:pPr>
            <a:r>
              <a:rPr lang="en-US" sz="2200" dirty="0"/>
              <a:t>{</a:t>
            </a:r>
          </a:p>
          <a:p>
            <a:pPr marL="457200" lvl="1" indent="0">
              <a:buNone/>
            </a:pPr>
            <a:r>
              <a:rPr lang="en-US" sz="2200" dirty="0"/>
              <a:t> 	Name = “Binod",</a:t>
            </a:r>
          </a:p>
          <a:p>
            <a:pPr marL="457200" lvl="1" indent="0">
              <a:buNone/>
            </a:pPr>
            <a:r>
              <a:rPr lang="en-US" sz="2200" dirty="0"/>
              <a:t>	City = “</a:t>
            </a:r>
            <a:r>
              <a:rPr lang="en-US" sz="2200" dirty="0" err="1"/>
              <a:t>Ktm</a:t>
            </a:r>
            <a:r>
              <a:rPr lang="en-US" sz="2200" dirty="0"/>
              <a:t>",</a:t>
            </a:r>
          </a:p>
          <a:p>
            <a:pPr marL="457200" lvl="1" indent="0">
              <a:buNone/>
            </a:pPr>
            <a:r>
              <a:rPr lang="en-US" sz="2200" dirty="0"/>
              <a:t>	State = “3“</a:t>
            </a:r>
          </a:p>
          <a:p>
            <a:pPr marL="457200" lvl="1" indent="0">
              <a:buNone/>
            </a:pPr>
            <a:r>
              <a:rPr lang="en-US" sz="2200" dirty="0"/>
              <a:t> };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dirty="0">
                <a:solidFill>
                  <a:srgbClr val="0000FF"/>
                </a:solidFill>
              </a:rPr>
              <a:t>return</a:t>
            </a:r>
            <a:r>
              <a:rPr lang="en-US" sz="2400" dirty="0"/>
              <a:t> View(</a:t>
            </a:r>
            <a:r>
              <a:rPr lang="en-US" sz="2400" dirty="0" err="1"/>
              <a:t>viewModel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762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5836E4-EAF5-42AC-992A-120E2CAF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F67749-16FC-4DBD-B876-346CAF87F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41648"/>
          </a:xfrm>
        </p:spPr>
        <p:txBody>
          <a:bodyPr>
            <a:normAutofit/>
          </a:bodyPr>
          <a:lstStyle/>
          <a:p>
            <a:pPr marL="457200" lvl="1" indent="0">
              <a:buClr>
                <a:srgbClr val="B71E42"/>
              </a:buClr>
              <a:buNone/>
            </a:pPr>
            <a:r>
              <a:rPr lang="en-US" sz="2200" dirty="0">
                <a:solidFill>
                  <a:srgbClr val="0101FD"/>
                </a:solidFill>
              </a:rPr>
              <a:t>public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101FD"/>
                </a:solidFill>
              </a:rPr>
              <a:t>class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>
                <a:solidFill>
                  <a:srgbClr val="007D9A"/>
                </a:solidFill>
              </a:rPr>
              <a:t>Address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</a:p>
          <a:p>
            <a:pPr marL="457200" lvl="1" indent="0">
              <a:buClr>
                <a:srgbClr val="B71E42"/>
              </a:buClr>
              <a:buNone/>
            </a:pPr>
            <a:r>
              <a:rPr lang="en-US" sz="2200" dirty="0">
                <a:solidFill>
                  <a:srgbClr val="000000"/>
                </a:solidFill>
              </a:rPr>
              <a:t>{ </a:t>
            </a:r>
          </a:p>
          <a:p>
            <a:pPr marL="914400" lvl="2" indent="0">
              <a:buClr>
                <a:srgbClr val="B71E42"/>
              </a:buClr>
              <a:buNone/>
            </a:pPr>
            <a:r>
              <a:rPr lang="en-US" sz="2400" dirty="0">
                <a:solidFill>
                  <a:srgbClr val="0101FD"/>
                </a:solidFill>
              </a:rPr>
              <a:t>public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101FD"/>
                </a:solidFill>
              </a:rPr>
              <a:t>string</a:t>
            </a:r>
            <a:r>
              <a:rPr lang="en-US" sz="2400" dirty="0">
                <a:solidFill>
                  <a:srgbClr val="000000"/>
                </a:solidFill>
              </a:rPr>
              <a:t> Name </a:t>
            </a:r>
          </a:p>
          <a:p>
            <a:pPr marL="914400" lvl="2" indent="0">
              <a:buClr>
                <a:srgbClr val="B71E42"/>
              </a:buClr>
              <a:buNone/>
            </a:pPr>
            <a:r>
              <a:rPr lang="en-US" sz="2400" dirty="0">
                <a:solidFill>
                  <a:srgbClr val="000000"/>
                </a:solidFill>
              </a:rPr>
              <a:t>{ </a:t>
            </a:r>
            <a:r>
              <a:rPr lang="en-US" sz="2400" dirty="0">
                <a:solidFill>
                  <a:srgbClr val="0101FD"/>
                </a:solidFill>
              </a:rPr>
              <a:t>get</a:t>
            </a:r>
            <a:r>
              <a:rPr lang="en-US" sz="2400" dirty="0">
                <a:solidFill>
                  <a:srgbClr val="000000"/>
                </a:solidFill>
              </a:rPr>
              <a:t>; </a:t>
            </a:r>
            <a:r>
              <a:rPr lang="en-US" sz="2400" dirty="0">
                <a:solidFill>
                  <a:srgbClr val="0101FD"/>
                </a:solidFill>
              </a:rPr>
              <a:t>set</a:t>
            </a:r>
            <a:r>
              <a:rPr lang="en-US" sz="2400" dirty="0">
                <a:solidFill>
                  <a:srgbClr val="000000"/>
                </a:solidFill>
              </a:rPr>
              <a:t>; } </a:t>
            </a:r>
          </a:p>
          <a:p>
            <a:pPr marL="914400" lvl="2" indent="0">
              <a:buClr>
                <a:srgbClr val="B71E42"/>
              </a:buClr>
              <a:buNone/>
            </a:pPr>
            <a:r>
              <a:rPr lang="en-US" sz="2400" dirty="0">
                <a:solidFill>
                  <a:srgbClr val="0101FD"/>
                </a:solidFill>
              </a:rPr>
              <a:t>public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101FD"/>
                </a:solidFill>
              </a:rPr>
              <a:t>string</a:t>
            </a:r>
            <a:r>
              <a:rPr lang="en-US" sz="2400" dirty="0">
                <a:solidFill>
                  <a:srgbClr val="000000"/>
                </a:solidFill>
              </a:rPr>
              <a:t> City </a:t>
            </a:r>
          </a:p>
          <a:p>
            <a:pPr marL="914400" lvl="2" indent="0">
              <a:buClr>
                <a:srgbClr val="B71E42"/>
              </a:buClr>
              <a:buNone/>
            </a:pPr>
            <a:r>
              <a:rPr lang="en-US" sz="2400" dirty="0">
                <a:solidFill>
                  <a:srgbClr val="000000"/>
                </a:solidFill>
              </a:rPr>
              <a:t>{ </a:t>
            </a:r>
            <a:r>
              <a:rPr lang="en-US" sz="2400" dirty="0">
                <a:solidFill>
                  <a:srgbClr val="0101FD"/>
                </a:solidFill>
              </a:rPr>
              <a:t>get</a:t>
            </a:r>
            <a:r>
              <a:rPr lang="en-US" sz="2400" dirty="0">
                <a:solidFill>
                  <a:srgbClr val="000000"/>
                </a:solidFill>
              </a:rPr>
              <a:t>; </a:t>
            </a:r>
            <a:r>
              <a:rPr lang="en-US" sz="2400" dirty="0">
                <a:solidFill>
                  <a:srgbClr val="0101FD"/>
                </a:solidFill>
              </a:rPr>
              <a:t>set</a:t>
            </a:r>
            <a:r>
              <a:rPr lang="en-US" sz="2400" dirty="0">
                <a:solidFill>
                  <a:srgbClr val="000000"/>
                </a:solidFill>
              </a:rPr>
              <a:t>; } </a:t>
            </a:r>
          </a:p>
          <a:p>
            <a:pPr marL="914400" lvl="2" indent="0">
              <a:buClr>
                <a:srgbClr val="B71E42"/>
              </a:buClr>
              <a:buNone/>
            </a:pPr>
            <a:r>
              <a:rPr lang="en-US" sz="2400" dirty="0">
                <a:solidFill>
                  <a:srgbClr val="0101FD"/>
                </a:solidFill>
              </a:rPr>
              <a:t>public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>
                <a:solidFill>
                  <a:srgbClr val="0101FD"/>
                </a:solidFill>
              </a:rPr>
              <a:t>string</a:t>
            </a:r>
            <a:r>
              <a:rPr lang="en-US" sz="2400" dirty="0">
                <a:solidFill>
                  <a:srgbClr val="000000"/>
                </a:solidFill>
              </a:rPr>
              <a:t> State </a:t>
            </a:r>
          </a:p>
          <a:p>
            <a:pPr marL="914400" lvl="2" indent="0">
              <a:buClr>
                <a:srgbClr val="B71E42"/>
              </a:buClr>
              <a:buNone/>
            </a:pPr>
            <a:r>
              <a:rPr lang="en-US" sz="2400" dirty="0">
                <a:solidFill>
                  <a:srgbClr val="000000"/>
                </a:solidFill>
              </a:rPr>
              <a:t>{ </a:t>
            </a:r>
            <a:r>
              <a:rPr lang="en-US" sz="2400" dirty="0">
                <a:solidFill>
                  <a:srgbClr val="0101FD"/>
                </a:solidFill>
              </a:rPr>
              <a:t>get</a:t>
            </a:r>
            <a:r>
              <a:rPr lang="en-US" sz="2400" dirty="0">
                <a:solidFill>
                  <a:srgbClr val="000000"/>
                </a:solidFill>
              </a:rPr>
              <a:t>; </a:t>
            </a:r>
            <a:r>
              <a:rPr lang="en-US" sz="2400" dirty="0">
                <a:solidFill>
                  <a:srgbClr val="0101FD"/>
                </a:solidFill>
              </a:rPr>
              <a:t>set</a:t>
            </a:r>
            <a:r>
              <a:rPr lang="en-US" sz="2400" dirty="0">
                <a:solidFill>
                  <a:srgbClr val="000000"/>
                </a:solidFill>
              </a:rPr>
              <a:t>; } </a:t>
            </a:r>
          </a:p>
          <a:p>
            <a:pPr marL="457200" lvl="1" indent="0">
              <a:buClr>
                <a:srgbClr val="B71E42"/>
              </a:buClr>
              <a:buNone/>
            </a:pPr>
            <a:r>
              <a:rPr lang="en-US" sz="2200" dirty="0">
                <a:solidFill>
                  <a:srgbClr val="000000"/>
                </a:solidFill>
              </a:rPr>
              <a:t>}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4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B21CB-F811-4A12-8624-C85E2751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cap="none" dirty="0">
                <a:solidFill>
                  <a:srgbClr val="000000"/>
                </a:solidFill>
                <a:latin typeface="segoe-ui_semibold"/>
              </a:rPr>
              <a:t>weakly-typed data (</a:t>
            </a:r>
            <a:r>
              <a:rPr lang="en-US" b="1" cap="none" dirty="0" err="1">
                <a:solidFill>
                  <a:srgbClr val="000000"/>
                </a:solidFill>
                <a:latin typeface="segoe-ui_semibold"/>
              </a:rPr>
              <a:t>viewdata</a:t>
            </a:r>
            <a:r>
              <a:rPr lang="en-US" b="1" cap="none" dirty="0">
                <a:solidFill>
                  <a:srgbClr val="000000"/>
                </a:solidFill>
                <a:latin typeface="segoe-ui_semibold"/>
              </a:rPr>
              <a:t> and </a:t>
            </a:r>
            <a:r>
              <a:rPr lang="en-US" b="1" cap="none" dirty="0" err="1">
                <a:solidFill>
                  <a:srgbClr val="000000"/>
                </a:solidFill>
                <a:latin typeface="segoe-ui_semibold"/>
              </a:rPr>
              <a:t>viewbag</a:t>
            </a:r>
            <a:r>
              <a:rPr lang="en-US" b="1" cap="none" dirty="0">
                <a:solidFill>
                  <a:srgbClr val="000000"/>
                </a:solidFill>
                <a:latin typeface="segoe-ui_semibold"/>
              </a:rPr>
              <a:t>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7A01E8B-CEA2-4A97-9826-3006A48E1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04351"/>
          </a:xfrm>
        </p:spPr>
        <p:txBody>
          <a:bodyPr>
            <a:noAutofit/>
          </a:bodyPr>
          <a:lstStyle/>
          <a:p>
            <a:r>
              <a:rPr lang="en-US" dirty="0"/>
              <a:t>This collection can be referenced through either the </a:t>
            </a:r>
            <a:r>
              <a:rPr lang="en-US" b="1" dirty="0" err="1"/>
              <a:t>ViewData</a:t>
            </a:r>
            <a:r>
              <a:rPr lang="en-US" dirty="0"/>
              <a:t> or </a:t>
            </a:r>
            <a:r>
              <a:rPr lang="en-US" b="1" dirty="0"/>
              <a:t>ViewBag</a:t>
            </a:r>
            <a:r>
              <a:rPr lang="en-US" dirty="0"/>
              <a:t> properties on controllers and views.</a:t>
            </a:r>
          </a:p>
          <a:p>
            <a:r>
              <a:rPr lang="en-US" dirty="0"/>
              <a:t>The </a:t>
            </a:r>
            <a:r>
              <a:rPr lang="en-US" b="1" dirty="0"/>
              <a:t>ViewBag</a:t>
            </a:r>
            <a:r>
              <a:rPr lang="en-US" dirty="0"/>
              <a:t> property is a wrapper around </a:t>
            </a:r>
            <a:r>
              <a:rPr lang="en-US" b="1" dirty="0" err="1"/>
              <a:t>ViewData</a:t>
            </a:r>
            <a:r>
              <a:rPr lang="en-US" dirty="0"/>
              <a:t> that provides dynamic properties for the underlying </a:t>
            </a:r>
            <a:r>
              <a:rPr lang="en-US" b="1" dirty="0" err="1"/>
              <a:t>ViewData</a:t>
            </a:r>
            <a:r>
              <a:rPr lang="en-US" dirty="0"/>
              <a:t> collection.</a:t>
            </a:r>
          </a:p>
          <a:p>
            <a:r>
              <a:rPr lang="en-US" b="1" dirty="0" err="1"/>
              <a:t>ViewData</a:t>
            </a:r>
            <a:r>
              <a:rPr lang="en-US" dirty="0"/>
              <a:t> and </a:t>
            </a:r>
            <a:r>
              <a:rPr lang="en-US" b="1" dirty="0"/>
              <a:t>ViewBag</a:t>
            </a:r>
            <a:r>
              <a:rPr lang="en-US" dirty="0"/>
              <a:t> are dynamically resolved at runtime. </a:t>
            </a:r>
          </a:p>
          <a:p>
            <a:r>
              <a:rPr lang="en-US" b="1" dirty="0" err="1"/>
              <a:t>ViewData</a:t>
            </a:r>
            <a:r>
              <a:rPr lang="en-US" dirty="0"/>
              <a:t> is a </a:t>
            </a:r>
            <a:r>
              <a:rPr lang="en-US" dirty="0" err="1"/>
              <a:t>ViewDataDictionary</a:t>
            </a:r>
            <a:r>
              <a:rPr lang="en-US" dirty="0"/>
              <a:t> object accessed through string keys. </a:t>
            </a:r>
          </a:p>
          <a:p>
            <a:r>
              <a:rPr lang="en-US" b="1" dirty="0"/>
              <a:t>String</a:t>
            </a:r>
            <a:r>
              <a:rPr lang="en-US" dirty="0"/>
              <a:t> data can be stored and used directly without the need for a cast, but you must cast other </a:t>
            </a:r>
            <a:r>
              <a:rPr lang="en-US" b="1" dirty="0" err="1"/>
              <a:t>ViewData</a:t>
            </a:r>
            <a:r>
              <a:rPr lang="en-US" dirty="0"/>
              <a:t> object values to specific types when you extract them. </a:t>
            </a:r>
          </a:p>
        </p:txBody>
      </p:sp>
    </p:spTree>
    <p:extLst>
      <p:ext uri="{BB962C8B-B14F-4D97-AF65-F5344CB8AC3E}">
        <p14:creationId xmlns:p14="http://schemas.microsoft.com/office/powerpoint/2010/main" val="185921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F88A9A-B398-4460-B431-2559938C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6835"/>
            <a:ext cx="9603275" cy="954157"/>
          </a:xfrm>
        </p:spPr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133CD93-8A41-4D0C-80D5-96ED040B7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78227"/>
            <a:ext cx="9603275" cy="47575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101FD"/>
                </a:solidFill>
              </a:rPr>
              <a:t>public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0000"/>
                </a:solidFill>
              </a:rPr>
              <a:t>IActionResult</a:t>
            </a:r>
            <a:r>
              <a:rPr lang="en-US" sz="2200" dirty="0">
                <a:solidFill>
                  <a:srgbClr val="000000"/>
                </a:solidFill>
              </a:rPr>
              <a:t> </a:t>
            </a:r>
            <a:r>
              <a:rPr lang="en-US" sz="2200" dirty="0" err="1">
                <a:solidFill>
                  <a:srgbClr val="007D9A"/>
                </a:solidFill>
              </a:rPr>
              <a:t>SomeAction</a:t>
            </a:r>
            <a:r>
              <a:rPr lang="en-US" sz="2200" dirty="0">
                <a:solidFill>
                  <a:srgbClr val="000000"/>
                </a:solidFill>
              </a:rPr>
              <a:t>()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{ </a:t>
            </a:r>
          </a:p>
          <a:p>
            <a:pPr marL="457200" lvl="1" indent="0">
              <a:buNone/>
            </a:pPr>
            <a:r>
              <a:rPr lang="en-US" sz="2200" dirty="0" err="1">
                <a:solidFill>
                  <a:srgbClr val="000000"/>
                </a:solidFill>
              </a:rPr>
              <a:t>ViewData</a:t>
            </a:r>
            <a:r>
              <a:rPr lang="en-US" sz="2200" dirty="0">
                <a:solidFill>
                  <a:srgbClr val="000000"/>
                </a:solidFill>
              </a:rPr>
              <a:t>[</a:t>
            </a:r>
            <a:r>
              <a:rPr lang="en-US" sz="2200" dirty="0">
                <a:solidFill>
                  <a:srgbClr val="A31515"/>
                </a:solidFill>
              </a:rPr>
              <a:t>"Greeting"</a:t>
            </a:r>
            <a:r>
              <a:rPr lang="en-US" sz="2200" dirty="0">
                <a:solidFill>
                  <a:srgbClr val="000000"/>
                </a:solidFill>
              </a:rPr>
              <a:t>] = </a:t>
            </a:r>
            <a:r>
              <a:rPr lang="en-US" sz="2200" dirty="0">
                <a:solidFill>
                  <a:srgbClr val="A31515"/>
                </a:solidFill>
              </a:rPr>
              <a:t>"Hello"</a:t>
            </a:r>
            <a:r>
              <a:rPr lang="en-US" sz="2200" dirty="0">
                <a:solidFill>
                  <a:srgbClr val="000000"/>
                </a:solidFill>
              </a:rPr>
              <a:t>; </a:t>
            </a:r>
          </a:p>
          <a:p>
            <a:pPr marL="457200" lvl="1" indent="0">
              <a:buNone/>
            </a:pPr>
            <a:r>
              <a:rPr lang="en-US" sz="2200" dirty="0" err="1">
                <a:solidFill>
                  <a:srgbClr val="000000"/>
                </a:solidFill>
              </a:rPr>
              <a:t>ViewData</a:t>
            </a:r>
            <a:r>
              <a:rPr lang="en-US" sz="2200" dirty="0">
                <a:solidFill>
                  <a:srgbClr val="000000"/>
                </a:solidFill>
              </a:rPr>
              <a:t>[</a:t>
            </a:r>
            <a:r>
              <a:rPr lang="en-US" sz="2200" dirty="0">
                <a:solidFill>
                  <a:srgbClr val="A31515"/>
                </a:solidFill>
              </a:rPr>
              <a:t>"Address"</a:t>
            </a:r>
            <a:r>
              <a:rPr lang="en-US" sz="2200" dirty="0">
                <a:solidFill>
                  <a:srgbClr val="000000"/>
                </a:solidFill>
              </a:rPr>
              <a:t>] = </a:t>
            </a:r>
            <a:r>
              <a:rPr lang="en-US" sz="2200" dirty="0">
                <a:solidFill>
                  <a:srgbClr val="0101FD"/>
                </a:solidFill>
              </a:rPr>
              <a:t>new</a:t>
            </a:r>
            <a:r>
              <a:rPr lang="en-US" sz="2200" dirty="0">
                <a:solidFill>
                  <a:srgbClr val="000000"/>
                </a:solidFill>
              </a:rPr>
              <a:t> Address() 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{ 	</a:t>
            </a:r>
            <a:r>
              <a:rPr lang="en-US" sz="2000" dirty="0">
                <a:solidFill>
                  <a:srgbClr val="000000"/>
                </a:solidFill>
              </a:rPr>
              <a:t>Name = </a:t>
            </a:r>
            <a:r>
              <a:rPr lang="en-US" sz="2000" dirty="0">
                <a:solidFill>
                  <a:srgbClr val="A31515"/>
                </a:solidFill>
              </a:rPr>
              <a:t>“Binod"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City = </a:t>
            </a:r>
            <a:r>
              <a:rPr lang="en-US" sz="2000" dirty="0">
                <a:solidFill>
                  <a:srgbClr val="A31515"/>
                </a:solidFill>
              </a:rPr>
              <a:t>“</a:t>
            </a:r>
            <a:r>
              <a:rPr lang="en-US" sz="2000" dirty="0" err="1">
                <a:solidFill>
                  <a:srgbClr val="A31515"/>
                </a:solidFill>
              </a:rPr>
              <a:t>Ktm</a:t>
            </a:r>
            <a:r>
              <a:rPr lang="en-US" sz="2000" dirty="0">
                <a:solidFill>
                  <a:srgbClr val="A31515"/>
                </a:solidFill>
              </a:rPr>
              <a:t>"</a:t>
            </a:r>
            <a:r>
              <a:rPr lang="en-US" sz="2000" dirty="0">
                <a:solidFill>
                  <a:srgbClr val="000000"/>
                </a:solidFill>
              </a:rPr>
              <a:t>, 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State = </a:t>
            </a:r>
            <a:r>
              <a:rPr lang="en-US" sz="2000" dirty="0">
                <a:solidFill>
                  <a:srgbClr val="A31515"/>
                </a:solidFill>
              </a:rPr>
              <a:t>“3” 	</a:t>
            </a:r>
          </a:p>
          <a:p>
            <a:pPr marL="914400" lvl="2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}; </a:t>
            </a:r>
          </a:p>
          <a:p>
            <a:pPr marL="457200" lvl="1" indent="0">
              <a:buNone/>
            </a:pPr>
            <a:r>
              <a:rPr lang="en-US" sz="2200" dirty="0">
                <a:solidFill>
                  <a:srgbClr val="0101FD"/>
                </a:solidFill>
              </a:rPr>
              <a:t>return</a:t>
            </a:r>
            <a:r>
              <a:rPr lang="en-US" sz="2200" dirty="0">
                <a:solidFill>
                  <a:srgbClr val="000000"/>
                </a:solidFill>
              </a:rPr>
              <a:t> View();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3226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4FD277-C85C-4ACD-AB52-DF18FF68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Contd</a:t>
            </a:r>
            <a:r>
              <a:rPr lang="en-US" b="1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311C77-6622-49E9-B609-447DFE015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813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@{</a:t>
            </a:r>
          </a:p>
          <a:p>
            <a:pPr marL="0" indent="0">
              <a:buNone/>
            </a:pPr>
            <a:r>
              <a:rPr lang="en-US" sz="2400" dirty="0"/>
              <a:t>    // Since Address isn't a string, it requires a cast.</a:t>
            </a:r>
          </a:p>
          <a:p>
            <a:pPr marL="0" indent="0">
              <a:buNone/>
            </a:pPr>
            <a:r>
              <a:rPr lang="en-US" sz="2400" dirty="0"/>
              <a:t>    var address = </a:t>
            </a:r>
            <a:r>
              <a:rPr lang="en-US" sz="2400" dirty="0" err="1"/>
              <a:t>ViewData</a:t>
            </a:r>
            <a:r>
              <a:rPr lang="en-US" sz="2400" dirty="0"/>
              <a:t>["Address"] as Address;</a:t>
            </a:r>
          </a:p>
          <a:p>
            <a:pPr marL="0" indent="0">
              <a:buNone/>
            </a:pPr>
            <a:r>
              <a:rPr lang="en-US" sz="2400" dirty="0"/>
              <a:t>}</a:t>
            </a:r>
          </a:p>
          <a:p>
            <a:pPr marL="0" indent="0">
              <a:buNone/>
            </a:pPr>
            <a:r>
              <a:rPr lang="en-US" sz="2400" dirty="0"/>
              <a:t>@</a:t>
            </a:r>
            <a:r>
              <a:rPr lang="en-US" sz="2400" dirty="0" err="1"/>
              <a:t>ViewData</a:t>
            </a:r>
            <a:r>
              <a:rPr lang="en-US" sz="2400" dirty="0"/>
              <a:t>["Greeting"] World!</a:t>
            </a:r>
          </a:p>
          <a:p>
            <a:pPr marL="0" indent="0">
              <a:buNone/>
            </a:pPr>
            <a:r>
              <a:rPr lang="en-US" sz="2400" dirty="0"/>
              <a:t>&lt;address&gt;</a:t>
            </a:r>
          </a:p>
          <a:p>
            <a:pPr marL="0" indent="0">
              <a:buNone/>
            </a:pPr>
            <a:r>
              <a:rPr lang="en-US" sz="2400" dirty="0"/>
              <a:t>    @</a:t>
            </a:r>
            <a:r>
              <a:rPr lang="en-US" sz="2400" dirty="0" err="1"/>
              <a:t>address.Name</a:t>
            </a:r>
            <a:r>
              <a:rPr lang="en-US" sz="2400" dirty="0"/>
              <a:t>&lt;</a:t>
            </a:r>
            <a:r>
              <a:rPr lang="en-US" sz="2400" dirty="0" err="1"/>
              <a:t>br</a:t>
            </a:r>
            <a:r>
              <a:rPr lang="en-US" sz="2400" dirty="0"/>
              <a:t>&gt;</a:t>
            </a:r>
          </a:p>
          <a:p>
            <a:pPr marL="0" indent="0">
              <a:buNone/>
            </a:pPr>
            <a:r>
              <a:rPr lang="en-US" sz="2400" dirty="0"/>
              <a:t>	@</a:t>
            </a:r>
            <a:r>
              <a:rPr lang="en-US" sz="2400" dirty="0" err="1"/>
              <a:t>address.City</a:t>
            </a:r>
            <a:r>
              <a:rPr lang="en-US" sz="2400" dirty="0"/>
              <a:t>, @</a:t>
            </a:r>
            <a:r>
              <a:rPr lang="en-US" sz="2400" dirty="0" err="1"/>
              <a:t>address.State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&lt;/address&gt;</a:t>
            </a:r>
          </a:p>
        </p:txBody>
      </p:sp>
    </p:spTree>
    <p:extLst>
      <p:ext uri="{BB962C8B-B14F-4D97-AF65-F5344CB8AC3E}">
        <p14:creationId xmlns:p14="http://schemas.microsoft.com/office/powerpoint/2010/main" val="2244055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310956-70BE-447B-8979-6E1CE84F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ViewBag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9CEBB9-3332-4D65-B999-ABF5D70A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ViewBag isn't available in Razor Pages.</a:t>
            </a:r>
          </a:p>
          <a:p>
            <a:r>
              <a:rPr lang="en-US" sz="2200" b="1" dirty="0"/>
              <a:t>ViewBag</a:t>
            </a:r>
            <a:r>
              <a:rPr lang="en-US" sz="2200" dirty="0"/>
              <a:t> is a </a:t>
            </a:r>
            <a:r>
              <a:rPr lang="en-US" sz="2200" dirty="0" err="1"/>
              <a:t>DynamicViewData</a:t>
            </a:r>
            <a:r>
              <a:rPr lang="en-US" sz="2200" dirty="0"/>
              <a:t> object that provides dynamic access to the objects stored in </a:t>
            </a:r>
            <a:r>
              <a:rPr lang="en-US" sz="2200" b="1" dirty="0" err="1"/>
              <a:t>ViewData</a:t>
            </a:r>
            <a:r>
              <a:rPr lang="en-US" sz="2200" dirty="0"/>
              <a:t>. </a:t>
            </a:r>
          </a:p>
          <a:p>
            <a:r>
              <a:rPr lang="en-US" sz="2200" b="1" dirty="0"/>
              <a:t>ViewBag</a:t>
            </a:r>
            <a:r>
              <a:rPr lang="en-US" sz="2200" dirty="0"/>
              <a:t> can be more convenient to work with, since it doesn't require casting.</a:t>
            </a:r>
          </a:p>
        </p:txBody>
      </p:sp>
    </p:spTree>
    <p:extLst>
      <p:ext uri="{BB962C8B-B14F-4D97-AF65-F5344CB8AC3E}">
        <p14:creationId xmlns:p14="http://schemas.microsoft.com/office/powerpoint/2010/main" val="28705143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874</TotalTime>
  <Words>470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segoe-ui_semibold</vt:lpstr>
      <vt:lpstr>Gallery</vt:lpstr>
      <vt:lpstr>Passing data to views </vt:lpstr>
      <vt:lpstr>Strongly-typed data (viewmodel)</vt:lpstr>
      <vt:lpstr>Contd…</vt:lpstr>
      <vt:lpstr>Contd…</vt:lpstr>
      <vt:lpstr>Contd…</vt:lpstr>
      <vt:lpstr>weakly-typed data (viewdata and viewbag)</vt:lpstr>
      <vt:lpstr>Contd…</vt:lpstr>
      <vt:lpstr>Contd…</vt:lpstr>
      <vt:lpstr>ViewBag</vt:lpstr>
      <vt:lpstr>Partial View</vt:lpstr>
      <vt:lpstr>Contd…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 </dc:title>
  <dc:creator>Binod Thapa</dc:creator>
  <cp:lastModifiedBy>Binod Thapa</cp:lastModifiedBy>
  <cp:revision>389</cp:revision>
  <dcterms:created xsi:type="dcterms:W3CDTF">2018-03-21T16:45:09Z</dcterms:created>
  <dcterms:modified xsi:type="dcterms:W3CDTF">2022-02-20T07:40:41Z</dcterms:modified>
</cp:coreProperties>
</file>