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3" r:id="rId3"/>
    <p:sldId id="282" r:id="rId4"/>
    <p:sldId id="283" r:id="rId5"/>
    <p:sldId id="284" r:id="rId6"/>
    <p:sldId id="288" r:id="rId7"/>
    <p:sldId id="274" r:id="rId8"/>
    <p:sldId id="275" r:id="rId9"/>
    <p:sldId id="256" r:id="rId10"/>
    <p:sldId id="285" r:id="rId11"/>
    <p:sldId id="286" r:id="rId12"/>
    <p:sldId id="276" r:id="rId13"/>
    <p:sldId id="277" r:id="rId14"/>
    <p:sldId id="278" r:id="rId15"/>
    <p:sldId id="259" r:id="rId16"/>
    <p:sldId id="260" r:id="rId17"/>
    <p:sldId id="287" r:id="rId18"/>
    <p:sldId id="279" r:id="rId19"/>
    <p:sldId id="261" r:id="rId20"/>
    <p:sldId id="280" r:id="rId21"/>
    <p:sldId id="289" r:id="rId22"/>
    <p:sldId id="290" r:id="rId23"/>
    <p:sldId id="291" r:id="rId24"/>
    <p:sldId id="292" r:id="rId25"/>
    <p:sldId id="293" r:id="rId26"/>
    <p:sldId id="294" r:id="rId27"/>
    <p:sldId id="295" r:id="rId28"/>
    <p:sldId id="296" r:id="rId29"/>
    <p:sldId id="297" r:id="rId30"/>
    <p:sldId id="29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6/14/2022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6/14/2022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.NET Framework</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err="1"/>
              <a:t>.Net</a:t>
            </a:r>
            <a:r>
              <a:rPr lang="en-US" dirty="0"/>
              <a:t> Framework is a software development platform for building and running Windows </a:t>
            </a:r>
            <a:r>
              <a:rPr lang="en-US" dirty="0" smtClean="0"/>
              <a:t>applications. </a:t>
            </a:r>
          </a:p>
          <a:p>
            <a:r>
              <a:rPr lang="en-US" dirty="0" err="1"/>
              <a:t>.</a:t>
            </a:r>
            <a:r>
              <a:rPr lang="en-US" dirty="0" err="1" smtClean="0"/>
              <a:t>Net</a:t>
            </a:r>
            <a:r>
              <a:rPr lang="en-US" dirty="0" smtClean="0"/>
              <a:t> </a:t>
            </a:r>
            <a:r>
              <a:rPr lang="en-US" dirty="0"/>
              <a:t>framework includes developer tools, programming languages, and libraries that are used to develop desktop and web applications</a:t>
            </a:r>
            <a:r>
              <a:rPr lang="en-US" dirty="0" smtClean="0"/>
              <a:t>.</a:t>
            </a:r>
          </a:p>
          <a:p>
            <a:r>
              <a:rPr lang="en-US" dirty="0"/>
              <a:t>.NET Framework is compatible with Windows OS(operating system) only </a:t>
            </a:r>
          </a:p>
        </p:txBody>
      </p:sp>
    </p:spTree>
    <p:extLst>
      <p:ext uri="{BB962C8B-B14F-4D97-AF65-F5344CB8AC3E}">
        <p14:creationId xmlns:p14="http://schemas.microsoft.com/office/powerpoint/2010/main" val="2081162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8" y="1561514"/>
            <a:ext cx="9603275" cy="4555951"/>
          </a:xfrm>
        </p:spPr>
        <p:txBody>
          <a:bodyPr>
            <a:normAutofit lnSpcReduction="10000"/>
          </a:bodyPr>
          <a:lstStyle/>
          <a:p>
            <a:r>
              <a:rPr lang="en-US" dirty="0" smtClean="0"/>
              <a:t>It </a:t>
            </a:r>
            <a:r>
              <a:rPr lang="en-US" dirty="0"/>
              <a:t>runs inside Internet Information Services (IIS) that runs on all versions of Windows</a:t>
            </a:r>
            <a:r>
              <a:rPr lang="en-US" dirty="0" smtClean="0"/>
              <a:t>.</a:t>
            </a:r>
          </a:p>
          <a:p>
            <a:r>
              <a:rPr lang="en-US" dirty="0"/>
              <a:t>It executes on the server and generates output to the browser. </a:t>
            </a:r>
            <a:endParaRPr lang="en-US" dirty="0" smtClean="0"/>
          </a:p>
          <a:p>
            <a:r>
              <a:rPr lang="en-US" dirty="0" smtClean="0"/>
              <a:t>It </a:t>
            </a:r>
            <a:r>
              <a:rPr lang="en-US" dirty="0"/>
              <a:t>is compatible to any browser to any language supported by .NET common language runtime. It is flexible and allows us to create and add custom controls</a:t>
            </a:r>
            <a:r>
              <a:rPr lang="en-US" dirty="0" smtClean="0"/>
              <a:t>.</a:t>
            </a:r>
          </a:p>
          <a:p>
            <a:r>
              <a:rPr lang="en-US" dirty="0"/>
              <a:t>Web Forms are made up of two components: the visual portion (the ASPX file), and the code behind the form, which resides in a separate class </a:t>
            </a:r>
            <a:r>
              <a:rPr lang="en-US" dirty="0" smtClean="0"/>
              <a:t>file.</a:t>
            </a:r>
          </a:p>
          <a:p>
            <a:r>
              <a:rPr lang="en-US" dirty="0"/>
              <a:t>ASP.NET provides various controls like: server controls and HTML controls for the Web Forms</a:t>
            </a:r>
            <a:r>
              <a:rPr lang="en-US" dirty="0" smtClean="0"/>
              <a:t>.</a:t>
            </a:r>
          </a:p>
          <a:p>
            <a:r>
              <a:rPr lang="en-US" dirty="0"/>
              <a:t>We can use Visual Studio to create ASP.NET Web Forms. </a:t>
            </a:r>
            <a:endParaRPr lang="en-US" dirty="0" smtClean="0"/>
          </a:p>
          <a:p>
            <a:r>
              <a:rPr lang="en-US" dirty="0" smtClean="0"/>
              <a:t>It </a:t>
            </a:r>
            <a:r>
              <a:rPr lang="en-US" dirty="0"/>
              <a:t>is an IDE (Integrated Development Environment) that allows us to drag and drop server controls to the web forms. </a:t>
            </a:r>
          </a:p>
        </p:txBody>
      </p:sp>
    </p:spTree>
    <p:extLst>
      <p:ext uri="{BB962C8B-B14F-4D97-AF65-F5344CB8AC3E}">
        <p14:creationId xmlns:p14="http://schemas.microsoft.com/office/powerpoint/2010/main" val="79190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It also allows us to set properties, events and methods for the controls. To write business logic, we can choose any .NET language like: Visual Basic or Visual C#.</a:t>
            </a:r>
          </a:p>
          <a:p>
            <a:endParaRPr lang="en-US" dirty="0"/>
          </a:p>
        </p:txBody>
      </p:sp>
    </p:spTree>
    <p:extLst>
      <p:ext uri="{BB962C8B-B14F-4D97-AF65-F5344CB8AC3E}">
        <p14:creationId xmlns:p14="http://schemas.microsoft.com/office/powerpoint/2010/main" val="306185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MVC(Model View Controller</a:t>
            </a:r>
            <a:r>
              <a:rPr lang="en-US" b="1" dirty="0" smtClean="0"/>
              <a:t>)</a:t>
            </a:r>
            <a:endParaRPr lang="en-US" dirty="0"/>
          </a:p>
        </p:txBody>
      </p:sp>
      <p:sp>
        <p:nvSpPr>
          <p:cNvPr id="3" name="Content Placeholder 2"/>
          <p:cNvSpPr>
            <a:spLocks noGrp="1"/>
          </p:cNvSpPr>
          <p:nvPr>
            <p:ph idx="1"/>
          </p:nvPr>
        </p:nvSpPr>
        <p:spPr>
          <a:xfrm>
            <a:off x="1451579" y="1561514"/>
            <a:ext cx="9603275" cy="4517314"/>
          </a:xfrm>
        </p:spPr>
        <p:txBody>
          <a:bodyPr>
            <a:normAutofit lnSpcReduction="10000"/>
          </a:bodyPr>
          <a:lstStyle/>
          <a:p>
            <a:r>
              <a:rPr lang="en-US" dirty="0"/>
              <a:t>MVC is a pattern for developing software applications which divide the representation of information from the user's interaction with </a:t>
            </a:r>
            <a:r>
              <a:rPr lang="en-US" dirty="0" smtClean="0"/>
              <a:t>it</a:t>
            </a:r>
            <a:r>
              <a:rPr lang="en-US" dirty="0"/>
              <a:t>.</a:t>
            </a:r>
            <a:endParaRPr lang="en-US" dirty="0" smtClean="0"/>
          </a:p>
          <a:p>
            <a:r>
              <a:rPr lang="en-US" dirty="0" smtClean="0"/>
              <a:t>MVC </a:t>
            </a:r>
            <a:r>
              <a:rPr lang="en-US" dirty="0"/>
              <a:t>are well architected, testable and easy to maintain. </a:t>
            </a:r>
            <a:endParaRPr lang="en-US" dirty="0" smtClean="0"/>
          </a:p>
          <a:p>
            <a:r>
              <a:rPr lang="en-US" dirty="0" smtClean="0"/>
              <a:t>It </a:t>
            </a:r>
            <a:r>
              <a:rPr lang="en-US" dirty="0"/>
              <a:t>separates an application into three main components</a:t>
            </a:r>
            <a:r>
              <a:rPr lang="en-US" dirty="0" smtClean="0"/>
              <a:t>: Model, View and Controller</a:t>
            </a:r>
            <a:endParaRPr lang="en-US" dirty="0"/>
          </a:p>
          <a:p>
            <a:endParaRPr lang="en-US" dirty="0"/>
          </a:p>
          <a:p>
            <a:pPr marL="0" lvl="0" indent="0">
              <a:buNone/>
            </a:pPr>
            <a:r>
              <a:rPr lang="en-US" b="1" dirty="0" smtClean="0"/>
              <a:t>Model: </a:t>
            </a:r>
          </a:p>
          <a:p>
            <a:pPr lvl="0">
              <a:buFont typeface="Wingdings" panose="05000000000000000000" pitchFamily="2" charset="2"/>
              <a:buChar char="§"/>
            </a:pPr>
            <a:r>
              <a:rPr lang="en-US" dirty="0" smtClean="0"/>
              <a:t>Classes </a:t>
            </a:r>
            <a:r>
              <a:rPr lang="en-US" dirty="0"/>
              <a:t>that represent the data of the application and that use validation logic to enforce business rules for that data</a:t>
            </a:r>
            <a:r>
              <a:rPr lang="en-US" dirty="0" smtClean="0"/>
              <a:t>.</a:t>
            </a:r>
          </a:p>
          <a:p>
            <a:pPr lvl="0">
              <a:buFont typeface="Wingdings" panose="05000000000000000000" pitchFamily="2" charset="2"/>
              <a:buChar char="§"/>
            </a:pPr>
            <a:r>
              <a:rPr lang="en-US" dirty="0" smtClean="0"/>
              <a:t>It is </a:t>
            </a:r>
            <a:r>
              <a:rPr lang="en-US" dirty="0"/>
              <a:t>the part of the application that handles the logic for the </a:t>
            </a:r>
            <a:r>
              <a:rPr lang="en-US" dirty="0" smtClean="0"/>
              <a:t>application data.</a:t>
            </a:r>
          </a:p>
          <a:p>
            <a:pPr lvl="0">
              <a:buFont typeface="Wingdings" panose="05000000000000000000" pitchFamily="2" charset="2"/>
              <a:buChar char="§"/>
            </a:pPr>
            <a:r>
              <a:rPr lang="en-US" dirty="0" smtClean="0"/>
              <a:t>Often </a:t>
            </a:r>
            <a:r>
              <a:rPr lang="en-US" dirty="0"/>
              <a:t>model objects retrieve data (and store data) from a database.</a:t>
            </a:r>
          </a:p>
          <a:p>
            <a:endParaRPr lang="en-US" dirty="0"/>
          </a:p>
        </p:txBody>
      </p:sp>
    </p:spTree>
    <p:extLst>
      <p:ext uri="{BB962C8B-B14F-4D97-AF65-F5344CB8AC3E}">
        <p14:creationId xmlns:p14="http://schemas.microsoft.com/office/powerpoint/2010/main" val="183840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43072"/>
          </a:xfrm>
        </p:spPr>
        <p:txBody>
          <a:bodyPr>
            <a:normAutofit lnSpcReduction="10000"/>
          </a:bodyPr>
          <a:lstStyle/>
          <a:p>
            <a:pPr marL="0" lvl="0" indent="0">
              <a:buNone/>
            </a:pPr>
            <a:r>
              <a:rPr lang="en-US" b="1" dirty="0"/>
              <a:t>Views: </a:t>
            </a:r>
            <a:endParaRPr lang="en-US" b="1" dirty="0" smtClean="0"/>
          </a:p>
          <a:p>
            <a:pPr lvl="0">
              <a:buFont typeface="Wingdings" panose="05000000000000000000" pitchFamily="2" charset="2"/>
              <a:buChar char="§"/>
            </a:pPr>
            <a:r>
              <a:rPr lang="en-US" dirty="0" smtClean="0"/>
              <a:t>A </a:t>
            </a:r>
            <a:r>
              <a:rPr lang="en-US" dirty="0"/>
              <a:t>view display data(database record)that dynamically generate HTML responses</a:t>
            </a:r>
            <a:r>
              <a:rPr lang="en-US" dirty="0" smtClean="0"/>
              <a:t>.</a:t>
            </a:r>
          </a:p>
          <a:p>
            <a:pPr lvl="0">
              <a:buFont typeface="Wingdings" panose="05000000000000000000" pitchFamily="2" charset="2"/>
              <a:buChar char="§"/>
            </a:pPr>
            <a:r>
              <a:rPr lang="en-US" dirty="0" smtClean="0"/>
              <a:t>Multiple </a:t>
            </a:r>
            <a:r>
              <a:rPr lang="en-US" dirty="0"/>
              <a:t>views of the same data are possible. </a:t>
            </a:r>
            <a:endParaRPr lang="en-US" dirty="0" smtClean="0"/>
          </a:p>
          <a:p>
            <a:pPr lvl="0">
              <a:buFont typeface="Wingdings" panose="05000000000000000000" pitchFamily="2" charset="2"/>
              <a:buChar char="§"/>
            </a:pPr>
            <a:r>
              <a:rPr lang="en-US" dirty="0" smtClean="0"/>
              <a:t>It </a:t>
            </a:r>
            <a:r>
              <a:rPr lang="en-US" dirty="0"/>
              <a:t>is the parts of the application that handles the display of the data</a:t>
            </a:r>
            <a:r>
              <a:rPr lang="en-US" dirty="0" smtClean="0"/>
              <a:t>.</a:t>
            </a:r>
          </a:p>
          <a:p>
            <a:pPr lvl="0">
              <a:buFont typeface="Wingdings" panose="05000000000000000000" pitchFamily="2" charset="2"/>
              <a:buChar char="§"/>
            </a:pPr>
            <a:r>
              <a:rPr lang="en-US" dirty="0" smtClean="0"/>
              <a:t>Most </a:t>
            </a:r>
            <a:r>
              <a:rPr lang="en-US" dirty="0"/>
              <a:t>often the views are created from the model data.</a:t>
            </a:r>
          </a:p>
          <a:p>
            <a:pPr marL="0" lvl="0" indent="0">
              <a:buNone/>
            </a:pPr>
            <a:r>
              <a:rPr lang="en-US" b="1" dirty="0"/>
              <a:t>Controllers: </a:t>
            </a:r>
            <a:endParaRPr lang="en-US" b="1" dirty="0" smtClean="0"/>
          </a:p>
          <a:p>
            <a:pPr lvl="0">
              <a:buFont typeface="Wingdings" panose="05000000000000000000" pitchFamily="2" charset="2"/>
              <a:buChar char="§"/>
            </a:pPr>
            <a:r>
              <a:rPr lang="en-US" dirty="0" smtClean="0"/>
              <a:t>Classes </a:t>
            </a:r>
            <a:r>
              <a:rPr lang="en-US" dirty="0"/>
              <a:t>that handle incoming browser requests(user interaction), retrieve model data, and then specify view templates that return a response to the </a:t>
            </a:r>
            <a:r>
              <a:rPr lang="en-US" dirty="0" smtClean="0"/>
              <a:t>browser.</a:t>
            </a:r>
          </a:p>
          <a:p>
            <a:pPr>
              <a:buFont typeface="Wingdings" panose="05000000000000000000" pitchFamily="2" charset="2"/>
              <a:buChar char="§"/>
            </a:pPr>
            <a:r>
              <a:rPr lang="en-US" dirty="0"/>
              <a:t>Typically controllers read data from a view, control user input, and send input data to the model.</a:t>
            </a:r>
          </a:p>
          <a:p>
            <a:pPr marL="0" lvl="0" indent="0">
              <a:buNone/>
            </a:pPr>
            <a:endParaRPr lang="en-US" dirty="0" smtClean="0"/>
          </a:p>
        </p:txBody>
      </p:sp>
    </p:spTree>
    <p:extLst>
      <p:ext uri="{BB962C8B-B14F-4D97-AF65-F5344CB8AC3E}">
        <p14:creationId xmlns:p14="http://schemas.microsoft.com/office/powerpoint/2010/main" val="393441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VC"/>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250831" y="1224476"/>
            <a:ext cx="6260123" cy="4290059"/>
          </a:xfrm>
          <a:prstGeom prst="rect">
            <a:avLst/>
          </a:prstGeom>
          <a:noFill/>
          <a:ln>
            <a:noFill/>
          </a:ln>
        </p:spPr>
      </p:pic>
    </p:spTree>
    <p:extLst>
      <p:ext uri="{BB962C8B-B14F-4D97-AF65-F5344CB8AC3E}">
        <p14:creationId xmlns:p14="http://schemas.microsoft.com/office/powerpoint/2010/main" val="222690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CD07D-DEC9-431D-A0E3-4BF9A5DC1134}"/>
              </a:ext>
            </a:extLst>
          </p:cNvPr>
          <p:cNvSpPr>
            <a:spLocks noGrp="1"/>
          </p:cNvSpPr>
          <p:nvPr>
            <p:ph type="title"/>
          </p:nvPr>
        </p:nvSpPr>
        <p:spPr>
          <a:xfrm>
            <a:off x="1451579" y="804519"/>
            <a:ext cx="9603275" cy="692977"/>
          </a:xfrm>
        </p:spPr>
        <p:txBody>
          <a:bodyPr>
            <a:normAutofit/>
          </a:bodyPr>
          <a:lstStyle/>
          <a:p>
            <a:r>
              <a:rPr lang="en-US" b="1" cap="none" dirty="0" smtClean="0"/>
              <a:t>Advantages Of ASP.NET MVC Framework</a:t>
            </a:r>
            <a:endParaRPr lang="en-US" b="1" cap="none" dirty="0"/>
          </a:p>
        </p:txBody>
      </p:sp>
      <p:sp>
        <p:nvSpPr>
          <p:cNvPr id="3" name="Content Placeholder 2">
            <a:extLst>
              <a:ext uri="{FF2B5EF4-FFF2-40B4-BE49-F238E27FC236}">
                <a16:creationId xmlns:a16="http://schemas.microsoft.com/office/drawing/2014/main" xmlns="" id="{8500AFD3-4727-44C6-ADFB-5AD84ECB0C79}"/>
              </a:ext>
            </a:extLst>
          </p:cNvPr>
          <p:cNvSpPr>
            <a:spLocks noGrp="1"/>
          </p:cNvSpPr>
          <p:nvPr>
            <p:ph idx="1"/>
          </p:nvPr>
        </p:nvSpPr>
        <p:spPr>
          <a:xfrm>
            <a:off x="1451579" y="1497496"/>
            <a:ext cx="9603275" cy="4625008"/>
          </a:xfrm>
        </p:spPr>
        <p:txBody>
          <a:bodyPr>
            <a:noAutofit/>
          </a:bodyPr>
          <a:lstStyle/>
          <a:p>
            <a:r>
              <a:rPr lang="en-US" sz="2400" dirty="0"/>
              <a:t>It manages application complexity by dividing an application into the model, view and controller.</a:t>
            </a:r>
          </a:p>
          <a:p>
            <a:r>
              <a:rPr lang="en-US" sz="2400" dirty="0"/>
              <a:t>It does not use view state or server-based forms. This makes the MVC framework ideal for developers who want full control over the behavior of an application.</a:t>
            </a:r>
          </a:p>
          <a:p>
            <a:r>
              <a:rPr lang="en-US" sz="2400" dirty="0"/>
              <a:t>It provides better support for test-driven development.</a:t>
            </a:r>
          </a:p>
          <a:p>
            <a:r>
              <a:rPr lang="en-US" sz="2400" dirty="0"/>
              <a:t>It is suitable for large scale developer team and web applications.</a:t>
            </a:r>
          </a:p>
          <a:p>
            <a:r>
              <a:rPr lang="en-US" sz="2400" dirty="0"/>
              <a:t>It provides high degree of control to the developer over the application behavior.</a:t>
            </a:r>
          </a:p>
        </p:txBody>
      </p:sp>
    </p:spTree>
    <p:extLst>
      <p:ext uri="{BB962C8B-B14F-4D97-AF65-F5344CB8AC3E}">
        <p14:creationId xmlns:p14="http://schemas.microsoft.com/office/powerpoint/2010/main" val="3944972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33643A-3C5C-46C2-AAB4-6CE1CCD60F67}"/>
              </a:ext>
            </a:extLst>
          </p:cNvPr>
          <p:cNvSpPr>
            <a:spLocks noGrp="1"/>
          </p:cNvSpPr>
          <p:nvPr>
            <p:ph type="title"/>
          </p:nvPr>
        </p:nvSpPr>
        <p:spPr/>
        <p:txBody>
          <a:bodyPr/>
          <a:lstStyle/>
          <a:p>
            <a:r>
              <a:rPr lang="en-US" b="1" dirty="0"/>
              <a:t>ASP.NET Web API</a:t>
            </a:r>
          </a:p>
        </p:txBody>
      </p:sp>
      <p:sp>
        <p:nvSpPr>
          <p:cNvPr id="3" name="Content Placeholder 2">
            <a:extLst>
              <a:ext uri="{FF2B5EF4-FFF2-40B4-BE49-F238E27FC236}">
                <a16:creationId xmlns:a16="http://schemas.microsoft.com/office/drawing/2014/main" xmlns="" id="{C760D7C4-6092-42FF-9BB1-BA7F2DDDF3CF}"/>
              </a:ext>
            </a:extLst>
          </p:cNvPr>
          <p:cNvSpPr>
            <a:spLocks noGrp="1"/>
          </p:cNvSpPr>
          <p:nvPr>
            <p:ph idx="1"/>
          </p:nvPr>
        </p:nvSpPr>
        <p:spPr>
          <a:xfrm>
            <a:off x="1451579" y="1561514"/>
            <a:ext cx="9603275" cy="4517314"/>
          </a:xfrm>
        </p:spPr>
        <p:txBody>
          <a:bodyPr>
            <a:normAutofit/>
          </a:bodyPr>
          <a:lstStyle/>
          <a:p>
            <a:r>
              <a:rPr lang="en-US" sz="2400" dirty="0"/>
              <a:t>ASP.NET Web API is a framework that makes it easy to build HTTP services that reach a broad range of clients, including browsers and mobile devices. </a:t>
            </a:r>
            <a:endParaRPr lang="en-US" sz="2400" dirty="0" smtClean="0"/>
          </a:p>
          <a:p>
            <a:r>
              <a:rPr lang="en-US" sz="2400" dirty="0" smtClean="0"/>
              <a:t>ASP.NET </a:t>
            </a:r>
            <a:r>
              <a:rPr lang="en-US" sz="2400" dirty="0"/>
              <a:t>Web API is an ideal platform for building RESTful applications on the . NET Framework</a:t>
            </a:r>
            <a:r>
              <a:rPr lang="en-US" sz="2400" dirty="0" smtClean="0"/>
              <a:t>.</a:t>
            </a:r>
          </a:p>
          <a:p>
            <a:r>
              <a:rPr lang="en-US" sz="2400" dirty="0"/>
              <a:t>Web API services are used when the application is to be used on a distributed system</a:t>
            </a:r>
            <a:r>
              <a:rPr lang="en-US" sz="2400" dirty="0" smtClean="0"/>
              <a:t>.</a:t>
            </a:r>
          </a:p>
          <a:p>
            <a:r>
              <a:rPr lang="en-US" sz="2400" dirty="0"/>
              <a:t>Endpoints automatically serialize </a:t>
            </a:r>
            <a:r>
              <a:rPr lang="en-US" sz="2400" dirty="0" smtClean="0"/>
              <a:t>the </a:t>
            </a:r>
            <a:r>
              <a:rPr lang="en-US" sz="2400" dirty="0"/>
              <a:t>classes to properly formatted JSON out of the box. No special configuration is required. </a:t>
            </a:r>
            <a:endParaRPr lang="en-US" sz="2400" dirty="0" smtClean="0"/>
          </a:p>
        </p:txBody>
      </p:sp>
    </p:spTree>
    <p:extLst>
      <p:ext uri="{BB962C8B-B14F-4D97-AF65-F5344CB8AC3E}">
        <p14:creationId xmlns:p14="http://schemas.microsoft.com/office/powerpoint/2010/main" val="21006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55951"/>
          </a:xfrm>
        </p:spPr>
        <p:txBody>
          <a:bodyPr/>
          <a:lstStyle/>
          <a:p>
            <a:r>
              <a:rPr lang="en-US" dirty="0"/>
              <a:t>Secure API endpoints with built-in support for industry standard JSON Web Tokens (JWT). </a:t>
            </a:r>
            <a:endParaRPr lang="en-US" dirty="0" smtClean="0"/>
          </a:p>
          <a:p>
            <a:r>
              <a:rPr lang="en-US" dirty="0" smtClean="0"/>
              <a:t>Policy-based </a:t>
            </a:r>
            <a:r>
              <a:rPr lang="en-US" dirty="0"/>
              <a:t>authorization gives you the flexibility to define powerful access control rules—all in code</a:t>
            </a:r>
            <a:r>
              <a:rPr lang="en-US" dirty="0" smtClean="0"/>
              <a:t>.</a:t>
            </a:r>
          </a:p>
          <a:p>
            <a:r>
              <a:rPr lang="en-US" dirty="0"/>
              <a:t> </a:t>
            </a:r>
            <a:r>
              <a:rPr lang="en-US" dirty="0" smtClean="0"/>
              <a:t>We define </a:t>
            </a:r>
            <a:r>
              <a:rPr lang="en-US" dirty="0"/>
              <a:t>routes and verbs inline with your code, using attributes. </a:t>
            </a:r>
            <a:endParaRPr lang="en-US" dirty="0" smtClean="0"/>
          </a:p>
          <a:p>
            <a:r>
              <a:rPr lang="en-US" dirty="0" smtClean="0"/>
              <a:t>Data </a:t>
            </a:r>
            <a:r>
              <a:rPr lang="en-US" dirty="0"/>
              <a:t>from the request path, query string, and request body are automatically bound to method parameters.</a:t>
            </a:r>
          </a:p>
        </p:txBody>
      </p:sp>
    </p:spTree>
    <p:extLst>
      <p:ext uri="{BB962C8B-B14F-4D97-AF65-F5344CB8AC3E}">
        <p14:creationId xmlns:p14="http://schemas.microsoft.com/office/powerpoint/2010/main" val="2479435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ASP.NET Core</a:t>
            </a:r>
          </a:p>
        </p:txBody>
      </p:sp>
      <p:sp>
        <p:nvSpPr>
          <p:cNvPr id="3" name="Content Placeholder 2"/>
          <p:cNvSpPr>
            <a:spLocks noGrp="1"/>
          </p:cNvSpPr>
          <p:nvPr>
            <p:ph idx="1"/>
          </p:nvPr>
        </p:nvSpPr>
        <p:spPr>
          <a:xfrm>
            <a:off x="1451579" y="1561514"/>
            <a:ext cx="9603275" cy="4517314"/>
          </a:xfrm>
        </p:spPr>
        <p:txBody>
          <a:bodyPr>
            <a:normAutofit/>
          </a:bodyPr>
          <a:lstStyle/>
          <a:p>
            <a:r>
              <a:rPr lang="en-US" dirty="0"/>
              <a:t>ASP.NET Core is a cross-platform, high-performance, open-source framework for building modern, cloud-enabled, Internet-connected apps</a:t>
            </a:r>
            <a:r>
              <a:rPr lang="en-US" dirty="0" smtClean="0"/>
              <a:t>.</a:t>
            </a:r>
          </a:p>
          <a:p>
            <a:r>
              <a:rPr lang="en-US" dirty="0" smtClean="0"/>
              <a:t>Build </a:t>
            </a:r>
            <a:r>
              <a:rPr lang="en-US" dirty="0"/>
              <a:t>web apps and services, Internet of Things (</a:t>
            </a:r>
            <a:r>
              <a:rPr lang="en-US" dirty="0" err="1"/>
              <a:t>IoT</a:t>
            </a:r>
            <a:r>
              <a:rPr lang="en-US" dirty="0"/>
              <a:t>) apps, and mobile </a:t>
            </a:r>
            <a:r>
              <a:rPr lang="en-US" dirty="0" err="1"/>
              <a:t>backends</a:t>
            </a:r>
            <a:r>
              <a:rPr lang="en-US" dirty="0"/>
              <a:t>.</a:t>
            </a:r>
          </a:p>
          <a:p>
            <a:r>
              <a:rPr lang="en-US" dirty="0"/>
              <a:t>Use </a:t>
            </a:r>
            <a:r>
              <a:rPr lang="en-US" dirty="0" smtClean="0"/>
              <a:t>development </a:t>
            </a:r>
            <a:r>
              <a:rPr lang="en-US" dirty="0"/>
              <a:t>tools on Windows, </a:t>
            </a:r>
            <a:r>
              <a:rPr lang="en-US" dirty="0" err="1"/>
              <a:t>macOS</a:t>
            </a:r>
            <a:r>
              <a:rPr lang="en-US" dirty="0"/>
              <a:t>, and Linux.</a:t>
            </a:r>
          </a:p>
          <a:p>
            <a:r>
              <a:rPr lang="en-US" dirty="0"/>
              <a:t>Deploy to the cloud or on-premises.</a:t>
            </a:r>
          </a:p>
          <a:p>
            <a:r>
              <a:rPr lang="en-US" dirty="0"/>
              <a:t>Run on .NET Core.</a:t>
            </a:r>
          </a:p>
        </p:txBody>
      </p:sp>
    </p:spTree>
    <p:extLst>
      <p:ext uri="{BB962C8B-B14F-4D97-AF65-F5344CB8AC3E}">
        <p14:creationId xmlns:p14="http://schemas.microsoft.com/office/powerpoint/2010/main" val="166804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AFC4A9-48D5-424C-9446-750377AC09C1}"/>
              </a:ext>
            </a:extLst>
          </p:cNvPr>
          <p:cNvSpPr>
            <a:spLocks noGrp="1"/>
          </p:cNvSpPr>
          <p:nvPr>
            <p:ph type="title"/>
          </p:nvPr>
        </p:nvSpPr>
        <p:spPr/>
        <p:txBody>
          <a:bodyPr>
            <a:normAutofit/>
          </a:bodyPr>
          <a:lstStyle/>
          <a:p>
            <a:r>
              <a:rPr lang="en-US" b="1" dirty="0"/>
              <a:t>ASP.NET Core </a:t>
            </a:r>
            <a:r>
              <a:rPr lang="en-US" b="1" cap="none" dirty="0" smtClean="0"/>
              <a:t>Benefits</a:t>
            </a:r>
            <a:endParaRPr lang="en-US" b="1" cap="none" dirty="0"/>
          </a:p>
        </p:txBody>
      </p:sp>
      <p:sp>
        <p:nvSpPr>
          <p:cNvPr id="3" name="Content Placeholder 2">
            <a:extLst>
              <a:ext uri="{FF2B5EF4-FFF2-40B4-BE49-F238E27FC236}">
                <a16:creationId xmlns:a16="http://schemas.microsoft.com/office/drawing/2014/main" xmlns="" id="{5B965B92-BCE3-4C3C-A3A8-C7F21F07E4E6}"/>
              </a:ext>
            </a:extLst>
          </p:cNvPr>
          <p:cNvSpPr>
            <a:spLocks noGrp="1"/>
          </p:cNvSpPr>
          <p:nvPr>
            <p:ph idx="1"/>
          </p:nvPr>
        </p:nvSpPr>
        <p:spPr>
          <a:xfrm>
            <a:off x="1451579" y="1561514"/>
            <a:ext cx="9603275" cy="4529797"/>
          </a:xfrm>
        </p:spPr>
        <p:txBody>
          <a:bodyPr>
            <a:normAutofit fontScale="92500" lnSpcReduction="10000"/>
          </a:bodyPr>
          <a:lstStyle/>
          <a:p>
            <a:r>
              <a:rPr lang="en-US" sz="2400" dirty="0"/>
              <a:t>A unified </a:t>
            </a:r>
            <a:r>
              <a:rPr lang="en-US" sz="2400" dirty="0" smtClean="0"/>
              <a:t>model </a:t>
            </a:r>
            <a:r>
              <a:rPr lang="en-US" sz="2400" dirty="0"/>
              <a:t>for building web UI and web APIs.</a:t>
            </a:r>
          </a:p>
          <a:p>
            <a:r>
              <a:rPr lang="en-US" sz="2400" dirty="0"/>
              <a:t>Architected for testability.</a:t>
            </a:r>
          </a:p>
          <a:p>
            <a:r>
              <a:rPr lang="en-US" sz="2400" dirty="0"/>
              <a:t>Razor Pages makes coding page-focused scenarios easier and more productive.</a:t>
            </a:r>
          </a:p>
          <a:p>
            <a:r>
              <a:rPr lang="en-US" sz="2400" dirty="0" smtClean="0"/>
              <a:t>Ability </a:t>
            </a:r>
            <a:r>
              <a:rPr lang="en-US" sz="2400" dirty="0"/>
              <a:t>to develop and run on Windows, </a:t>
            </a:r>
            <a:r>
              <a:rPr lang="en-US" sz="2400" dirty="0" err="1"/>
              <a:t>macOS</a:t>
            </a:r>
            <a:r>
              <a:rPr lang="en-US" sz="2400" dirty="0"/>
              <a:t>, and Linux.</a:t>
            </a:r>
          </a:p>
          <a:p>
            <a:r>
              <a:rPr lang="en-US" sz="2400" dirty="0"/>
              <a:t>Open-source and community-focused.</a:t>
            </a:r>
          </a:p>
          <a:p>
            <a:r>
              <a:rPr lang="en-US" sz="2400" dirty="0"/>
              <a:t>Integration of modern, client-side frameworks and development workflows.</a:t>
            </a:r>
          </a:p>
          <a:p>
            <a:r>
              <a:rPr lang="en-US" sz="2400" dirty="0" smtClean="0"/>
              <a:t>A </a:t>
            </a:r>
            <a:r>
              <a:rPr lang="en-US" sz="2400" dirty="0"/>
              <a:t>cloud-ready, environment-based configuration system.</a:t>
            </a:r>
          </a:p>
          <a:p>
            <a:r>
              <a:rPr lang="en-US" sz="2400" dirty="0"/>
              <a:t>Built-in dependency injection.</a:t>
            </a:r>
          </a:p>
          <a:p>
            <a:r>
              <a:rPr lang="en-US" sz="2400" dirty="0"/>
              <a:t>A lightweight, high-performance, and modular HTTP request pipeline</a:t>
            </a:r>
            <a:r>
              <a:rPr lang="en-US" sz="2400" dirty="0" smtClean="0"/>
              <a:t>.</a:t>
            </a:r>
            <a:endParaRPr lang="en-US" sz="2400" dirty="0"/>
          </a:p>
        </p:txBody>
      </p:sp>
    </p:spTree>
    <p:extLst>
      <p:ext uri="{BB962C8B-B14F-4D97-AF65-F5344CB8AC3E}">
        <p14:creationId xmlns:p14="http://schemas.microsoft.com/office/powerpoint/2010/main" val="268747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 </a:t>
            </a:r>
            <a:r>
              <a:rPr lang="en-US" b="1" dirty="0"/>
              <a:t>Core</a:t>
            </a:r>
          </a:p>
        </p:txBody>
      </p:sp>
      <p:sp>
        <p:nvSpPr>
          <p:cNvPr id="3" name="Content Placeholder 2"/>
          <p:cNvSpPr>
            <a:spLocks noGrp="1"/>
          </p:cNvSpPr>
          <p:nvPr>
            <p:ph idx="1"/>
          </p:nvPr>
        </p:nvSpPr>
        <p:spPr>
          <a:xfrm>
            <a:off x="1451579" y="1561514"/>
            <a:ext cx="9603275" cy="4504435"/>
          </a:xfrm>
        </p:spPr>
        <p:txBody>
          <a:bodyPr/>
          <a:lstStyle/>
          <a:p>
            <a:r>
              <a:rPr lang="en-US" dirty="0"/>
              <a:t>.NET Core is a </a:t>
            </a:r>
            <a:r>
              <a:rPr lang="en-US" dirty="0" smtClean="0"/>
              <a:t>latest </a:t>
            </a:r>
            <a:r>
              <a:rPr lang="en-US" dirty="0"/>
              <a:t>version of .NET Framework, which is a free, open-source, general-purpose development platform maintained by Microsoft. </a:t>
            </a:r>
            <a:endParaRPr lang="en-US" dirty="0" smtClean="0"/>
          </a:p>
          <a:p>
            <a:r>
              <a:rPr lang="en-US" dirty="0" smtClean="0"/>
              <a:t>It </a:t>
            </a:r>
            <a:r>
              <a:rPr lang="en-US" dirty="0"/>
              <a:t>is a cross-platform framework that runs on Windows, </a:t>
            </a:r>
            <a:r>
              <a:rPr lang="en-US" dirty="0" err="1"/>
              <a:t>macOS</a:t>
            </a:r>
            <a:r>
              <a:rPr lang="en-US" dirty="0"/>
              <a:t>, and Linux operating systems</a:t>
            </a:r>
            <a:endParaRPr lang="en-US" dirty="0" smtClean="0"/>
          </a:p>
          <a:p>
            <a:r>
              <a:rPr lang="en-US" dirty="0" smtClean="0"/>
              <a:t>It optimized </a:t>
            </a:r>
            <a:r>
              <a:rPr lang="en-US" dirty="0"/>
              <a:t>for modern app needs and developer workflows</a:t>
            </a:r>
            <a:r>
              <a:rPr lang="en-US" dirty="0" smtClean="0"/>
              <a:t>.</a:t>
            </a:r>
          </a:p>
          <a:p>
            <a:r>
              <a:rPr lang="en-US" dirty="0" smtClean="0"/>
              <a:t>It provides </a:t>
            </a:r>
            <a:r>
              <a:rPr lang="en-US" dirty="0"/>
              <a:t>high scalability and performance in comparison to .NET Framework because of its </a:t>
            </a:r>
            <a:r>
              <a:rPr lang="en-US" dirty="0" smtClean="0"/>
              <a:t>architecture.</a:t>
            </a:r>
          </a:p>
          <a:p>
            <a:r>
              <a:rPr lang="en-US" dirty="0" smtClean="0"/>
              <a:t>It can </a:t>
            </a:r>
            <a:r>
              <a:rPr lang="en-US" dirty="0"/>
              <a:t>be used to build different types of applications such as mobile, desktop, web, cloud, </a:t>
            </a:r>
            <a:r>
              <a:rPr lang="en-US" dirty="0" err="1"/>
              <a:t>IoT</a:t>
            </a:r>
            <a:r>
              <a:rPr lang="en-US" dirty="0"/>
              <a:t>, machine learning, </a:t>
            </a:r>
            <a:r>
              <a:rPr lang="en-US" dirty="0" err="1"/>
              <a:t>microservices</a:t>
            </a:r>
            <a:r>
              <a:rPr lang="en-US" dirty="0"/>
              <a:t>, game, etc.</a:t>
            </a:r>
            <a:endParaRPr lang="en-US" dirty="0" smtClean="0"/>
          </a:p>
        </p:txBody>
      </p:sp>
    </p:spTree>
    <p:extLst>
      <p:ext uri="{BB962C8B-B14F-4D97-AF65-F5344CB8AC3E}">
        <p14:creationId xmlns:p14="http://schemas.microsoft.com/office/powerpoint/2010/main" val="3049018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68830"/>
          </a:xfrm>
        </p:spPr>
        <p:txBody>
          <a:bodyPr/>
          <a:lstStyle/>
          <a:p>
            <a:r>
              <a:rPr lang="en-US" dirty="0"/>
              <a:t>.NET Core includes CLI tools (Command-line interface) for development and continuous-integration.</a:t>
            </a:r>
          </a:p>
        </p:txBody>
      </p:sp>
    </p:spTree>
    <p:extLst>
      <p:ext uri="{BB962C8B-B14F-4D97-AF65-F5344CB8AC3E}">
        <p14:creationId xmlns:p14="http://schemas.microsoft.com/office/powerpoint/2010/main" val="1475466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.NET Architecture And Design Principles</a:t>
            </a:r>
            <a:endParaRPr lang="en-US" b="1" cap="none" dirty="0"/>
          </a:p>
        </p:txBody>
      </p:sp>
      <p:sp>
        <p:nvSpPr>
          <p:cNvPr id="3" name="Content Placeholder 2"/>
          <p:cNvSpPr>
            <a:spLocks noGrp="1"/>
          </p:cNvSpPr>
          <p:nvPr>
            <p:ph idx="1"/>
          </p:nvPr>
        </p:nvSpPr>
        <p:spPr>
          <a:xfrm>
            <a:off x="1451578" y="1561515"/>
            <a:ext cx="9603275" cy="4594586"/>
          </a:xfrm>
        </p:spPr>
        <p:txBody>
          <a:bodyPr/>
          <a:lstStyle/>
          <a:p>
            <a:r>
              <a:rPr lang="en-US" dirty="0"/>
              <a:t>.NET is tiered, modular, and hierarchal. </a:t>
            </a:r>
            <a:endParaRPr lang="en-US" dirty="0" smtClean="0"/>
          </a:p>
          <a:p>
            <a:r>
              <a:rPr lang="en-US" dirty="0" smtClean="0"/>
              <a:t>Each </a:t>
            </a:r>
            <a:r>
              <a:rPr lang="en-US" dirty="0"/>
              <a:t>tier of the .NET Framework is a layer of abstraction. </a:t>
            </a:r>
            <a:endParaRPr lang="en-US" dirty="0" smtClean="0"/>
          </a:p>
          <a:p>
            <a:r>
              <a:rPr lang="en-US" dirty="0" smtClean="0"/>
              <a:t>.</a:t>
            </a:r>
            <a:r>
              <a:rPr lang="en-US" dirty="0"/>
              <a:t>NET languages are the top tier and the most abstracted level. </a:t>
            </a:r>
            <a:endParaRPr lang="en-US" dirty="0" smtClean="0"/>
          </a:p>
          <a:p>
            <a:r>
              <a:rPr lang="en-US" dirty="0" smtClean="0"/>
              <a:t>The </a:t>
            </a:r>
            <a:r>
              <a:rPr lang="en-US" dirty="0"/>
              <a:t>common language runtime is the bottom tier, the least abstracted, and closest to the native environment. </a:t>
            </a:r>
            <a:endParaRPr lang="en-US" dirty="0" smtClean="0"/>
          </a:p>
          <a:p>
            <a:r>
              <a:rPr lang="en-US" dirty="0" smtClean="0"/>
              <a:t>Common </a:t>
            </a:r>
            <a:r>
              <a:rPr lang="en-US" dirty="0"/>
              <a:t>language runtime works closely with the operating environment to manage .NET applications. </a:t>
            </a:r>
            <a:endParaRPr lang="en-US" dirty="0" smtClean="0"/>
          </a:p>
          <a:p>
            <a:r>
              <a:rPr lang="en-US" dirty="0" smtClean="0"/>
              <a:t>The </a:t>
            </a:r>
            <a:r>
              <a:rPr lang="en-US" dirty="0"/>
              <a:t>.NET Framework is partitioned into modules, each with its own distinct responsibility. </a:t>
            </a:r>
            <a:endParaRPr lang="en-US" dirty="0" smtClean="0"/>
          </a:p>
          <a:p>
            <a:r>
              <a:rPr lang="en-US" dirty="0" smtClean="0"/>
              <a:t>Finally</a:t>
            </a:r>
            <a:r>
              <a:rPr lang="en-US" dirty="0"/>
              <a:t>, since higher tiers request services only from the lower tiers, .NET is hierarchal. </a:t>
            </a:r>
            <a:endParaRPr lang="en-US" dirty="0"/>
          </a:p>
        </p:txBody>
      </p:sp>
    </p:spTree>
    <p:extLst>
      <p:ext uri="{BB962C8B-B14F-4D97-AF65-F5344CB8AC3E}">
        <p14:creationId xmlns:p14="http://schemas.microsoft.com/office/powerpoint/2010/main" val="2750314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4400" y="0"/>
            <a:ext cx="8474299" cy="6143223"/>
          </a:xfrm>
          <a:prstGeom prst="rect">
            <a:avLst/>
          </a:prstGeom>
        </p:spPr>
      </p:pic>
    </p:spTree>
    <p:extLst>
      <p:ext uri="{BB962C8B-B14F-4D97-AF65-F5344CB8AC3E}">
        <p14:creationId xmlns:p14="http://schemas.microsoft.com/office/powerpoint/2010/main" val="811570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Design principles of .</a:t>
            </a:r>
            <a:r>
              <a:rPr lang="en-US" b="1" dirty="0" smtClean="0"/>
              <a:t>NET</a:t>
            </a:r>
            <a:endParaRPr lang="en-US" dirty="0"/>
          </a:p>
        </p:txBody>
      </p:sp>
      <p:sp>
        <p:nvSpPr>
          <p:cNvPr id="3" name="Content Placeholder 2"/>
          <p:cNvSpPr>
            <a:spLocks noGrp="1"/>
          </p:cNvSpPr>
          <p:nvPr>
            <p:ph idx="1"/>
          </p:nvPr>
        </p:nvSpPr>
        <p:spPr>
          <a:xfrm>
            <a:off x="1451579" y="1561514"/>
            <a:ext cx="9603275" cy="3904831"/>
          </a:xfrm>
        </p:spPr>
        <p:txBody>
          <a:bodyPr>
            <a:normAutofit/>
          </a:bodyPr>
          <a:lstStyle/>
          <a:p>
            <a:r>
              <a:rPr lang="en-US" dirty="0" smtClean="0"/>
              <a:t>Interoperability</a:t>
            </a:r>
            <a:endParaRPr lang="en-US" dirty="0"/>
          </a:p>
          <a:p>
            <a:r>
              <a:rPr lang="en-US" dirty="0"/>
              <a:t>Portability</a:t>
            </a:r>
          </a:p>
          <a:p>
            <a:r>
              <a:rPr lang="en-US" dirty="0"/>
              <a:t>In-built security mechanism</a:t>
            </a:r>
          </a:p>
          <a:p>
            <a:r>
              <a:rPr lang="en-US" dirty="0"/>
              <a:t>Robust memory management</a:t>
            </a:r>
          </a:p>
          <a:p>
            <a:r>
              <a:rPr lang="en-US" dirty="0"/>
              <a:t>Simplified deployment</a:t>
            </a:r>
          </a:p>
          <a:p>
            <a:r>
              <a:rPr lang="en-US" dirty="0"/>
              <a:t>Asynchronous Programming</a:t>
            </a:r>
          </a:p>
          <a:p>
            <a:r>
              <a:rPr lang="en-US" dirty="0"/>
              <a:t>High Performance</a:t>
            </a:r>
          </a:p>
          <a:p>
            <a:endParaRPr lang="en-US" dirty="0"/>
          </a:p>
        </p:txBody>
      </p:sp>
    </p:spTree>
    <p:extLst>
      <p:ext uri="{BB962C8B-B14F-4D97-AF65-F5344CB8AC3E}">
        <p14:creationId xmlns:p14="http://schemas.microsoft.com/office/powerpoint/2010/main" val="3162105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669701"/>
            <a:ext cx="9603275" cy="891813"/>
          </a:xfrm>
        </p:spPr>
        <p:txBody>
          <a:bodyPr>
            <a:normAutofit fontScale="90000"/>
          </a:bodyPr>
          <a:lstStyle/>
          <a:p>
            <a:r>
              <a:rPr lang="en-US" b="1" cap="none" dirty="0" smtClean="0"/>
              <a:t>Compilation And Execution Of .NET Applications: </a:t>
            </a:r>
            <a:r>
              <a:rPr lang="en-US" b="1" dirty="0" smtClean="0"/>
              <a:t>CLI</a:t>
            </a:r>
            <a:r>
              <a:rPr lang="en-US" b="1" dirty="0"/>
              <a:t>, MSIL and CLR</a:t>
            </a:r>
            <a:endParaRPr lang="en-US" b="1" cap="none" dirty="0"/>
          </a:p>
        </p:txBody>
      </p:sp>
      <p:sp>
        <p:nvSpPr>
          <p:cNvPr id="3" name="Content Placeholder 2"/>
          <p:cNvSpPr>
            <a:spLocks noGrp="1"/>
          </p:cNvSpPr>
          <p:nvPr>
            <p:ph idx="1"/>
          </p:nvPr>
        </p:nvSpPr>
        <p:spPr>
          <a:xfrm>
            <a:off x="1451579" y="1561514"/>
            <a:ext cx="9603275" cy="4581709"/>
          </a:xfrm>
        </p:spPr>
        <p:txBody>
          <a:bodyPr/>
          <a:lstStyle/>
          <a:p>
            <a:r>
              <a:rPr lang="en-US" dirty="0"/>
              <a:t>The Common Language Infrastructure (CLI) is an open specification developed by Microsoft that describes the executable code and runtime environment that allows multiple high-level languages to be used on different computer platforms without being rewritten for specific architectures. </a:t>
            </a:r>
          </a:p>
          <a:p>
            <a:r>
              <a:rPr lang="en-US" dirty="0" smtClean="0"/>
              <a:t>The </a:t>
            </a:r>
            <a:r>
              <a:rPr lang="en-US" dirty="0"/>
              <a:t>.NET Framework, .NET Core, and Mono are some implementations of CLI</a:t>
            </a:r>
            <a:r>
              <a:rPr lang="en-US" dirty="0" smtClean="0"/>
              <a:t>.</a:t>
            </a:r>
          </a:p>
          <a:p>
            <a:r>
              <a:rPr lang="en-US" dirty="0"/>
              <a:t>Source code written in C# is compiled into an Microsoft Intermediate Language (MSIL) </a:t>
            </a:r>
            <a:r>
              <a:rPr lang="en-US" dirty="0" smtClean="0"/>
              <a:t>that </a:t>
            </a:r>
            <a:r>
              <a:rPr lang="en-US" dirty="0"/>
              <a:t>conforms to the CLI specification. The IL code are stored on disk in an executable file called an assembly, typically with an extension of .exe or .</a:t>
            </a:r>
            <a:r>
              <a:rPr lang="en-US" dirty="0" err="1" smtClean="0"/>
              <a:t>dll</a:t>
            </a:r>
            <a:endParaRPr lang="en-US" dirty="0" smtClean="0"/>
          </a:p>
          <a:p>
            <a:r>
              <a:rPr lang="en-US" dirty="0"/>
              <a:t>CLR performs just in time (JIT) compilation to convert the IL code to native machine instructions. The CLR also provides other services related to automatic garbage collection, exception handling, and resource management.</a:t>
            </a:r>
          </a:p>
          <a:p>
            <a:endParaRPr lang="en-US" dirty="0"/>
          </a:p>
        </p:txBody>
      </p:sp>
    </p:spTree>
    <p:extLst>
      <p:ext uri="{BB962C8B-B14F-4D97-AF65-F5344CB8AC3E}">
        <p14:creationId xmlns:p14="http://schemas.microsoft.com/office/powerpoint/2010/main" val="38513388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94587"/>
          </a:xfrm>
        </p:spPr>
        <p:txBody>
          <a:bodyPr/>
          <a:lstStyle/>
          <a:p>
            <a:r>
              <a:rPr lang="en-US" dirty="0" smtClean="0"/>
              <a:t>CLR </a:t>
            </a:r>
            <a:r>
              <a:rPr lang="en-US" dirty="0"/>
              <a:t>is the responsibility of the runtime to take care the code execution of the program. </a:t>
            </a:r>
          </a:p>
          <a:p>
            <a:r>
              <a:rPr lang="en-US" dirty="0" smtClean="0"/>
              <a:t>CLR </a:t>
            </a:r>
            <a:r>
              <a:rPr lang="en-US" dirty="0"/>
              <a:t>is a framework layer that resides above the OS and handles the execution of all the </a:t>
            </a:r>
            <a:r>
              <a:rPr lang="en-US" dirty="0" err="1"/>
              <a:t>.Net</a:t>
            </a:r>
            <a:r>
              <a:rPr lang="en-US" dirty="0"/>
              <a:t> applications. </a:t>
            </a:r>
            <a:r>
              <a:rPr lang="en-US" dirty="0" smtClean="0"/>
              <a:t>Programs </a:t>
            </a:r>
            <a:r>
              <a:rPr lang="en-US" dirty="0"/>
              <a:t>don’t directly communicate with the OS but go through the CLR.</a:t>
            </a:r>
          </a:p>
          <a:p>
            <a:r>
              <a:rPr lang="en-US" dirty="0" smtClean="0"/>
              <a:t>CLR </a:t>
            </a:r>
            <a:r>
              <a:rPr lang="en-US" dirty="0"/>
              <a:t>manages memory, thread execution, code execution, code safety verification, compilation, and other system services. </a:t>
            </a:r>
          </a:p>
          <a:p>
            <a:endParaRPr lang="en-US" dirty="0"/>
          </a:p>
        </p:txBody>
      </p:sp>
    </p:spTree>
    <p:extLst>
      <p:ext uri="{BB962C8B-B14F-4D97-AF65-F5344CB8AC3E}">
        <p14:creationId xmlns:p14="http://schemas.microsoft.com/office/powerpoint/2010/main" val="2916338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618186"/>
            <a:ext cx="9603275" cy="943328"/>
          </a:xfrm>
        </p:spPr>
        <p:txBody>
          <a:bodyPr>
            <a:normAutofit fontScale="90000"/>
          </a:bodyPr>
          <a:lstStyle/>
          <a:p>
            <a:r>
              <a:rPr lang="en-US" b="1" cap="none" dirty="0" smtClean="0"/>
              <a:t>NET CLI: Build, Run, Test And Deploy .NET Core Applications</a:t>
            </a:r>
            <a:endParaRPr lang="en-US" b="1" cap="none" dirty="0"/>
          </a:p>
        </p:txBody>
      </p:sp>
      <p:sp>
        <p:nvSpPr>
          <p:cNvPr id="3" name="Content Placeholder 2"/>
          <p:cNvSpPr>
            <a:spLocks noGrp="1"/>
          </p:cNvSpPr>
          <p:nvPr>
            <p:ph idx="1"/>
          </p:nvPr>
        </p:nvSpPr>
        <p:spPr>
          <a:xfrm>
            <a:off x="1451579" y="1561514"/>
            <a:ext cx="9603275" cy="4568830"/>
          </a:xfrm>
        </p:spPr>
        <p:txBody>
          <a:bodyPr>
            <a:normAutofit/>
          </a:bodyPr>
          <a:lstStyle/>
          <a:p>
            <a:r>
              <a:rPr lang="en-US" dirty="0"/>
              <a:t>The .NET command-line interface (CLI) is a cross-platform toolchain for developing, building, running, and publishing .NET applications</a:t>
            </a:r>
            <a:r>
              <a:rPr lang="en-US" dirty="0" smtClean="0"/>
              <a:t>.</a:t>
            </a:r>
          </a:p>
          <a:p>
            <a:r>
              <a:rPr lang="en-US" dirty="0"/>
              <a:t>The .NET Core CLI is installed with .NET Core SDK for selected platforms. </a:t>
            </a:r>
            <a:endParaRPr lang="en-US" dirty="0" smtClean="0"/>
          </a:p>
          <a:p>
            <a:r>
              <a:rPr lang="en-US" dirty="0"/>
              <a:t>Visual Studio internally uses this CLI to restore, build and publish an application. Other higher level IDEs, editors and tools can use CLI to support .NET Core applications</a:t>
            </a:r>
            <a:r>
              <a:rPr lang="en-US" dirty="0" smtClean="0"/>
              <a:t>.</a:t>
            </a:r>
          </a:p>
          <a:p>
            <a:r>
              <a:rPr lang="en-US" dirty="0"/>
              <a:t>We can verify whether the CLI is installed properly by opening command prompt in Windows and writing </a:t>
            </a:r>
            <a:r>
              <a:rPr lang="en-US" dirty="0" err="1"/>
              <a:t>dotnet</a:t>
            </a:r>
            <a:r>
              <a:rPr lang="en-US" dirty="0"/>
              <a:t> and pressing Enter. </a:t>
            </a:r>
            <a:endParaRPr lang="en-US" dirty="0" smtClean="0"/>
          </a:p>
          <a:p>
            <a:r>
              <a:rPr lang="en-US" dirty="0" smtClean="0"/>
              <a:t>If </a:t>
            </a:r>
            <a:r>
              <a:rPr lang="en-US" dirty="0"/>
              <a:t>it displays usage and help as shown below then it means it is installed properly</a:t>
            </a:r>
            <a:r>
              <a:rPr lang="en-US" dirty="0" smtClean="0"/>
              <a:t>.</a:t>
            </a:r>
          </a:p>
          <a:p>
            <a:pPr marL="0" indent="0">
              <a:buNone/>
            </a:pPr>
            <a:r>
              <a:rPr lang="en-US" b="1" dirty="0"/>
              <a:t>.NET Core CLI Command Structure</a:t>
            </a:r>
            <a:r>
              <a:rPr lang="en-US" b="1" dirty="0" smtClean="0"/>
              <a:t>:</a:t>
            </a:r>
            <a:endParaRPr lang="en-US" dirty="0"/>
          </a:p>
          <a:p>
            <a:r>
              <a:rPr lang="en-US" b="1" dirty="0" err="1"/>
              <a:t>dotnet</a:t>
            </a:r>
            <a:r>
              <a:rPr lang="en-US" b="1" dirty="0"/>
              <a:t> &lt;command&gt; &lt;argument&gt; &lt;option&gt;</a:t>
            </a:r>
            <a:endParaRPr lang="en-US" dirty="0"/>
          </a:p>
        </p:txBody>
      </p:sp>
    </p:spTree>
    <p:extLst>
      <p:ext uri="{BB962C8B-B14F-4D97-AF65-F5344CB8AC3E}">
        <p14:creationId xmlns:p14="http://schemas.microsoft.com/office/powerpoint/2010/main" val="4138422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tutorialsteacher.com/Content/images/core/dotnet-cl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192" y="532214"/>
            <a:ext cx="9002332" cy="4657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451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sz="2200" b="1" dirty="0"/>
              <a:t>Creating and running the Hello World console application</a:t>
            </a:r>
          </a:p>
        </p:txBody>
      </p:sp>
      <p:sp>
        <p:nvSpPr>
          <p:cNvPr id="8" name="Content Placeholder 7"/>
          <p:cNvSpPr>
            <a:spLocks noGrp="1"/>
          </p:cNvSpPr>
          <p:nvPr>
            <p:ph idx="1"/>
          </p:nvPr>
        </p:nvSpPr>
        <p:spPr/>
        <p:txBody>
          <a:bodyPr>
            <a:normAutofit fontScale="85000" lnSpcReduction="10000"/>
          </a:bodyPr>
          <a:lstStyle/>
          <a:p>
            <a:pPr marL="0" indent="0">
              <a:buNone/>
            </a:pPr>
            <a:r>
              <a:rPr lang="en-US" dirty="0"/>
              <a:t>Execute the following commands on the command line or terminal:</a:t>
            </a:r>
          </a:p>
          <a:p>
            <a:r>
              <a:rPr lang="en-US" b="1" dirty="0" err="1" smtClean="0"/>
              <a:t>mkdir</a:t>
            </a:r>
            <a:r>
              <a:rPr lang="en-US" b="1" dirty="0" smtClean="0"/>
              <a:t> </a:t>
            </a:r>
            <a:r>
              <a:rPr lang="en-US" b="1" dirty="0" err="1"/>
              <a:t>hwapp</a:t>
            </a:r>
            <a:endParaRPr lang="en-US" b="1" dirty="0"/>
          </a:p>
          <a:p>
            <a:r>
              <a:rPr lang="en-US" b="1" dirty="0" smtClean="0"/>
              <a:t>cd </a:t>
            </a:r>
            <a:r>
              <a:rPr lang="en-US" b="1" dirty="0" err="1"/>
              <a:t>hwapp</a:t>
            </a:r>
            <a:endParaRPr lang="en-US" b="1" dirty="0"/>
          </a:p>
          <a:p>
            <a:r>
              <a:rPr lang="en-US" b="1" dirty="0" err="1" smtClean="0"/>
              <a:t>dotnet</a:t>
            </a:r>
            <a:r>
              <a:rPr lang="en-US" b="1" dirty="0" smtClean="0"/>
              <a:t> </a:t>
            </a:r>
            <a:r>
              <a:rPr lang="en-US" b="1" dirty="0"/>
              <a:t>new console</a:t>
            </a:r>
          </a:p>
          <a:p>
            <a:pPr marL="0" indent="0">
              <a:buNone/>
            </a:pPr>
            <a:r>
              <a:rPr lang="en-US" dirty="0" smtClean="0"/>
              <a:t>The </a:t>
            </a:r>
            <a:r>
              <a:rPr lang="en-US" dirty="0"/>
              <a:t>command </a:t>
            </a:r>
            <a:r>
              <a:rPr lang="en-US" dirty="0" err="1"/>
              <a:t>dotnet</a:t>
            </a:r>
            <a:r>
              <a:rPr lang="en-US" dirty="0"/>
              <a:t> new console creates a new Hello </a:t>
            </a:r>
            <a:r>
              <a:rPr lang="en-US" dirty="0" smtClean="0"/>
              <a:t>World console </a:t>
            </a:r>
            <a:r>
              <a:rPr lang="en-US" dirty="0"/>
              <a:t>application in the current folder.</a:t>
            </a:r>
          </a:p>
          <a:p>
            <a:pPr marL="0" indent="0">
              <a:buNone/>
            </a:pPr>
            <a:r>
              <a:rPr lang="en-US" dirty="0" smtClean="0"/>
              <a:t>The </a:t>
            </a:r>
            <a:r>
              <a:rPr lang="en-US" dirty="0" err="1"/>
              <a:t>dotnet</a:t>
            </a:r>
            <a:r>
              <a:rPr lang="en-US" dirty="0"/>
              <a:t> new console command creates two files:</a:t>
            </a:r>
          </a:p>
          <a:p>
            <a:r>
              <a:rPr lang="en-US" dirty="0" smtClean="0"/>
              <a:t> </a:t>
            </a:r>
            <a:r>
              <a:rPr lang="en-US" dirty="0" err="1"/>
              <a:t>Program.cs</a:t>
            </a:r>
            <a:r>
              <a:rPr lang="en-US" dirty="0"/>
              <a:t> and</a:t>
            </a:r>
          </a:p>
          <a:p>
            <a:r>
              <a:rPr lang="en-US" dirty="0" err="1" smtClean="0"/>
              <a:t>hwapp.csproj</a:t>
            </a:r>
            <a:endParaRPr lang="en-US" dirty="0"/>
          </a:p>
        </p:txBody>
      </p:sp>
    </p:spTree>
    <p:extLst>
      <p:ext uri="{BB962C8B-B14F-4D97-AF65-F5344CB8AC3E}">
        <p14:creationId xmlns:p14="http://schemas.microsoft.com/office/powerpoint/2010/main" val="3761466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CONTD…</a:t>
            </a:r>
            <a:endParaRPr lang="en-US" b="1" dirty="0"/>
          </a:p>
        </p:txBody>
      </p:sp>
      <p:sp>
        <p:nvSpPr>
          <p:cNvPr id="3" name="Content Placeholder 2"/>
          <p:cNvSpPr>
            <a:spLocks noGrp="1"/>
          </p:cNvSpPr>
          <p:nvPr>
            <p:ph idx="1"/>
          </p:nvPr>
        </p:nvSpPr>
        <p:spPr>
          <a:xfrm>
            <a:off x="1451579" y="1561514"/>
            <a:ext cx="9603275" cy="4568830"/>
          </a:xfrm>
        </p:spPr>
        <p:txBody>
          <a:bodyPr>
            <a:noAutofit/>
          </a:bodyPr>
          <a:lstStyle/>
          <a:p>
            <a:pPr marL="0" indent="0">
              <a:lnSpc>
                <a:spcPct val="100000"/>
              </a:lnSpc>
              <a:spcBef>
                <a:spcPts val="600"/>
              </a:spcBef>
              <a:buNone/>
            </a:pPr>
            <a:r>
              <a:rPr lang="en-US" sz="2200" dirty="0"/>
              <a:t>using System;</a:t>
            </a:r>
          </a:p>
          <a:p>
            <a:pPr marL="0" indent="0">
              <a:lnSpc>
                <a:spcPct val="100000"/>
              </a:lnSpc>
              <a:spcBef>
                <a:spcPts val="600"/>
              </a:spcBef>
              <a:buNone/>
            </a:pPr>
            <a:r>
              <a:rPr lang="en-US" sz="2200" dirty="0"/>
              <a:t>namespace </a:t>
            </a:r>
            <a:r>
              <a:rPr lang="en-US" sz="2200" dirty="0" err="1"/>
              <a:t>hwapp</a:t>
            </a:r>
            <a:endParaRPr lang="en-US" sz="2200" dirty="0"/>
          </a:p>
          <a:p>
            <a:pPr marL="0" indent="0">
              <a:lnSpc>
                <a:spcPct val="100000"/>
              </a:lnSpc>
              <a:spcBef>
                <a:spcPts val="600"/>
              </a:spcBef>
              <a:buNone/>
            </a:pPr>
            <a:r>
              <a:rPr lang="en-US" sz="2200" dirty="0"/>
              <a:t>{</a:t>
            </a:r>
          </a:p>
          <a:p>
            <a:pPr marL="457200" lvl="1" indent="0">
              <a:lnSpc>
                <a:spcPct val="100000"/>
              </a:lnSpc>
              <a:spcBef>
                <a:spcPts val="600"/>
              </a:spcBef>
              <a:buNone/>
            </a:pPr>
            <a:r>
              <a:rPr lang="en-US" sz="2200" dirty="0"/>
              <a:t>public class Program</a:t>
            </a:r>
          </a:p>
          <a:p>
            <a:pPr marL="457200" lvl="1" indent="0">
              <a:lnSpc>
                <a:spcPct val="100000"/>
              </a:lnSpc>
              <a:spcBef>
                <a:spcPts val="600"/>
              </a:spcBef>
              <a:buNone/>
            </a:pPr>
            <a:r>
              <a:rPr lang="en-US" sz="2200" dirty="0"/>
              <a:t>{</a:t>
            </a:r>
          </a:p>
          <a:p>
            <a:pPr marL="914400" lvl="2" indent="0">
              <a:lnSpc>
                <a:spcPct val="100000"/>
              </a:lnSpc>
              <a:spcBef>
                <a:spcPts val="600"/>
              </a:spcBef>
              <a:buNone/>
            </a:pPr>
            <a:r>
              <a:rPr lang="en-US" sz="2200" dirty="0"/>
              <a:t>public static void Main(string[] </a:t>
            </a:r>
            <a:r>
              <a:rPr lang="en-US" sz="2200" dirty="0" err="1"/>
              <a:t>args</a:t>
            </a:r>
            <a:r>
              <a:rPr lang="en-US" sz="2200" dirty="0"/>
              <a:t>)</a:t>
            </a:r>
          </a:p>
          <a:p>
            <a:pPr marL="914400" lvl="2" indent="0">
              <a:lnSpc>
                <a:spcPct val="100000"/>
              </a:lnSpc>
              <a:spcBef>
                <a:spcPts val="600"/>
              </a:spcBef>
              <a:buNone/>
            </a:pPr>
            <a:r>
              <a:rPr lang="en-US" sz="2200" dirty="0"/>
              <a:t>{</a:t>
            </a:r>
          </a:p>
          <a:p>
            <a:pPr marL="914400" lvl="2" indent="0">
              <a:lnSpc>
                <a:spcPct val="100000"/>
              </a:lnSpc>
              <a:spcBef>
                <a:spcPts val="600"/>
              </a:spcBef>
              <a:buNone/>
            </a:pPr>
            <a:r>
              <a:rPr lang="en-US" sz="2200" dirty="0" smtClean="0"/>
              <a:t>	</a:t>
            </a:r>
            <a:r>
              <a:rPr lang="en-US" sz="2200" dirty="0" err="1" smtClean="0"/>
              <a:t>Console.WriteLine</a:t>
            </a:r>
            <a:r>
              <a:rPr lang="en-US" sz="2200" dirty="0"/>
              <a:t>("Hello World");</a:t>
            </a:r>
          </a:p>
          <a:p>
            <a:pPr marL="914400" lvl="2" indent="0">
              <a:lnSpc>
                <a:spcPct val="100000"/>
              </a:lnSpc>
              <a:spcBef>
                <a:spcPts val="600"/>
              </a:spcBef>
              <a:buNone/>
            </a:pPr>
            <a:r>
              <a:rPr lang="en-US" sz="2200" dirty="0"/>
              <a:t>}</a:t>
            </a:r>
          </a:p>
          <a:p>
            <a:pPr marL="457200" lvl="1" indent="0">
              <a:lnSpc>
                <a:spcPct val="100000"/>
              </a:lnSpc>
              <a:spcBef>
                <a:spcPts val="600"/>
              </a:spcBef>
              <a:buNone/>
            </a:pPr>
            <a:r>
              <a:rPr lang="en-US" sz="2200" dirty="0"/>
              <a:t>}</a:t>
            </a:r>
          </a:p>
          <a:p>
            <a:pPr marL="0" indent="0">
              <a:lnSpc>
                <a:spcPct val="100000"/>
              </a:lnSpc>
              <a:spcBef>
                <a:spcPts val="600"/>
              </a:spcBef>
              <a:buNone/>
            </a:pPr>
            <a:r>
              <a:rPr lang="en-US" sz="2200" dirty="0"/>
              <a:t>}</a:t>
            </a:r>
          </a:p>
        </p:txBody>
      </p:sp>
    </p:spTree>
    <p:extLst>
      <p:ext uri="{BB962C8B-B14F-4D97-AF65-F5344CB8AC3E}">
        <p14:creationId xmlns:p14="http://schemas.microsoft.com/office/powerpoint/2010/main" val="307221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8" y="1561514"/>
            <a:ext cx="9603275" cy="4555951"/>
          </a:xfrm>
        </p:spPr>
        <p:txBody>
          <a:bodyPr/>
          <a:lstStyle/>
          <a:p>
            <a:r>
              <a:rPr lang="en-US" dirty="0" smtClean="0"/>
              <a:t>It is </a:t>
            </a:r>
            <a:r>
              <a:rPr lang="en-US" dirty="0"/>
              <a:t>written from scratch to make it modular, lightweight, fast, and cross-platform Framework. </a:t>
            </a:r>
            <a:endParaRPr lang="en-US" dirty="0" smtClean="0"/>
          </a:p>
          <a:p>
            <a:r>
              <a:rPr lang="en-US" dirty="0" smtClean="0"/>
              <a:t>It </a:t>
            </a:r>
            <a:r>
              <a:rPr lang="en-US" dirty="0"/>
              <a:t>includes the core features that are required to run a basic .NET Core app. </a:t>
            </a:r>
            <a:endParaRPr lang="en-US" dirty="0" smtClean="0"/>
          </a:p>
          <a:p>
            <a:r>
              <a:rPr lang="en-US" dirty="0" smtClean="0"/>
              <a:t>Other </a:t>
            </a:r>
            <a:r>
              <a:rPr lang="en-US" dirty="0"/>
              <a:t>features are provided as </a:t>
            </a:r>
            <a:r>
              <a:rPr lang="en-US" dirty="0" err="1"/>
              <a:t>NuGet</a:t>
            </a:r>
            <a:r>
              <a:rPr lang="en-US" dirty="0"/>
              <a:t> packages, which </a:t>
            </a:r>
            <a:r>
              <a:rPr lang="en-US" dirty="0" smtClean="0"/>
              <a:t>we </a:t>
            </a:r>
            <a:r>
              <a:rPr lang="en-US" dirty="0"/>
              <a:t>can add it in your application as needed. </a:t>
            </a:r>
            <a:endParaRPr lang="en-US" dirty="0" smtClean="0"/>
          </a:p>
          <a:p>
            <a:r>
              <a:rPr lang="en-US" dirty="0" smtClean="0"/>
              <a:t>In </a:t>
            </a:r>
            <a:r>
              <a:rPr lang="en-US" dirty="0"/>
              <a:t>this way, the .NET Core application speed up the performance, reduce the memory footprint and becomes easy to maintain.</a:t>
            </a:r>
          </a:p>
        </p:txBody>
      </p:sp>
    </p:spTree>
    <p:extLst>
      <p:ext uri="{BB962C8B-B14F-4D97-AF65-F5344CB8AC3E}">
        <p14:creationId xmlns:p14="http://schemas.microsoft.com/office/powerpoint/2010/main" val="1109382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Run Project</a:t>
            </a:r>
            <a:endParaRPr lang="en-US" cap="none" dirty="0"/>
          </a:p>
        </p:txBody>
      </p:sp>
      <p:sp>
        <p:nvSpPr>
          <p:cNvPr id="3" name="Content Placeholder 2"/>
          <p:cNvSpPr>
            <a:spLocks noGrp="1"/>
          </p:cNvSpPr>
          <p:nvPr>
            <p:ph idx="1"/>
          </p:nvPr>
        </p:nvSpPr>
        <p:spPr>
          <a:xfrm>
            <a:off x="1284154" y="1561514"/>
            <a:ext cx="9603275" cy="4555951"/>
          </a:xfrm>
        </p:spPr>
        <p:txBody>
          <a:bodyPr/>
          <a:lstStyle/>
          <a:p>
            <a:r>
              <a:rPr lang="en-US" dirty="0" smtClean="0"/>
              <a:t>Run </a:t>
            </a:r>
            <a:r>
              <a:rPr lang="en-US" dirty="0"/>
              <a:t>the Hello World application by executing </a:t>
            </a:r>
            <a:r>
              <a:rPr lang="en-US" b="1" dirty="0" err="1"/>
              <a:t>dotnet</a:t>
            </a:r>
            <a:r>
              <a:rPr lang="en-US" b="1" dirty="0"/>
              <a:t> run </a:t>
            </a:r>
            <a:r>
              <a:rPr lang="en-US" dirty="0"/>
              <a:t>at </a:t>
            </a:r>
            <a:r>
              <a:rPr lang="en-US" dirty="0" smtClean="0"/>
              <a:t>the </a:t>
            </a:r>
            <a:r>
              <a:rPr lang="en-US" dirty="0"/>
              <a:t>command line or terminal</a:t>
            </a:r>
            <a:r>
              <a:rPr lang="en-US" dirty="0" smtClean="0"/>
              <a:t>.</a:t>
            </a:r>
          </a:p>
          <a:p>
            <a:endParaRPr lang="en-US" dirty="0"/>
          </a:p>
        </p:txBody>
      </p:sp>
      <p:pic>
        <p:nvPicPr>
          <p:cNvPr id="3074" name="Picture 2" descr="https://www.tutorialsteacher.com/Content/images/core/dotnet-ru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179" y="2318508"/>
            <a:ext cx="6646451" cy="379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74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.Net</a:t>
            </a:r>
            <a:r>
              <a:rPr lang="en-US" b="1" cap="none" dirty="0" smtClean="0"/>
              <a:t> Core Features</a:t>
            </a:r>
            <a:endParaRPr lang="en-US" b="1" cap="none" dirty="0"/>
          </a:p>
        </p:txBody>
      </p:sp>
      <p:sp>
        <p:nvSpPr>
          <p:cNvPr id="3" name="Content Placeholder 2"/>
          <p:cNvSpPr>
            <a:spLocks noGrp="1"/>
          </p:cNvSpPr>
          <p:nvPr>
            <p:ph idx="1"/>
          </p:nvPr>
        </p:nvSpPr>
        <p:spPr>
          <a:xfrm>
            <a:off x="1451579" y="1561514"/>
            <a:ext cx="9603275" cy="4555951"/>
          </a:xfrm>
        </p:spPr>
        <p:txBody>
          <a:bodyPr>
            <a:normAutofit lnSpcReduction="10000"/>
          </a:bodyPr>
          <a:lstStyle/>
          <a:p>
            <a:pPr marL="0" indent="0">
              <a:buNone/>
            </a:pPr>
            <a:r>
              <a:rPr lang="en-US" b="1" dirty="0"/>
              <a:t>Open-source Framework: </a:t>
            </a:r>
            <a:endParaRPr lang="en-US" b="1" dirty="0" smtClean="0"/>
          </a:p>
          <a:p>
            <a:pPr lvl="1">
              <a:buFont typeface="Wingdings" panose="05000000000000000000" pitchFamily="2" charset="2"/>
              <a:buChar char="Ø"/>
            </a:pPr>
            <a:r>
              <a:rPr lang="en-US" sz="2000" dirty="0" smtClean="0"/>
              <a:t>.</a:t>
            </a:r>
            <a:r>
              <a:rPr lang="en-US" sz="2000" dirty="0"/>
              <a:t>NET Core is an open-source framework maintained by Microsoft and available on GitHub under MIT and Apache 2 licenses. </a:t>
            </a:r>
            <a:endParaRPr lang="en-US" sz="2000" dirty="0" smtClean="0"/>
          </a:p>
          <a:p>
            <a:pPr lvl="1">
              <a:buFont typeface="Wingdings" panose="05000000000000000000" pitchFamily="2" charset="2"/>
              <a:buChar char="Ø"/>
            </a:pPr>
            <a:r>
              <a:rPr lang="en-US" sz="2000" dirty="0" smtClean="0"/>
              <a:t>It </a:t>
            </a:r>
            <a:r>
              <a:rPr lang="en-US" sz="2000" dirty="0"/>
              <a:t>is a .NET Foundation project</a:t>
            </a:r>
            <a:r>
              <a:rPr lang="en-US" sz="2000" dirty="0" smtClean="0"/>
              <a:t>.</a:t>
            </a:r>
          </a:p>
          <a:p>
            <a:pPr marL="0" lvl="1" indent="0">
              <a:buNone/>
            </a:pPr>
            <a:r>
              <a:rPr lang="en-US" sz="2000" b="1" dirty="0"/>
              <a:t>Cross-platform: </a:t>
            </a:r>
            <a:endParaRPr lang="en-US" sz="2000" b="1" dirty="0" smtClean="0"/>
          </a:p>
          <a:p>
            <a:pPr marL="800100" lvl="2" indent="-342900">
              <a:buFont typeface="Wingdings" panose="05000000000000000000" pitchFamily="2" charset="2"/>
              <a:buChar char="Ø"/>
            </a:pPr>
            <a:r>
              <a:rPr lang="en-US" sz="2000" dirty="0" smtClean="0"/>
              <a:t>.</a:t>
            </a:r>
            <a:r>
              <a:rPr lang="en-US" sz="2000" dirty="0"/>
              <a:t>NET Core runs on Windows, </a:t>
            </a:r>
            <a:r>
              <a:rPr lang="en-US" sz="2000" dirty="0" err="1"/>
              <a:t>macOS</a:t>
            </a:r>
            <a:r>
              <a:rPr lang="en-US" sz="2000" dirty="0"/>
              <a:t>, and Linux operating systems. </a:t>
            </a:r>
            <a:endParaRPr lang="en-US" sz="2000" dirty="0" smtClean="0"/>
          </a:p>
          <a:p>
            <a:pPr marL="800100" lvl="2" indent="-342900">
              <a:buFont typeface="Wingdings" panose="05000000000000000000" pitchFamily="2" charset="2"/>
              <a:buChar char="Ø"/>
            </a:pPr>
            <a:r>
              <a:rPr lang="en-US" sz="2000" dirty="0" smtClean="0"/>
              <a:t>There </a:t>
            </a:r>
            <a:r>
              <a:rPr lang="en-US" sz="2000" dirty="0"/>
              <a:t>are different runtime for each operating system that executes the code and generates the same </a:t>
            </a:r>
            <a:r>
              <a:rPr lang="en-US" sz="2000" dirty="0" smtClean="0"/>
              <a:t>output.</a:t>
            </a:r>
          </a:p>
          <a:p>
            <a:pPr marL="0" lvl="2" indent="0">
              <a:buNone/>
            </a:pPr>
            <a:r>
              <a:rPr lang="en-US" sz="2000" b="1" dirty="0"/>
              <a:t>Consistent across Architectures: </a:t>
            </a:r>
            <a:endParaRPr lang="en-US" sz="2000" b="1" dirty="0" smtClean="0"/>
          </a:p>
          <a:p>
            <a:pPr marL="800100" lvl="3" indent="-342900">
              <a:buFont typeface="Wingdings" panose="05000000000000000000" pitchFamily="2" charset="2"/>
              <a:buChar char="Ø"/>
            </a:pPr>
            <a:r>
              <a:rPr lang="en-US" sz="2000" dirty="0" smtClean="0"/>
              <a:t>Execute </a:t>
            </a:r>
            <a:r>
              <a:rPr lang="en-US" sz="2000" dirty="0"/>
              <a:t>the code with the same behavior in different instruction set architectures, including x64, x86, and ARM.</a:t>
            </a:r>
            <a:endParaRPr lang="en-US" sz="2000" dirty="0" smtClean="0"/>
          </a:p>
        </p:txBody>
      </p:sp>
    </p:spTree>
    <p:extLst>
      <p:ext uri="{BB962C8B-B14F-4D97-AF65-F5344CB8AC3E}">
        <p14:creationId xmlns:p14="http://schemas.microsoft.com/office/powerpoint/2010/main" val="1168655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44" y="-1"/>
            <a:ext cx="9604375" cy="6207617"/>
          </a:xfrm>
        </p:spPr>
        <p:txBody>
          <a:bodyPr>
            <a:normAutofit fontScale="92500"/>
          </a:bodyPr>
          <a:lstStyle/>
          <a:p>
            <a:pPr marL="0" indent="0">
              <a:buNone/>
            </a:pPr>
            <a:r>
              <a:rPr lang="en-US" b="1" dirty="0"/>
              <a:t>Wide-range of Applications:</a:t>
            </a:r>
            <a:r>
              <a:rPr lang="en-US" dirty="0"/>
              <a:t> </a:t>
            </a:r>
            <a:endParaRPr lang="en-US" dirty="0" smtClean="0"/>
          </a:p>
          <a:p>
            <a:pPr lvl="1">
              <a:buFont typeface="Wingdings" panose="05000000000000000000" pitchFamily="2" charset="2"/>
              <a:buChar char="Ø"/>
            </a:pPr>
            <a:r>
              <a:rPr lang="en-US" sz="2000" dirty="0" smtClean="0"/>
              <a:t>Various </a:t>
            </a:r>
            <a:r>
              <a:rPr lang="en-US" sz="2000" dirty="0"/>
              <a:t>types of applications can be developed and run on .NET Core platform such as </a:t>
            </a:r>
            <a:r>
              <a:rPr lang="en-US" sz="2000" dirty="0" smtClean="0"/>
              <a:t>mobile, </a:t>
            </a:r>
            <a:r>
              <a:rPr lang="en-US" sz="2000" dirty="0"/>
              <a:t>desktop, web, cloud, </a:t>
            </a:r>
            <a:r>
              <a:rPr lang="en-US" sz="2000" dirty="0" err="1"/>
              <a:t>IoT</a:t>
            </a:r>
            <a:r>
              <a:rPr lang="en-US" sz="2000" dirty="0"/>
              <a:t>, machine learning, </a:t>
            </a:r>
            <a:r>
              <a:rPr lang="en-US" sz="2000" dirty="0" err="1"/>
              <a:t>microservices</a:t>
            </a:r>
            <a:r>
              <a:rPr lang="en-US" sz="2000" dirty="0"/>
              <a:t>, game, etc</a:t>
            </a:r>
            <a:r>
              <a:rPr lang="en-US" sz="2000" dirty="0" smtClean="0"/>
              <a:t>.</a:t>
            </a:r>
          </a:p>
          <a:p>
            <a:pPr marL="0" lvl="1" indent="0">
              <a:buNone/>
            </a:pPr>
            <a:r>
              <a:rPr lang="en-US" sz="2000" b="1" dirty="0"/>
              <a:t>Supports Multiple Languages: </a:t>
            </a:r>
            <a:endParaRPr lang="en-US" sz="2000" b="1" dirty="0" smtClean="0"/>
          </a:p>
          <a:p>
            <a:pPr marL="800100" lvl="2" indent="-342900">
              <a:buFont typeface="Wingdings" panose="05000000000000000000" pitchFamily="2" charset="2"/>
              <a:buChar char="Ø"/>
            </a:pPr>
            <a:r>
              <a:rPr lang="en-US" sz="2000" dirty="0" smtClean="0"/>
              <a:t>We </a:t>
            </a:r>
            <a:r>
              <a:rPr lang="en-US" sz="2000" dirty="0"/>
              <a:t>can use C#, F#, and </a:t>
            </a:r>
            <a:r>
              <a:rPr lang="en-US" sz="2000" dirty="0" smtClean="0"/>
              <a:t>VB </a:t>
            </a:r>
            <a:r>
              <a:rPr lang="en-US" sz="2000" dirty="0"/>
              <a:t>programming languages to develop .NET Core applications. </a:t>
            </a:r>
            <a:endParaRPr lang="en-US" sz="2000" dirty="0" smtClean="0"/>
          </a:p>
          <a:p>
            <a:pPr marL="0" lvl="2" indent="0">
              <a:buNone/>
            </a:pPr>
            <a:r>
              <a:rPr lang="en-US" sz="2000" b="1" dirty="0"/>
              <a:t>Modular Architecture:</a:t>
            </a:r>
            <a:r>
              <a:rPr lang="en-US" sz="2000" dirty="0"/>
              <a:t> </a:t>
            </a:r>
            <a:endParaRPr lang="en-US" sz="2000" dirty="0" smtClean="0"/>
          </a:p>
          <a:p>
            <a:pPr marL="800100" lvl="3" indent="-342900">
              <a:buFont typeface="Wingdings" panose="05000000000000000000" pitchFamily="2" charset="2"/>
              <a:buChar char="Ø"/>
            </a:pPr>
            <a:r>
              <a:rPr lang="en-US" sz="2000" dirty="0" smtClean="0"/>
              <a:t>.</a:t>
            </a:r>
            <a:r>
              <a:rPr lang="en-US" sz="2000" dirty="0"/>
              <a:t>NET Core supports modular architecture approach using </a:t>
            </a:r>
            <a:r>
              <a:rPr lang="en-US" sz="2000" dirty="0" err="1"/>
              <a:t>NuGet</a:t>
            </a:r>
            <a:r>
              <a:rPr lang="en-US" sz="2000" dirty="0"/>
              <a:t> packages</a:t>
            </a:r>
            <a:r>
              <a:rPr lang="en-US" sz="2000" dirty="0" smtClean="0"/>
              <a:t>.</a:t>
            </a:r>
          </a:p>
          <a:p>
            <a:pPr marL="800100" lvl="3" indent="-342900">
              <a:buFont typeface="Wingdings" panose="05000000000000000000" pitchFamily="2" charset="2"/>
              <a:buChar char="Ø"/>
            </a:pPr>
            <a:r>
              <a:rPr lang="en-US" sz="2000" dirty="0"/>
              <a:t>I</a:t>
            </a:r>
            <a:r>
              <a:rPr lang="en-US" sz="2000" dirty="0" smtClean="0"/>
              <a:t>t </a:t>
            </a:r>
            <a:r>
              <a:rPr lang="en-US" sz="2000" dirty="0"/>
              <a:t>reduces the memory footprint, speeds up the performance, and easy to maintain</a:t>
            </a:r>
            <a:r>
              <a:rPr lang="en-US" sz="2000" dirty="0" smtClean="0"/>
              <a:t>.</a:t>
            </a:r>
          </a:p>
          <a:p>
            <a:pPr marL="0" lvl="3" indent="0">
              <a:buNone/>
            </a:pPr>
            <a:r>
              <a:rPr lang="en-US" sz="2000" b="1" dirty="0"/>
              <a:t>CLI Tools: </a:t>
            </a:r>
            <a:endParaRPr lang="en-US" sz="2000" b="1" dirty="0" smtClean="0"/>
          </a:p>
          <a:p>
            <a:pPr marL="800100" lvl="4" indent="-342900">
              <a:buFont typeface="Wingdings" panose="05000000000000000000" pitchFamily="2" charset="2"/>
              <a:buChar char="Ø"/>
            </a:pPr>
            <a:r>
              <a:rPr lang="en-US" sz="1800" dirty="0" smtClean="0"/>
              <a:t>.</a:t>
            </a:r>
            <a:r>
              <a:rPr lang="en-US" sz="2000" dirty="0"/>
              <a:t>NET Core includes CLI tools (Command-line interface) for development and continuous-integration</a:t>
            </a:r>
            <a:r>
              <a:rPr lang="en-US" sz="2000" dirty="0" smtClean="0"/>
              <a:t>.</a:t>
            </a:r>
          </a:p>
          <a:p>
            <a:pPr marL="0" lvl="4" indent="0">
              <a:buNone/>
            </a:pPr>
            <a:r>
              <a:rPr lang="en-US" sz="2000" b="1" dirty="0"/>
              <a:t>Flexible Deployment: </a:t>
            </a:r>
            <a:endParaRPr lang="en-US" sz="2000" b="1" dirty="0" smtClean="0"/>
          </a:p>
          <a:p>
            <a:pPr marL="800100" lvl="5" indent="-342900">
              <a:buFont typeface="Wingdings" panose="05000000000000000000" pitchFamily="2" charset="2"/>
              <a:buChar char="Ø"/>
            </a:pPr>
            <a:r>
              <a:rPr lang="en-US" sz="2000" dirty="0" smtClean="0"/>
              <a:t>Applications </a:t>
            </a:r>
            <a:r>
              <a:rPr lang="en-US" sz="2000" dirty="0"/>
              <a:t>can be deployed user-wide or system-wide or with Docker Containers</a:t>
            </a:r>
            <a:r>
              <a:rPr lang="en-US" sz="2000" dirty="0" smtClean="0"/>
              <a:t>.</a:t>
            </a:r>
            <a:endParaRPr lang="en-US" sz="2000" dirty="0"/>
          </a:p>
          <a:p>
            <a:pPr marL="0" lvl="4" indent="0">
              <a:buNone/>
            </a:pPr>
            <a:r>
              <a:rPr lang="en-US" sz="2000" b="1" dirty="0"/>
              <a:t>Compatibility: </a:t>
            </a:r>
            <a:endParaRPr lang="en-US" sz="2000" b="1" dirty="0" smtClean="0"/>
          </a:p>
          <a:p>
            <a:pPr marL="800100" lvl="5" indent="-342900">
              <a:buFont typeface="Wingdings" panose="05000000000000000000" pitchFamily="2" charset="2"/>
              <a:buChar char="Ø"/>
            </a:pPr>
            <a:r>
              <a:rPr lang="en-US" sz="2000" dirty="0" smtClean="0"/>
              <a:t>Compatible </a:t>
            </a:r>
            <a:r>
              <a:rPr lang="en-US" sz="2000" dirty="0"/>
              <a:t>with .NET Framework and Mono APIs by using .NET Standard specification</a:t>
            </a:r>
          </a:p>
          <a:p>
            <a:pPr marL="800100" lvl="2"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365607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.net</a:t>
            </a:r>
            <a:r>
              <a:rPr lang="en-US" b="1" dirty="0" smtClean="0"/>
              <a:t> core framework parts</a:t>
            </a:r>
            <a:endParaRPr lang="en-US" b="1" dirty="0"/>
          </a:p>
        </p:txBody>
      </p:sp>
      <p:sp>
        <p:nvSpPr>
          <p:cNvPr id="3" name="Content Placeholder 2"/>
          <p:cNvSpPr>
            <a:spLocks noGrp="1"/>
          </p:cNvSpPr>
          <p:nvPr>
            <p:ph idx="1"/>
          </p:nvPr>
        </p:nvSpPr>
        <p:spPr>
          <a:xfrm>
            <a:off x="1451579" y="1561514"/>
            <a:ext cx="9603275" cy="4530193"/>
          </a:xfrm>
        </p:spPr>
        <p:txBody>
          <a:bodyPr/>
          <a:lstStyle/>
          <a:p>
            <a:r>
              <a:rPr lang="en-US" b="1" dirty="0"/>
              <a:t>CLI Tools</a:t>
            </a:r>
            <a:r>
              <a:rPr lang="en-US" dirty="0"/>
              <a:t>: A set of tooling for development and deployment. </a:t>
            </a:r>
            <a:endParaRPr lang="en-US" dirty="0" smtClean="0"/>
          </a:p>
          <a:p>
            <a:r>
              <a:rPr lang="en-US" b="1" dirty="0" smtClean="0"/>
              <a:t>Roslyn</a:t>
            </a:r>
            <a:r>
              <a:rPr lang="en-US" b="1" dirty="0"/>
              <a:t>: </a:t>
            </a:r>
            <a:r>
              <a:rPr lang="en-US" dirty="0"/>
              <a:t>Language compiler for C# and Visual Basic </a:t>
            </a:r>
            <a:endParaRPr lang="en-US" dirty="0" smtClean="0"/>
          </a:p>
          <a:p>
            <a:r>
              <a:rPr lang="en-US" b="1" dirty="0" err="1" smtClean="0"/>
              <a:t>CoreFX</a:t>
            </a:r>
            <a:r>
              <a:rPr lang="en-US" b="1" dirty="0"/>
              <a:t>: </a:t>
            </a:r>
            <a:r>
              <a:rPr lang="en-US" dirty="0"/>
              <a:t>Set of framework libraries. </a:t>
            </a:r>
          </a:p>
          <a:p>
            <a:r>
              <a:rPr lang="en-US" b="1" dirty="0" err="1" smtClean="0"/>
              <a:t>CoreCLR</a:t>
            </a:r>
            <a:r>
              <a:rPr lang="en-US" b="1" dirty="0"/>
              <a:t>: </a:t>
            </a:r>
            <a:r>
              <a:rPr lang="en-US" dirty="0"/>
              <a:t>A JIT based CLR (Command Language Runtime).</a:t>
            </a:r>
          </a:p>
        </p:txBody>
      </p:sp>
    </p:spTree>
    <p:extLst>
      <p:ext uri="{BB962C8B-B14F-4D97-AF65-F5344CB8AC3E}">
        <p14:creationId xmlns:p14="http://schemas.microsoft.com/office/powerpoint/2010/main" val="35445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mono</a:t>
            </a:r>
            <a:endParaRPr lang="en-US" b="1" dirty="0"/>
          </a:p>
        </p:txBody>
      </p:sp>
      <p:sp>
        <p:nvSpPr>
          <p:cNvPr id="3" name="Content Placeholder 2"/>
          <p:cNvSpPr>
            <a:spLocks noGrp="1"/>
          </p:cNvSpPr>
          <p:nvPr>
            <p:ph idx="1"/>
          </p:nvPr>
        </p:nvSpPr>
        <p:spPr>
          <a:xfrm>
            <a:off x="1451579" y="1561514"/>
            <a:ext cx="9603275" cy="4594587"/>
          </a:xfrm>
        </p:spPr>
        <p:txBody>
          <a:bodyPr>
            <a:normAutofit/>
          </a:bodyPr>
          <a:lstStyle/>
          <a:p>
            <a:r>
              <a:rPr lang="en-US" dirty="0" smtClean="0"/>
              <a:t>The </a:t>
            </a:r>
            <a:r>
              <a:rPr lang="en-US" dirty="0"/>
              <a:t>Mono framework is an open source implementation of Microsoft’s .NET Framework based on the open standards for the C# language and the Common Language Runtime</a:t>
            </a:r>
            <a:r>
              <a:rPr lang="en-US" dirty="0" smtClean="0"/>
              <a:t>.</a:t>
            </a:r>
            <a:endParaRPr lang="en-US" dirty="0"/>
          </a:p>
          <a:p>
            <a:r>
              <a:rPr lang="en-US" dirty="0"/>
              <a:t>The Mono project has been in active development for over a decade and is used </a:t>
            </a:r>
            <a:r>
              <a:rPr lang="en-US" dirty="0" smtClean="0"/>
              <a:t>behind </a:t>
            </a:r>
            <a:r>
              <a:rPr lang="en-US" dirty="0"/>
              <a:t>the scenes - in many products</a:t>
            </a:r>
            <a:r>
              <a:rPr lang="en-US" dirty="0" smtClean="0"/>
              <a:t>.</a:t>
            </a:r>
          </a:p>
          <a:p>
            <a:r>
              <a:rPr lang="en-US" dirty="0"/>
              <a:t>Mono allows C# developers to write cross platform code targeting Windows, </a:t>
            </a:r>
            <a:r>
              <a:rPr lang="en-US" dirty="0" err="1"/>
              <a:t>macOS</a:t>
            </a:r>
            <a:r>
              <a:rPr lang="en-US" dirty="0"/>
              <a:t>, Linux, Android, and iOS. </a:t>
            </a:r>
            <a:endParaRPr lang="en-US" dirty="0" smtClean="0"/>
          </a:p>
          <a:p>
            <a:r>
              <a:rPr lang="en-US" dirty="0"/>
              <a:t>The technology was originally developed by </a:t>
            </a:r>
            <a:r>
              <a:rPr lang="en-US" dirty="0" err="1"/>
              <a:t>Ximian</a:t>
            </a:r>
            <a:r>
              <a:rPr lang="en-US" dirty="0"/>
              <a:t>, which was acquired by Novell, then at Novell, then at </a:t>
            </a:r>
            <a:r>
              <a:rPr lang="en-US" dirty="0" err="1"/>
              <a:t>Xamarin</a:t>
            </a:r>
            <a:r>
              <a:rPr lang="en-US" dirty="0"/>
              <a:t> and now Microsoft</a:t>
            </a:r>
            <a:r>
              <a:rPr lang="en-US" dirty="0" smtClean="0"/>
              <a:t>.</a:t>
            </a:r>
          </a:p>
          <a:p>
            <a:r>
              <a:rPr lang="en-US" dirty="0"/>
              <a:t>Mono provides a complete SDK (compiler, runtimes, libraries) to develop .NET applications on a wide range of platforms. </a:t>
            </a:r>
            <a:endParaRPr lang="en-US" dirty="0" smtClean="0"/>
          </a:p>
        </p:txBody>
      </p:sp>
    </p:spTree>
    <p:extLst>
      <p:ext uri="{BB962C8B-B14F-4D97-AF65-F5344CB8AC3E}">
        <p14:creationId xmlns:p14="http://schemas.microsoft.com/office/powerpoint/2010/main" val="4074462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It is most commonly used as a .NET runtime that supports the .NET desktop API profile, as well as an embeddable runtime that is used to power mobile platforms and gaming consoles</a:t>
            </a:r>
            <a:r>
              <a:rPr lang="en-US" dirty="0" smtClean="0"/>
              <a:t>.</a:t>
            </a:r>
            <a:endParaRPr lang="en-US" dirty="0"/>
          </a:p>
        </p:txBody>
      </p:sp>
    </p:spTree>
    <p:extLst>
      <p:ext uri="{BB962C8B-B14F-4D97-AF65-F5344CB8AC3E}">
        <p14:creationId xmlns:p14="http://schemas.microsoft.com/office/powerpoint/2010/main" val="201721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76E3EC-C5B1-47CC-BDF9-D00F53815439}"/>
              </a:ext>
            </a:extLst>
          </p:cNvPr>
          <p:cNvSpPr>
            <a:spLocks noGrp="1"/>
          </p:cNvSpPr>
          <p:nvPr>
            <p:ph type="title"/>
          </p:nvPr>
        </p:nvSpPr>
        <p:spPr/>
        <p:txBody>
          <a:bodyPr>
            <a:normAutofit fontScale="90000"/>
          </a:bodyPr>
          <a:lstStyle/>
          <a:p>
            <a:r>
              <a:rPr lang="en-US" b="1" dirty="0" smtClean="0"/>
              <a:t>ASP.NET Web form</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1D12FD3E-C31D-4420-BBAE-B42D36CB27E1}"/>
              </a:ext>
            </a:extLst>
          </p:cNvPr>
          <p:cNvSpPr>
            <a:spLocks noGrp="1"/>
          </p:cNvSpPr>
          <p:nvPr>
            <p:ph idx="1"/>
          </p:nvPr>
        </p:nvSpPr>
        <p:spPr>
          <a:xfrm>
            <a:off x="1451579" y="1561514"/>
            <a:ext cx="9603275" cy="4547738"/>
          </a:xfrm>
        </p:spPr>
        <p:txBody>
          <a:bodyPr>
            <a:normAutofit fontScale="85000" lnSpcReduction="20000"/>
          </a:bodyPr>
          <a:lstStyle/>
          <a:p>
            <a:r>
              <a:rPr lang="en-US" sz="2400" dirty="0"/>
              <a:t>ASP.NET Web Forms is a part of the ASP.NET web application framework </a:t>
            </a:r>
            <a:endParaRPr lang="en-US" sz="2400" dirty="0" smtClean="0"/>
          </a:p>
          <a:p>
            <a:r>
              <a:rPr lang="en-US" sz="2400" dirty="0" smtClean="0"/>
              <a:t>It </a:t>
            </a:r>
            <a:r>
              <a:rPr lang="en-US" sz="2400" dirty="0"/>
              <a:t>is server side web technology developed for web application to create dynamic web pages and web sites with HTML, S</a:t>
            </a:r>
            <a:r>
              <a:rPr lang="en-US" sz="2400" dirty="0" smtClean="0"/>
              <a:t>erver </a:t>
            </a:r>
            <a:r>
              <a:rPr lang="en-US" sz="2400" dirty="0"/>
              <a:t>C</a:t>
            </a:r>
            <a:r>
              <a:rPr lang="en-US" sz="2400" dirty="0" smtClean="0"/>
              <a:t>ontrols, CSS</a:t>
            </a:r>
            <a:r>
              <a:rPr lang="en-US" sz="2400" dirty="0"/>
              <a:t>, JavaScript and server </a:t>
            </a:r>
            <a:r>
              <a:rPr lang="en-US" sz="2400" dirty="0" smtClean="0"/>
              <a:t>code </a:t>
            </a:r>
            <a:r>
              <a:rPr lang="en-US" sz="2400" dirty="0"/>
              <a:t>using Fully Fledged programming languages supported by .NET and web pages have extension </a:t>
            </a:r>
            <a:r>
              <a:rPr lang="en-US" sz="2400" b="1" dirty="0"/>
              <a:t>.</a:t>
            </a:r>
            <a:r>
              <a:rPr lang="en-US" sz="2400" b="1" dirty="0" err="1" smtClean="0"/>
              <a:t>aspx</a:t>
            </a:r>
            <a:r>
              <a:rPr lang="en-US" sz="2400" b="1" dirty="0"/>
              <a:t>. </a:t>
            </a:r>
            <a:endParaRPr lang="en-US" sz="2400" b="1" dirty="0" smtClean="0"/>
          </a:p>
          <a:p>
            <a:r>
              <a:rPr lang="en-US" sz="2400" dirty="0" smtClean="0"/>
              <a:t>Server </a:t>
            </a:r>
            <a:r>
              <a:rPr lang="en-US" sz="2400" dirty="0"/>
              <a:t>code to handle the logic for the </a:t>
            </a:r>
            <a:r>
              <a:rPr lang="en-US" sz="2400" dirty="0" smtClean="0"/>
              <a:t>page.</a:t>
            </a:r>
          </a:p>
          <a:p>
            <a:r>
              <a:rPr lang="en-US" sz="2400" dirty="0"/>
              <a:t>When users request a page, it is compiled and executed on the server by the framework, and then the framework generates the HTML markup that the browser can render. </a:t>
            </a:r>
            <a:endParaRPr lang="en-US" sz="2400" dirty="0" smtClean="0"/>
          </a:p>
          <a:p>
            <a:r>
              <a:rPr lang="en-US" sz="2400" dirty="0" smtClean="0"/>
              <a:t>An </a:t>
            </a:r>
            <a:r>
              <a:rPr lang="en-US" sz="2400" dirty="0"/>
              <a:t>ASP.NET Web Forms page presents information to the user in any browser or client device.</a:t>
            </a:r>
          </a:p>
          <a:p>
            <a:r>
              <a:rPr lang="en-US" sz="2400" dirty="0" smtClean="0"/>
              <a:t>We </a:t>
            </a:r>
            <a:r>
              <a:rPr lang="en-US" sz="2400" dirty="0"/>
              <a:t>can develop applications using classes of .NET Framework and any language compatible with </a:t>
            </a:r>
            <a:r>
              <a:rPr lang="en-US" sz="2400" dirty="0" smtClean="0"/>
              <a:t>(</a:t>
            </a:r>
            <a:r>
              <a:rPr lang="en-US" sz="2400" dirty="0"/>
              <a:t>CLR), including Microsoft Visual Basic and C</a:t>
            </a:r>
            <a:r>
              <a:rPr lang="en-US" sz="2400" dirty="0" smtClean="0"/>
              <a:t>#.</a:t>
            </a:r>
            <a:endParaRPr lang="en-US" sz="2400" dirty="0"/>
          </a:p>
        </p:txBody>
      </p:sp>
    </p:spTree>
    <p:extLst>
      <p:ext uri="{BB962C8B-B14F-4D97-AF65-F5344CB8AC3E}">
        <p14:creationId xmlns:p14="http://schemas.microsoft.com/office/powerpoint/2010/main" val="19313776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2481</TotalTime>
  <Words>1790</Words>
  <Application>Microsoft Office PowerPoint</Application>
  <PresentationFormat>Widescreen</PresentationFormat>
  <Paragraphs>175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Gill Sans MT</vt:lpstr>
      <vt:lpstr>Wingdings</vt:lpstr>
      <vt:lpstr>Gallery</vt:lpstr>
      <vt:lpstr>.NET Framework</vt:lpstr>
      <vt:lpstr>.NET Core</vt:lpstr>
      <vt:lpstr>Contd…</vt:lpstr>
      <vt:lpstr>.Net Core Features</vt:lpstr>
      <vt:lpstr>PowerPoint Presentation</vt:lpstr>
      <vt:lpstr>.net core framework parts</vt:lpstr>
      <vt:lpstr>mono</vt:lpstr>
      <vt:lpstr>Contd…</vt:lpstr>
      <vt:lpstr>ASP.NET Web form </vt:lpstr>
      <vt:lpstr>Contd…</vt:lpstr>
      <vt:lpstr>Contd…</vt:lpstr>
      <vt:lpstr>MVC(Model View Controller)</vt:lpstr>
      <vt:lpstr>Contd…</vt:lpstr>
      <vt:lpstr>PowerPoint Presentation</vt:lpstr>
      <vt:lpstr>Advantages Of ASP.NET MVC Framework</vt:lpstr>
      <vt:lpstr>ASP.NET Web API</vt:lpstr>
      <vt:lpstr>Contd…</vt:lpstr>
      <vt:lpstr>ASP.NET Core</vt:lpstr>
      <vt:lpstr>ASP.NET Core Benefits</vt:lpstr>
      <vt:lpstr>Contd…</vt:lpstr>
      <vt:lpstr>.NET Architecture And Design Principles</vt:lpstr>
      <vt:lpstr>PowerPoint Presentation</vt:lpstr>
      <vt:lpstr>Design principles of .NET</vt:lpstr>
      <vt:lpstr>Compilation And Execution Of .NET Applications: CLI, MSIL and CLR</vt:lpstr>
      <vt:lpstr>Contd…</vt:lpstr>
      <vt:lpstr>NET CLI: Build, Run, Test And Deploy .NET Core Applications</vt:lpstr>
      <vt:lpstr>PowerPoint Presentation</vt:lpstr>
      <vt:lpstr>Creating and running the Hello World console application</vt:lpstr>
      <vt:lpstr>CONTD…</vt:lpstr>
      <vt:lpstr>Run Project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613</cp:revision>
  <dcterms:created xsi:type="dcterms:W3CDTF">2017-08-11T03:42:09Z</dcterms:created>
  <dcterms:modified xsi:type="dcterms:W3CDTF">2022-06-14T16:43:06Z</dcterms:modified>
</cp:coreProperties>
</file>