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46" r:id="rId2"/>
    <p:sldId id="339" r:id="rId3"/>
    <p:sldId id="338" r:id="rId4"/>
    <p:sldId id="284" r:id="rId5"/>
    <p:sldId id="285" r:id="rId6"/>
    <p:sldId id="336" r:id="rId7"/>
    <p:sldId id="271" r:id="rId8"/>
    <p:sldId id="293" r:id="rId9"/>
    <p:sldId id="288" r:id="rId10"/>
    <p:sldId id="287" r:id="rId11"/>
    <p:sldId id="286" r:id="rId12"/>
    <p:sldId id="273" r:id="rId13"/>
    <p:sldId id="289" r:id="rId14"/>
    <p:sldId id="290" r:id="rId15"/>
    <p:sldId id="291" r:id="rId16"/>
    <p:sldId id="292" r:id="rId17"/>
    <p:sldId id="294" r:id="rId18"/>
    <p:sldId id="34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5699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1579" y="1561514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Dot NET Framework 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4307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All </a:t>
            </a:r>
            <a:r>
              <a:rPr lang="en-US" sz="2200" dirty="0"/>
              <a:t>the capabilities </a:t>
            </a:r>
            <a:r>
              <a:rPr lang="en-US" sz="2200" dirty="0" smtClean="0"/>
              <a:t>of </a:t>
            </a:r>
            <a:r>
              <a:rPr lang="en-US" sz="2200" dirty="0"/>
              <a:t>.NET Framework are </a:t>
            </a:r>
            <a:r>
              <a:rPr lang="en-US" sz="2200" dirty="0" smtClean="0"/>
              <a:t>exposed via </a:t>
            </a:r>
            <a:r>
              <a:rPr lang="en-US" sz="2200" dirty="0"/>
              <a:t>a vast set of </a:t>
            </a:r>
            <a:r>
              <a:rPr lang="en-US" sz="2200" dirty="0" smtClean="0"/>
              <a:t>managed </a:t>
            </a:r>
            <a:r>
              <a:rPr lang="en-US" sz="2200" dirty="0"/>
              <a:t>types. </a:t>
            </a:r>
            <a:endParaRPr lang="en-US" sz="2200" dirty="0" smtClean="0"/>
          </a:p>
          <a:p>
            <a:r>
              <a:rPr lang="en-US" sz="2200" dirty="0" smtClean="0"/>
              <a:t>These </a:t>
            </a:r>
            <a:r>
              <a:rPr lang="en-US" sz="2200" dirty="0"/>
              <a:t>types are organized into hierarchical namespaces and packaged into a set of assemblies, which together with the CLR (Common Language Run‐ time) comprise the .NET </a:t>
            </a:r>
            <a:r>
              <a:rPr lang="en-US" sz="2200" dirty="0" smtClean="0"/>
              <a:t>platform.</a:t>
            </a:r>
          </a:p>
          <a:p>
            <a:r>
              <a:rPr lang="en-US" sz="2200" dirty="0"/>
              <a:t>Some of the .NET types are used directly by the CLR and are essential for the </a:t>
            </a:r>
            <a:r>
              <a:rPr lang="en-US" sz="2200" dirty="0" smtClean="0"/>
              <a:t>managed </a:t>
            </a:r>
            <a:r>
              <a:rPr lang="en-US" sz="2200" dirty="0"/>
              <a:t>hosting environment. </a:t>
            </a:r>
            <a:endParaRPr lang="en-US" sz="2200" dirty="0" smtClean="0"/>
          </a:p>
          <a:p>
            <a:r>
              <a:rPr lang="en-US" sz="2200" dirty="0" smtClean="0"/>
              <a:t>These </a:t>
            </a:r>
            <a:r>
              <a:rPr lang="en-US" sz="2200" dirty="0"/>
              <a:t>types reside in an assembly called </a:t>
            </a:r>
            <a:r>
              <a:rPr lang="en-US" sz="2200" b="1" dirty="0" smtClean="0"/>
              <a:t>mscorlib.dll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2534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15617"/>
            <a:ext cx="9603275" cy="9541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MSIL(Microsoft Intermediate Language) or CIL(Common I</a:t>
            </a:r>
            <a:r>
              <a:rPr lang="en-US" b="1" dirty="0" smtClean="0"/>
              <a:t>L) </a:t>
            </a:r>
            <a:r>
              <a:rPr lang="en-US" b="1" dirty="0"/>
              <a:t>or </a:t>
            </a:r>
            <a:r>
              <a:rPr lang="en-US" b="1" dirty="0" smtClean="0"/>
              <a:t>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669774"/>
            <a:ext cx="9603275" cy="421419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All </a:t>
            </a:r>
            <a:r>
              <a:rPr lang="en-US" sz="2200" dirty="0"/>
              <a:t>.NET source code is converted to an intermediate code known as MSIL which is interpreted by the CLR. </a:t>
            </a:r>
            <a:endParaRPr lang="en-US" sz="2200" dirty="0" smtClean="0"/>
          </a:p>
          <a:p>
            <a:r>
              <a:rPr lang="en-US" sz="2200" dirty="0" smtClean="0"/>
              <a:t>MSIL </a:t>
            </a:r>
            <a:r>
              <a:rPr lang="en-US" sz="2200" dirty="0"/>
              <a:t>is OS and hardware independent code. </a:t>
            </a:r>
            <a:endParaRPr lang="en-US" sz="2200" dirty="0" smtClean="0"/>
          </a:p>
          <a:p>
            <a:r>
              <a:rPr lang="en-US" sz="2200" dirty="0" smtClean="0"/>
              <a:t>MSIL </a:t>
            </a:r>
            <a:r>
              <a:rPr lang="en-US" sz="2200" dirty="0"/>
              <a:t>is converted to binary executable code(native code) at the point where the software is installed.</a:t>
            </a:r>
          </a:p>
        </p:txBody>
      </p:sp>
    </p:spTree>
    <p:extLst>
      <p:ext uri="{BB962C8B-B14F-4D97-AF65-F5344CB8AC3E}">
        <p14:creationId xmlns:p14="http://schemas.microsoft.com/office/powerpoint/2010/main" val="57459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Just-In-Time(JIT) </a:t>
            </a:r>
            <a:r>
              <a:rPr lang="en-US" b="1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81709"/>
          </a:xfrm>
        </p:spPr>
        <p:txBody>
          <a:bodyPr/>
          <a:lstStyle/>
          <a:p>
            <a:r>
              <a:rPr lang="en-US" dirty="0"/>
              <a:t>It compiles the IL code to native executable code(.exe or .</a:t>
            </a:r>
            <a:r>
              <a:rPr lang="en-US" dirty="0" err="1"/>
              <a:t>dll</a:t>
            </a:r>
            <a:r>
              <a:rPr lang="en-US" dirty="0"/>
              <a:t>) that is designed for specific machine and OS.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1579" y="3061252"/>
            <a:ext cx="9051234" cy="120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399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72B8CF-318C-47DD-AACF-4D1F06EE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Framework Class Library</a:t>
            </a:r>
            <a:endParaRPr lang="en-US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557936-FFBC-41BC-A2F9-1A15B0CBF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600747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.NET Framework consists of the CLR plus a vast set of libraries.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core libraries are sometimes collectively called the Base Class Library (BCL). The entire framework is called the Framework Class Library (FCL). </a:t>
            </a:r>
            <a:endParaRPr lang="en-US" sz="2400" dirty="0" smtClean="0"/>
          </a:p>
          <a:p>
            <a:r>
              <a:rPr lang="en-US" sz="2400" dirty="0"/>
              <a:t>The </a:t>
            </a:r>
            <a:r>
              <a:rPr lang="en-US" sz="2400" dirty="0" err="1"/>
              <a:t>.Net</a:t>
            </a:r>
            <a:r>
              <a:rPr lang="en-US" sz="2400" dirty="0"/>
              <a:t> Framework class library (FCL) provides the core functionality of </a:t>
            </a:r>
            <a:r>
              <a:rPr lang="en-US" sz="2400" dirty="0" err="1"/>
              <a:t>.Net</a:t>
            </a:r>
            <a:r>
              <a:rPr lang="en-US" sz="2400" dirty="0"/>
              <a:t> Framework architecture. </a:t>
            </a:r>
          </a:p>
        </p:txBody>
      </p:sp>
    </p:spTree>
    <p:extLst>
      <p:ext uri="{BB962C8B-B14F-4D97-AF65-F5344CB8AC3E}">
        <p14:creationId xmlns:p14="http://schemas.microsoft.com/office/powerpoint/2010/main" val="1787985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700012"/>
            <a:ext cx="9603275" cy="3766334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.Net</a:t>
            </a:r>
            <a:r>
              <a:rPr lang="en-US" sz="2400" dirty="0"/>
              <a:t> Framework Class Library (FCL) includes a huge collection of reusable classes, interfaces, and value types that ease and optimize the development process and provide access to system functionality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This library is categorized into different modules and can access to Windows application, Web development, Network programming ,IO 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60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Common Type System(CTS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661376"/>
            <a:ext cx="9603275" cy="435305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CTS </a:t>
            </a:r>
            <a:r>
              <a:rPr lang="en-US" sz="2200" dirty="0"/>
              <a:t>define how types are declared, used and managed in the </a:t>
            </a:r>
            <a:r>
              <a:rPr lang="en-US" sz="2200" dirty="0" smtClean="0"/>
              <a:t>CLR,</a:t>
            </a:r>
          </a:p>
          <a:p>
            <a:r>
              <a:rPr lang="en-US" sz="2200" dirty="0" smtClean="0"/>
              <a:t>It is </a:t>
            </a:r>
            <a:r>
              <a:rPr lang="en-US" sz="2200" dirty="0"/>
              <a:t>also an important part of the runtime's support for cross-language integration.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b="1" dirty="0" smtClean="0"/>
              <a:t>The </a:t>
            </a:r>
            <a:r>
              <a:rPr lang="en-US" sz="2200" b="1" dirty="0"/>
              <a:t>common type system performs the following functions</a:t>
            </a:r>
            <a:r>
              <a:rPr lang="en-US" sz="2200" b="1" dirty="0" smtClean="0"/>
              <a:t>:</a:t>
            </a:r>
          </a:p>
          <a:p>
            <a:pPr marL="514350" lvl="0" indent="-514350">
              <a:buFont typeface="+mj-lt"/>
              <a:buAutoNum type="romanLcPeriod"/>
            </a:pPr>
            <a:r>
              <a:rPr lang="en-US" sz="2200" dirty="0"/>
              <a:t>Establishes a framework that helps enable cross-language integration, type safety, and high-performance code execution</a:t>
            </a:r>
            <a:r>
              <a:rPr lang="en-US" sz="2200" dirty="0" smtClean="0"/>
              <a:t>.</a:t>
            </a:r>
          </a:p>
          <a:p>
            <a:pPr marL="514350" lvl="0" indent="-514350">
              <a:buFont typeface="+mj-lt"/>
              <a:buAutoNum type="romanLcPeriod"/>
            </a:pPr>
            <a:r>
              <a:rPr lang="en-US" sz="2200" dirty="0"/>
              <a:t>Provides an object-oriented model that supports the complete implementation of many programming languages.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0699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3904831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Defines rules that languages must follow, which helps ensure that objects written in different languages can interact with each other.</a:t>
            </a:r>
          </a:p>
          <a:p>
            <a:pPr lvl="0"/>
            <a:r>
              <a:rPr lang="en-US" sz="2400" dirty="0"/>
              <a:t>Provides a library that contains the primitive data types (such as Boolean, Byte, Char, Int32, and UInt64) used in application development.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87049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Language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541" y="1561514"/>
            <a:ext cx="9603275" cy="4555951"/>
          </a:xfrm>
        </p:spPr>
        <p:txBody>
          <a:bodyPr>
            <a:noAutofit/>
          </a:bodyPr>
          <a:lstStyle/>
          <a:p>
            <a:r>
              <a:rPr lang="en-US" sz="2200" dirty="0" smtClean="0"/>
              <a:t>CLS </a:t>
            </a:r>
            <a:r>
              <a:rPr lang="en-US" sz="2200" dirty="0"/>
              <a:t>is a set of basic language features that </a:t>
            </a:r>
            <a:r>
              <a:rPr lang="en-US" sz="2200" dirty="0" err="1"/>
              <a:t>.Net</a:t>
            </a:r>
            <a:r>
              <a:rPr lang="en-US" sz="2200" dirty="0"/>
              <a:t> Languages needed to develop Applications and Services.</a:t>
            </a:r>
          </a:p>
          <a:p>
            <a:r>
              <a:rPr lang="en-US" sz="2200" dirty="0"/>
              <a:t>It is a subset of the CTS. The CLS establishes the minimum set of rules to promote language interoperability.</a:t>
            </a:r>
          </a:p>
          <a:p>
            <a:r>
              <a:rPr lang="en-US" sz="2200" dirty="0"/>
              <a:t>When there is a situation to communicate Objects written in different </a:t>
            </a:r>
            <a:r>
              <a:rPr lang="en-US" sz="2200" dirty="0" err="1"/>
              <a:t>.Net</a:t>
            </a:r>
            <a:r>
              <a:rPr lang="en-US" sz="2200" dirty="0"/>
              <a:t> Complaint </a:t>
            </a:r>
            <a:r>
              <a:rPr lang="en-US" sz="2200" dirty="0" smtClean="0"/>
              <a:t>languages.</a:t>
            </a:r>
          </a:p>
          <a:p>
            <a:r>
              <a:rPr lang="en-US" sz="2200" dirty="0" smtClean="0"/>
              <a:t>Those </a:t>
            </a:r>
            <a:r>
              <a:rPr lang="en-US" sz="2200" dirty="0"/>
              <a:t>objects must expose the features that are common to all the </a:t>
            </a:r>
            <a:r>
              <a:rPr lang="en-US" sz="2200" dirty="0" smtClean="0"/>
              <a:t>languages. </a:t>
            </a:r>
          </a:p>
          <a:p>
            <a:r>
              <a:rPr lang="en-US" sz="2200" dirty="0" smtClean="0"/>
              <a:t>It </a:t>
            </a:r>
            <a:r>
              <a:rPr lang="en-US" sz="2200" dirty="0"/>
              <a:t>ensures complete interoperability among applications, regardless of the language used to create the application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70183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04435"/>
          </a:xfrm>
        </p:spPr>
        <p:txBody>
          <a:bodyPr>
            <a:normAutofit/>
          </a:bodyPr>
          <a:lstStyle/>
          <a:p>
            <a:r>
              <a:rPr lang="en-US" sz="2200" dirty="0"/>
              <a:t>Microsoft has defined CLS, which are nothing but guidelines, that language should follow so that it can communicate with other .NET languages in a seamless manner.</a:t>
            </a:r>
          </a:p>
        </p:txBody>
      </p:sp>
    </p:spTree>
    <p:extLst>
      <p:ext uri="{BB962C8B-B14F-4D97-AF65-F5344CB8AC3E}">
        <p14:creationId xmlns:p14="http://schemas.microsoft.com/office/powerpoint/2010/main" val="936949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Compilation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701749"/>
          </a:xfrm>
        </p:spPr>
        <p:txBody>
          <a:bodyPr>
            <a:normAutofit/>
          </a:bodyPr>
          <a:lstStyle/>
          <a:p>
            <a:r>
              <a:rPr lang="en-US" sz="2200" dirty="0"/>
              <a:t>The C# compiler compiles source code, specified as a set of files with the .</a:t>
            </a:r>
            <a:r>
              <a:rPr lang="en-US" sz="2200" dirty="0" err="1"/>
              <a:t>cs</a:t>
            </a:r>
            <a:r>
              <a:rPr lang="en-US" sz="2200" dirty="0"/>
              <a:t> extension, into an assembly. </a:t>
            </a:r>
          </a:p>
          <a:p>
            <a:r>
              <a:rPr lang="en-US" sz="2200" dirty="0"/>
              <a:t>An assembly is the unit of packaging and deployment in .NET. </a:t>
            </a:r>
          </a:p>
          <a:p>
            <a:r>
              <a:rPr lang="en-US" sz="2200" dirty="0"/>
              <a:t>An assembly can be either an application or a </a:t>
            </a:r>
            <a:r>
              <a:rPr lang="en-US" sz="2200" dirty="0" smtClean="0"/>
              <a:t>library.</a:t>
            </a:r>
          </a:p>
          <a:p>
            <a:r>
              <a:rPr lang="en-US" sz="2200" dirty="0"/>
              <a:t>A normal console </a:t>
            </a:r>
            <a:r>
              <a:rPr lang="en-US" sz="2200" dirty="0" smtClean="0"/>
              <a:t>or Windows </a:t>
            </a:r>
            <a:r>
              <a:rPr lang="en-US" sz="2200" dirty="0"/>
              <a:t>application has a Main method and is an .exe file. </a:t>
            </a:r>
            <a:endParaRPr lang="en-US" sz="2200" dirty="0" smtClean="0"/>
          </a:p>
          <a:p>
            <a:r>
              <a:rPr lang="en-US" sz="2200" dirty="0" smtClean="0"/>
              <a:t>A </a:t>
            </a:r>
            <a:r>
              <a:rPr lang="en-US" sz="2200" dirty="0"/>
              <a:t>library is a .</a:t>
            </a:r>
            <a:r>
              <a:rPr lang="en-US" sz="2200" dirty="0" err="1"/>
              <a:t>dll</a:t>
            </a:r>
            <a:r>
              <a:rPr lang="en-US" sz="2200" dirty="0"/>
              <a:t> and </a:t>
            </a:r>
            <a:r>
              <a:rPr lang="en-US" sz="2200" dirty="0" smtClean="0"/>
              <a:t>is equivalent </a:t>
            </a:r>
            <a:r>
              <a:rPr lang="en-US" sz="2200" dirty="0"/>
              <a:t>to an .exe without an entry point. </a:t>
            </a:r>
            <a:endParaRPr lang="en-US" sz="2200" dirty="0" smtClean="0"/>
          </a:p>
          <a:p>
            <a:r>
              <a:rPr lang="en-US" sz="2200" dirty="0" smtClean="0"/>
              <a:t>Its </a:t>
            </a:r>
            <a:r>
              <a:rPr lang="en-US" sz="2200" dirty="0"/>
              <a:t>purpose is to be called upon (</a:t>
            </a:r>
            <a:r>
              <a:rPr lang="en-US" sz="2200" dirty="0" smtClean="0"/>
              <a:t>referenced</a:t>
            </a:r>
            <a:r>
              <a:rPr lang="en-US" sz="2200" dirty="0"/>
              <a:t>) by an application or by other libraries. </a:t>
            </a:r>
            <a:endParaRPr lang="en-US" sz="2200" dirty="0" smtClean="0"/>
          </a:p>
          <a:p>
            <a:r>
              <a:rPr lang="en-US" sz="2200" dirty="0"/>
              <a:t>The name of the C# compiler is csc.exe.</a:t>
            </a:r>
          </a:p>
        </p:txBody>
      </p:sp>
    </p:spTree>
    <p:extLst>
      <p:ext uri="{BB962C8B-B14F-4D97-AF65-F5344CB8AC3E}">
        <p14:creationId xmlns:p14="http://schemas.microsoft.com/office/powerpoint/2010/main" val="25871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1579A7-2CF5-47C1-A49B-E7F2DDE8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4225A7-F7DA-40A1-86DC-186AC0847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81708"/>
          </a:xfrm>
        </p:spPr>
        <p:txBody>
          <a:bodyPr>
            <a:normAutofit/>
          </a:bodyPr>
          <a:lstStyle/>
          <a:p>
            <a:r>
              <a:rPr lang="en-US" sz="2400" dirty="0"/>
              <a:t>The .NET Framework consists of the common language runtime and the .NET Framework class library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Types include C#’s built-in types, as well as the basic collection classes, types for stream processing, serialization, reflection, threading, and native interoperability (“</a:t>
            </a:r>
            <a:r>
              <a:rPr lang="en-US" sz="2400" dirty="0" err="1"/>
              <a:t>mscorlib</a:t>
            </a:r>
            <a:r>
              <a:rPr lang="en-US" sz="2400" dirty="0"/>
              <a:t>” is an abbreviation for “Multi-language Standard Common Object Runtime Library”).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640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2132FF5D-DC46-45E8-80A7-B23AB610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32241"/>
            <a:ext cx="9603275" cy="856831"/>
          </a:xfrm>
        </p:spPr>
        <p:txBody>
          <a:bodyPr>
            <a:normAutofit/>
          </a:bodyPr>
          <a:lstStyle/>
          <a:p>
            <a:r>
              <a:rPr lang="en-US" b="1" cap="none" dirty="0" smtClean="0"/>
              <a:t>CONTD…</a:t>
            </a:r>
            <a:endParaRPr lang="en-US" b="1" cap="non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0D4D263A-9268-40D8-851C-D786B3B7B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89071"/>
            <a:ext cx="9603275" cy="465415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.</a:t>
            </a:r>
            <a:r>
              <a:rPr lang="en-US" sz="2400" dirty="0"/>
              <a:t>NET Framework is a technology that supports building and running the </a:t>
            </a:r>
            <a:r>
              <a:rPr lang="en-US" sz="2400" dirty="0" smtClean="0"/>
              <a:t>applications. </a:t>
            </a:r>
            <a:endParaRPr lang="en-US" sz="2400" dirty="0"/>
          </a:p>
          <a:p>
            <a:r>
              <a:rPr lang="en-US" sz="2400" dirty="0"/>
              <a:t>The .NET Framework is designed to fulfill the following objectives: </a:t>
            </a:r>
          </a:p>
          <a:p>
            <a:pPr lvl="1"/>
            <a:r>
              <a:rPr lang="en-US" sz="2400" dirty="0"/>
              <a:t>Provide a runtime environment that minimizes software deployment and versioning conflicts.</a:t>
            </a:r>
          </a:p>
          <a:p>
            <a:pPr lvl="1"/>
            <a:r>
              <a:rPr lang="en-US" sz="2400" dirty="0"/>
              <a:t>Enable the safe execution of code.</a:t>
            </a:r>
          </a:p>
          <a:p>
            <a:pPr lvl="1"/>
            <a:r>
              <a:rPr lang="en-US" sz="2400" dirty="0" smtClean="0"/>
              <a:t>Provide </a:t>
            </a:r>
            <a:r>
              <a:rPr lang="en-US" sz="2400" dirty="0"/>
              <a:t>a consistent developer experience across all types of applications in a way that is language- and platform-independent.</a:t>
            </a:r>
          </a:p>
          <a:p>
            <a:pPr lvl="1"/>
            <a:r>
              <a:rPr lang="en-US" sz="2400" dirty="0"/>
              <a:t>Provide a runtime environment that minimizes or eliminates the performance problems of scripted or interpreted environment.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9389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Platform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17314"/>
          </a:xfrm>
        </p:spPr>
        <p:txBody>
          <a:bodyPr>
            <a:normAutofit/>
          </a:bodyPr>
          <a:lstStyle/>
          <a:p>
            <a:r>
              <a:rPr lang="en-US" sz="2200" dirty="0"/>
              <a:t>C# is typically used for writing code that runs on Windows platforms. </a:t>
            </a:r>
            <a:endParaRPr lang="en-US" sz="2200" dirty="0" smtClean="0"/>
          </a:p>
          <a:p>
            <a:r>
              <a:rPr lang="en-US" sz="2400" dirty="0" err="1" smtClean="0"/>
              <a:t>Xamarin</a:t>
            </a:r>
            <a:r>
              <a:rPr lang="en-US" sz="2400" dirty="0" smtClean="0"/>
              <a:t> </a:t>
            </a:r>
            <a:r>
              <a:rPr lang="en-US" sz="2400" dirty="0"/>
              <a:t>allows </a:t>
            </a:r>
            <a:r>
              <a:rPr lang="en-US" sz="2400" dirty="0" smtClean="0"/>
              <a:t>cross platform </a:t>
            </a:r>
            <a:r>
              <a:rPr lang="en-US" sz="2400" dirty="0"/>
              <a:t>C# development for mobile applications</a:t>
            </a:r>
            <a:endParaRPr lang="en-US" sz="2200" dirty="0" smtClean="0"/>
          </a:p>
          <a:p>
            <a:r>
              <a:rPr lang="en-US" sz="2400" dirty="0" smtClean="0"/>
              <a:t>Microsoft’s </a:t>
            </a:r>
            <a:r>
              <a:rPr lang="en-US" sz="2400" dirty="0"/>
              <a:t>ASP.NET Core is a cross-platform lightweight web hosting framework that can run either on the .NET Framework or on .NET </a:t>
            </a:r>
            <a:r>
              <a:rPr lang="en-US" sz="2400" dirty="0" smtClean="0"/>
              <a:t>Core</a:t>
            </a:r>
          </a:p>
          <a:p>
            <a:r>
              <a:rPr lang="en-US" sz="2400" dirty="0" smtClean="0"/>
              <a:t>It is an </a:t>
            </a:r>
            <a:r>
              <a:rPr lang="en-US" sz="2400" dirty="0"/>
              <a:t>open source cross-platform </a:t>
            </a:r>
            <a:r>
              <a:rPr lang="en-US" sz="2400" dirty="0" smtClean="0"/>
              <a:t>runtime.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2121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C# and the CLR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68830"/>
          </a:xfrm>
        </p:spPr>
        <p:txBody>
          <a:bodyPr>
            <a:normAutofit/>
          </a:bodyPr>
          <a:lstStyle/>
          <a:p>
            <a:r>
              <a:rPr lang="en-US" dirty="0"/>
              <a:t>C# is an object-oriented, </a:t>
            </a:r>
            <a:r>
              <a:rPr lang="en-US" b="1" i="1" dirty="0"/>
              <a:t>component-oriented</a:t>
            </a:r>
            <a:r>
              <a:rPr lang="en-US" dirty="0"/>
              <a:t> programming language.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# depends on a runtime equipped with a host of features such as security, automatic </a:t>
            </a:r>
            <a:r>
              <a:rPr lang="en-US" dirty="0" smtClean="0"/>
              <a:t>memory </a:t>
            </a:r>
            <a:r>
              <a:rPr lang="en-US" dirty="0"/>
              <a:t>management and exception handling. </a:t>
            </a:r>
            <a:endParaRPr lang="en-US" dirty="0" smtClean="0"/>
          </a:p>
          <a:p>
            <a:r>
              <a:rPr lang="en-US" dirty="0" smtClean="0"/>
              <a:t>Common </a:t>
            </a:r>
            <a:r>
              <a:rPr lang="en-US" dirty="0"/>
              <a:t>Language Runtime (</a:t>
            </a:r>
            <a:r>
              <a:rPr lang="en-US" dirty="0" smtClean="0"/>
              <a:t>CLR) is the </a:t>
            </a:r>
            <a:r>
              <a:rPr lang="en-US" dirty="0"/>
              <a:t>core of the Microsoft .NET </a:t>
            </a:r>
            <a:r>
              <a:rPr lang="en-US" dirty="0" smtClean="0"/>
              <a:t>Framework which </a:t>
            </a:r>
            <a:r>
              <a:rPr lang="en-US" dirty="0"/>
              <a:t>provides these </a:t>
            </a:r>
            <a:r>
              <a:rPr lang="en-US" dirty="0" smtClean="0"/>
              <a:t>runtime features (.NET </a:t>
            </a:r>
            <a:r>
              <a:rPr lang="en-US" dirty="0"/>
              <a:t>Core and </a:t>
            </a:r>
            <a:r>
              <a:rPr lang="en-US" dirty="0" err="1"/>
              <a:t>Xamarin</a:t>
            </a:r>
            <a:r>
              <a:rPr lang="en-US" dirty="0"/>
              <a:t> frameworks provide similar </a:t>
            </a:r>
            <a:r>
              <a:rPr lang="en-US" dirty="0" smtClean="0"/>
              <a:t>runtimes).</a:t>
            </a:r>
          </a:p>
          <a:p>
            <a:r>
              <a:rPr lang="en-US" dirty="0" smtClean="0"/>
              <a:t> The CLR </a:t>
            </a:r>
            <a:r>
              <a:rPr lang="en-US" dirty="0"/>
              <a:t>is language-neutral, allowing developers to build applications in multiple </a:t>
            </a:r>
            <a:r>
              <a:rPr lang="en-US" dirty="0" smtClean="0"/>
              <a:t>languages </a:t>
            </a:r>
            <a:r>
              <a:rPr lang="en-US" dirty="0"/>
              <a:t>(e.g., C#, F#, Visual Basic .NET, and Managed C</a:t>
            </a:r>
            <a:r>
              <a:rPr lang="en-US" dirty="0" smtClean="0"/>
              <a:t>++).</a:t>
            </a:r>
          </a:p>
          <a:p>
            <a:r>
              <a:rPr lang="en-US" dirty="0" smtClean="0"/>
              <a:t>C</a:t>
            </a:r>
            <a:r>
              <a:rPr lang="en-US" dirty="0"/>
              <a:t># is one of several managed languages that get compiled into managed code. </a:t>
            </a:r>
            <a:endParaRPr lang="en-US" dirty="0" smtClean="0"/>
          </a:p>
          <a:p>
            <a:r>
              <a:rPr lang="en-US" dirty="0" smtClean="0"/>
              <a:t>Managed </a:t>
            </a:r>
            <a:r>
              <a:rPr lang="en-US" dirty="0"/>
              <a:t>code is represented in Intermediate Language or IL.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942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D845B8-FBBE-4F77-8FA4-983750AD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Common Language Runtime(CLR)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1282"/>
            <a:ext cx="9603275" cy="4601788"/>
          </a:xfrm>
        </p:spPr>
        <p:txBody>
          <a:bodyPr>
            <a:normAutofit/>
          </a:bodyPr>
          <a:lstStyle/>
          <a:p>
            <a:r>
              <a:rPr lang="en-US" sz="2400" dirty="0"/>
              <a:t>It is the foundation of the .NET framework.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the responsibility of the runtime to take care the code execution of the program.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a framework layer that resides above the OS and handles the execution of all the </a:t>
            </a:r>
            <a:r>
              <a:rPr lang="en-US" sz="2400" dirty="0" err="1"/>
              <a:t>.Net</a:t>
            </a:r>
            <a:r>
              <a:rPr lang="en-US" sz="2400" dirty="0"/>
              <a:t> applications. </a:t>
            </a:r>
            <a:endParaRPr lang="en-US" sz="2400" dirty="0" smtClean="0"/>
          </a:p>
          <a:p>
            <a:r>
              <a:rPr lang="en-US" sz="2400" dirty="0" smtClean="0"/>
              <a:t>Programs </a:t>
            </a:r>
            <a:r>
              <a:rPr lang="en-US" sz="2400" dirty="0"/>
              <a:t>don’t directly communicate with the OS but go through the CLR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manages </a:t>
            </a:r>
            <a:r>
              <a:rPr lang="en-US" sz="2400" dirty="0"/>
              <a:t>memory, thread execution, code execution, code safety verification, compilation, and other system services.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4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B47FEA-F2AD-4D86-BFA7-DEFC768A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Cont.…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AD0B46-1DE9-45CB-9C10-2DC4C7FB3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61514"/>
            <a:ext cx="9603275" cy="456099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CLR converts the IL into the native code of the machine, such as X86 or X64, usually just prior to execution. 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is referred to as Just-In-Time (JIT) compilation.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Ahead-of-time compilation is also available to improve startup time with large assemblies or resource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container for managed code is called an assembly or portable executable. </a:t>
            </a:r>
            <a:endParaRPr lang="en-US" sz="2400" dirty="0" smtClean="0"/>
          </a:p>
          <a:p>
            <a:r>
              <a:rPr lang="en-US" sz="2400" dirty="0" smtClean="0"/>
              <a:t>An assembly </a:t>
            </a:r>
            <a:r>
              <a:rPr lang="en-US" sz="2400" dirty="0"/>
              <a:t>can be an executable file (.exe) or a library (.</a:t>
            </a:r>
            <a:r>
              <a:rPr lang="en-US" sz="2400" dirty="0" err="1"/>
              <a:t>dll</a:t>
            </a:r>
            <a:r>
              <a:rPr lang="en-US" sz="2400" dirty="0"/>
              <a:t>), and contains not only </a:t>
            </a:r>
            <a:r>
              <a:rPr lang="en-US" sz="2400" dirty="0" smtClean="0"/>
              <a:t>IL, but </a:t>
            </a:r>
            <a:r>
              <a:rPr lang="en-US" sz="2400" dirty="0"/>
              <a:t>type information (metadata</a:t>
            </a:r>
            <a:r>
              <a:rPr lang="en-US" sz="2400" dirty="0" smtClean="0"/>
              <a:t>).</a:t>
            </a:r>
          </a:p>
          <a:p>
            <a:r>
              <a:rPr lang="en-US" sz="2400" dirty="0"/>
              <a:t>The presence of metadata allows assemblies to reference types in other assemblies without needing additional files.</a:t>
            </a:r>
          </a:p>
        </p:txBody>
      </p:sp>
    </p:spTree>
    <p:extLst>
      <p:ext uri="{BB962C8B-B14F-4D97-AF65-F5344CB8AC3E}">
        <p14:creationId xmlns:p14="http://schemas.microsoft.com/office/powerpoint/2010/main" val="356101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.Net</a:t>
            </a:r>
            <a:r>
              <a:rPr lang="en-US" b="1" dirty="0"/>
              <a:t> </a:t>
            </a:r>
            <a:r>
              <a:rPr lang="en-US" b="1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51579" y="2207205"/>
            <a:ext cx="7705300" cy="347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523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Key Components of.NET Framework  Common Language Runtime  CLR at Design  time  CLR at Runtime  Class Library  Assemblies  Namespaces  ASP.NET   Applications. - ppt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5" y="0"/>
            <a:ext cx="9503580" cy="625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4229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1334</TotalTime>
  <Words>1068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Dot NET Framework Introduction</vt:lpstr>
      <vt:lpstr>Contd…</vt:lpstr>
      <vt:lpstr>CONTD…</vt:lpstr>
      <vt:lpstr>Platform Support</vt:lpstr>
      <vt:lpstr>C# and the CLR</vt:lpstr>
      <vt:lpstr>Common Language Runtime(CLR) </vt:lpstr>
      <vt:lpstr>Cont.…</vt:lpstr>
      <vt:lpstr>.Net architecture</vt:lpstr>
      <vt:lpstr>PowerPoint Presentation</vt:lpstr>
      <vt:lpstr>MSIL(Microsoft Intermediate Language) or CIL(Common IL) or IL</vt:lpstr>
      <vt:lpstr>Just-In-Time(JIT) compiler</vt:lpstr>
      <vt:lpstr>Framework Class Library</vt:lpstr>
      <vt:lpstr>Cont…</vt:lpstr>
      <vt:lpstr>Common Type System(CTS)</vt:lpstr>
      <vt:lpstr>Cont…</vt:lpstr>
      <vt:lpstr>Common Language Specification</vt:lpstr>
      <vt:lpstr>Cont…</vt:lpstr>
      <vt:lpstr>Compilation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Subject-oriented programming</dc:title>
  <dc:creator>Binod Thapa</dc:creator>
  <cp:lastModifiedBy>Binod Thapa</cp:lastModifiedBy>
  <cp:revision>318</cp:revision>
  <dcterms:created xsi:type="dcterms:W3CDTF">2017-08-11T03:42:09Z</dcterms:created>
  <dcterms:modified xsi:type="dcterms:W3CDTF">2022-06-14T16:55:44Z</dcterms:modified>
</cp:coreProperties>
</file>