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96" r:id="rId3"/>
    <p:sldId id="397" r:id="rId4"/>
    <p:sldId id="398" r:id="rId5"/>
    <p:sldId id="399" r:id="rId6"/>
    <p:sldId id="400" r:id="rId7"/>
    <p:sldId id="260" r:id="rId8"/>
    <p:sldId id="266" r:id="rId9"/>
    <p:sldId id="280" r:id="rId10"/>
    <p:sldId id="268" r:id="rId11"/>
    <p:sldId id="310" r:id="rId12"/>
    <p:sldId id="312" r:id="rId13"/>
    <p:sldId id="314" r:id="rId14"/>
    <p:sldId id="317" r:id="rId15"/>
    <p:sldId id="319" r:id="rId16"/>
    <p:sldId id="345" r:id="rId17"/>
    <p:sldId id="346" r:id="rId18"/>
    <p:sldId id="347" r:id="rId19"/>
    <p:sldId id="348" r:id="rId20"/>
    <p:sldId id="282" r:id="rId21"/>
    <p:sldId id="292" r:id="rId22"/>
    <p:sldId id="283" r:id="rId23"/>
    <p:sldId id="284" r:id="rId24"/>
    <p:sldId id="359" r:id="rId25"/>
    <p:sldId id="360" r:id="rId26"/>
    <p:sldId id="286" r:id="rId27"/>
    <p:sldId id="287" r:id="rId28"/>
    <p:sldId id="355" r:id="rId29"/>
    <p:sldId id="357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1049235"/>
          </a:xfrm>
        </p:spPr>
        <p:txBody>
          <a:bodyPr/>
          <a:lstStyle/>
          <a:p>
            <a:r>
              <a:rPr lang="en-US" b="1" dirty="0"/>
              <a:t>C#( C-sharp)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442434"/>
            <a:ext cx="9850939" cy="4694515"/>
          </a:xfrm>
        </p:spPr>
        <p:txBody>
          <a:bodyPr>
            <a:normAutofit/>
          </a:bodyPr>
          <a:lstStyle/>
          <a:p>
            <a:r>
              <a:rPr lang="en-US" sz="2400" dirty="0"/>
              <a:t>It is a type-safe object-oriented language.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enables developers to build the applications that run on the .NET Framework. 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relies on the runtime(CLR) to perform automatic memory management. </a:t>
            </a:r>
            <a:endParaRPr lang="en-US" sz="2400" dirty="0" smtClean="0"/>
          </a:p>
          <a:p>
            <a:r>
              <a:rPr lang="en-US" sz="2400" dirty="0"/>
              <a:t>Statements in C# execute sequentially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C# language is platform-neutral and works with a range of platform-specific compilers and </a:t>
            </a:r>
            <a:r>
              <a:rPr lang="en-US" sz="2400" dirty="0" smtClean="0"/>
              <a:t>frameworks.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9C913360-CEBE-4C48-8C27-733B2449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8508"/>
            <a:ext cx="9603275" cy="930494"/>
          </a:xfrm>
        </p:spPr>
        <p:txBody>
          <a:bodyPr/>
          <a:lstStyle/>
          <a:p>
            <a:r>
              <a:rPr lang="en-US" b="1" dirty="0"/>
              <a:t>Variable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1F2B9243-E3C2-42A4-B9C0-97E8C88C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68192"/>
            <a:ext cx="9603275" cy="4641060"/>
          </a:xfrm>
        </p:spPr>
        <p:txBody>
          <a:bodyPr>
            <a:normAutofit/>
          </a:bodyPr>
          <a:lstStyle/>
          <a:p>
            <a:r>
              <a:rPr lang="en-US" sz="2200" dirty="0"/>
              <a:t>A variable represents a storage location that has a modifiable value. </a:t>
            </a:r>
          </a:p>
          <a:p>
            <a:r>
              <a:rPr lang="en-US" sz="2200" dirty="0"/>
              <a:t>To use variables, programmers have to declare them. </a:t>
            </a:r>
          </a:p>
          <a:p>
            <a:r>
              <a:rPr lang="en-US" sz="2200" dirty="0"/>
              <a:t>This means that programmers have to assign them a name and a type. </a:t>
            </a:r>
          </a:p>
          <a:p>
            <a:r>
              <a:rPr lang="en-US" sz="2200" dirty="0"/>
              <a:t>Once you have declared variables you can use them as storage units for the type of data that you declared them to hold.</a:t>
            </a:r>
          </a:p>
          <a:p>
            <a:pPr marL="0" indent="0">
              <a:buNone/>
            </a:pPr>
            <a:r>
              <a:rPr lang="en-US" sz="2200" b="1" dirty="0"/>
              <a:t>	Variable declaration:</a:t>
            </a:r>
          </a:p>
          <a:p>
            <a:pPr marL="0" indent="0">
              <a:buNone/>
            </a:pPr>
            <a:r>
              <a:rPr lang="en-US" sz="2200" b="1" dirty="0"/>
              <a:t>	&lt;</a:t>
            </a:r>
            <a:r>
              <a:rPr lang="en-US" sz="2200" b="1" dirty="0" err="1"/>
              <a:t>access_modifiers</a:t>
            </a:r>
            <a:r>
              <a:rPr lang="en-US" sz="2200" b="1" dirty="0"/>
              <a:t>&gt; &lt;type&gt; &lt;</a:t>
            </a:r>
            <a:r>
              <a:rPr lang="en-US" sz="2200" b="1" dirty="0" err="1"/>
              <a:t>variable_name</a:t>
            </a:r>
            <a:r>
              <a:rPr lang="en-US" sz="2200" b="1" dirty="0"/>
              <a:t>&gt;;</a:t>
            </a:r>
          </a:p>
          <a:p>
            <a:pPr marL="0" indent="0">
              <a:buNone/>
            </a:pPr>
            <a:r>
              <a:rPr lang="en-US" sz="2200" dirty="0"/>
              <a:t>	Example:	</a:t>
            </a:r>
            <a:r>
              <a:rPr lang="en-US" sz="2200" dirty="0" err="1"/>
              <a:t>int</a:t>
            </a:r>
            <a:r>
              <a:rPr lang="en-US" sz="2200" dirty="0"/>
              <a:t>  a=2; string </a:t>
            </a:r>
            <a:r>
              <a:rPr lang="en-US" sz="2200" dirty="0" err="1"/>
              <a:t>myString</a:t>
            </a:r>
            <a:r>
              <a:rPr lang="en-US" sz="2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0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Type C#’s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6311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string </a:t>
            </a:r>
            <a:r>
              <a:rPr lang="en-US" sz="2200" dirty="0"/>
              <a:t>type (aliasing the </a:t>
            </a:r>
            <a:r>
              <a:rPr lang="en-US" sz="2200" dirty="0" err="1"/>
              <a:t>System.String</a:t>
            </a:r>
            <a:r>
              <a:rPr lang="en-US" sz="2200" dirty="0"/>
              <a:t> </a:t>
            </a:r>
            <a:r>
              <a:rPr lang="en-US" sz="2200" dirty="0" smtClean="0"/>
              <a:t>type) </a:t>
            </a:r>
            <a:r>
              <a:rPr lang="en-US" sz="2200" dirty="0"/>
              <a:t>represents an </a:t>
            </a:r>
            <a:r>
              <a:rPr lang="en-US" sz="2200" dirty="0" smtClean="0"/>
              <a:t>immutable</a:t>
            </a:r>
            <a:r>
              <a:rPr lang="en-US" sz="2200" dirty="0"/>
              <a:t> (unchangeable)</a:t>
            </a:r>
            <a:r>
              <a:rPr lang="en-US" sz="2200" dirty="0" smtClean="0"/>
              <a:t> </a:t>
            </a:r>
            <a:r>
              <a:rPr lang="en-US" sz="2200" dirty="0"/>
              <a:t>sequence of Unicode characters.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string literal is </a:t>
            </a:r>
            <a:r>
              <a:rPr lang="en-US" sz="2200" dirty="0" smtClean="0"/>
              <a:t>specified </a:t>
            </a:r>
            <a:r>
              <a:rPr lang="en-US" sz="2200" dirty="0"/>
              <a:t>inside double quotes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200" dirty="0" smtClean="0"/>
              <a:t>	string </a:t>
            </a:r>
            <a:r>
              <a:rPr lang="en-US" sz="2200" dirty="0"/>
              <a:t>a = "Heat</a:t>
            </a:r>
            <a:r>
              <a:rPr lang="en-US" sz="2200" dirty="0" smtClean="0"/>
              <a:t>";</a:t>
            </a:r>
          </a:p>
          <a:p>
            <a:r>
              <a:rPr lang="en-US" sz="2200" dirty="0"/>
              <a:t>string is a reference type, rather than a value </a:t>
            </a:r>
            <a:r>
              <a:rPr lang="en-US" sz="2200" dirty="0" smtClean="0"/>
              <a:t>type.</a:t>
            </a:r>
          </a:p>
          <a:p>
            <a:r>
              <a:rPr lang="en-US" sz="2200" dirty="0" smtClean="0"/>
              <a:t>To avoid this problem. A </a:t>
            </a:r>
            <a:r>
              <a:rPr lang="en-US" sz="2200" dirty="0"/>
              <a:t>verbatim string literal is prefixed with @ and does not support escape sequences.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	string </a:t>
            </a:r>
            <a:r>
              <a:rPr lang="en-US" sz="2200" dirty="0"/>
              <a:t>a1 = "\\\\server\\fileshare\\helloworld.cs</a:t>
            </a:r>
            <a:r>
              <a:rPr lang="en-US" sz="2200" dirty="0" smtClean="0"/>
              <a:t>";</a:t>
            </a:r>
          </a:p>
          <a:p>
            <a:pPr marL="0" indent="0">
              <a:buNone/>
            </a:pPr>
            <a:r>
              <a:rPr lang="en-US" sz="2200" dirty="0" smtClean="0"/>
              <a:t>OR	string </a:t>
            </a:r>
            <a:r>
              <a:rPr lang="en-US" sz="2200" dirty="0"/>
              <a:t>a2 = @"\\server\fileshare\helloworld.cs</a:t>
            </a:r>
            <a:r>
              <a:rPr lang="en-US" sz="2200" dirty="0" smtClean="0"/>
              <a:t>";</a:t>
            </a:r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1966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String Concatenation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258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dirty="0"/>
              <a:t>+ operator concatenates two strings: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	string s = "a" + "b";	Or		s += “c”;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One of the operands may be a non string value, in which case </a:t>
            </a:r>
            <a:r>
              <a:rPr lang="en-US" dirty="0" err="1" smtClean="0"/>
              <a:t>ToString</a:t>
            </a:r>
            <a:r>
              <a:rPr lang="en-US" dirty="0" smtClean="0"/>
              <a:t> is called on that value.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example</a:t>
            </a:r>
            <a:r>
              <a:rPr lang="en-US" dirty="0"/>
              <a:t>: string s = "a" + 5; // </a:t>
            </a:r>
            <a:r>
              <a:rPr lang="en-US" dirty="0" smtClean="0"/>
              <a:t>a5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String Interpolation</a:t>
            </a:r>
            <a:endParaRPr lang="en-US" dirty="0" smtClean="0"/>
          </a:p>
          <a:p>
            <a:r>
              <a:rPr lang="en-US" dirty="0"/>
              <a:t>A string preceded with the $ character is called an interpolated string.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 = 4;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/>
              <a:t> ($"A square has {x} sides"); // A square has 4 sides</a:t>
            </a:r>
          </a:p>
          <a:p>
            <a:r>
              <a:rPr lang="en-US" dirty="0" smtClean="0"/>
              <a:t>C</a:t>
            </a:r>
            <a:r>
              <a:rPr lang="en-US" dirty="0"/>
              <a:t># will convert the expression to a string by calling its </a:t>
            </a:r>
            <a:r>
              <a:rPr lang="en-US" dirty="0" err="1"/>
              <a:t>ToString</a:t>
            </a:r>
            <a:r>
              <a:rPr lang="en-US" dirty="0"/>
              <a:t> method or equivalent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4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16677" y="309092"/>
            <a:ext cx="9809407" cy="5821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 smtClean="0"/>
              <a:t>Null </a:t>
            </a:r>
            <a:r>
              <a:rPr lang="en-US" sz="2200" b="1" dirty="0"/>
              <a:t>and empty </a:t>
            </a:r>
            <a:r>
              <a:rPr lang="en-US" sz="2200" b="1" dirty="0" smtClean="0"/>
              <a:t>strings</a:t>
            </a:r>
          </a:p>
          <a:p>
            <a:r>
              <a:rPr lang="en-US" sz="2400" dirty="0" smtClean="0"/>
              <a:t>We can create empty string </a:t>
            </a:r>
            <a:r>
              <a:rPr lang="en-US" sz="2400" dirty="0"/>
              <a:t>using the static </a:t>
            </a:r>
            <a:r>
              <a:rPr lang="en-US" sz="2400" b="1" dirty="0" err="1"/>
              <a:t>string.Empty</a:t>
            </a:r>
            <a:r>
              <a:rPr lang="en-US" sz="2400" dirty="0"/>
              <a:t> </a:t>
            </a:r>
            <a:r>
              <a:rPr lang="en-US" sz="2400" dirty="0" smtClean="0"/>
              <a:t>field or empty literal.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Exampe</a:t>
            </a:r>
            <a:r>
              <a:rPr lang="en-US" sz="2400" b="1" dirty="0" smtClean="0"/>
              <a:t>: </a:t>
            </a:r>
            <a:r>
              <a:rPr lang="en-US" sz="2400" dirty="0" smtClean="0"/>
              <a:t>string </a:t>
            </a:r>
            <a:r>
              <a:rPr lang="en-US" sz="2400" dirty="0" err="1" smtClean="0"/>
              <a:t>str</a:t>
            </a:r>
            <a:r>
              <a:rPr lang="en-US" sz="2400" dirty="0" smtClean="0"/>
              <a:t>=</a:t>
            </a:r>
            <a:r>
              <a:rPr lang="en-US" sz="2400" dirty="0" err="1" smtClean="0"/>
              <a:t>string.Empty</a:t>
            </a:r>
            <a:r>
              <a:rPr lang="en-US" sz="2400" dirty="0" smtClean="0"/>
              <a:t>; 	</a:t>
            </a:r>
            <a:r>
              <a:rPr lang="en-US" sz="2400" dirty="0"/>
              <a:t>OR string </a:t>
            </a:r>
            <a:r>
              <a:rPr lang="en-US" sz="2400" dirty="0" err="1"/>
              <a:t>str</a:t>
            </a:r>
            <a:r>
              <a:rPr lang="en-US" sz="2400" dirty="0" smtClean="0"/>
              <a:t>=“”;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static </a:t>
            </a:r>
            <a:r>
              <a:rPr lang="en-US" sz="2200" b="1" dirty="0" err="1"/>
              <a:t>string.IsNullOrEmpty</a:t>
            </a:r>
            <a:r>
              <a:rPr lang="en-US" sz="2200" dirty="0"/>
              <a:t> method is a useful shortcut for testing whether a given string is either null or </a:t>
            </a:r>
            <a:r>
              <a:rPr lang="en-US" sz="2200" dirty="0" smtClean="0"/>
              <a:t>empty.</a:t>
            </a:r>
          </a:p>
          <a:p>
            <a:r>
              <a:rPr lang="en-US" sz="2400" b="1" dirty="0" err="1"/>
              <a:t>IndexOf</a:t>
            </a:r>
            <a:r>
              <a:rPr lang="en-US" sz="2400" b="1" dirty="0"/>
              <a:t> </a:t>
            </a:r>
            <a:r>
              <a:rPr lang="en-US" sz="2400" dirty="0"/>
              <a:t>is more powerful to search string. </a:t>
            </a:r>
            <a:r>
              <a:rPr lang="en-US" sz="2400" b="1" dirty="0" err="1"/>
              <a:t>IndexOfAny</a:t>
            </a:r>
            <a:r>
              <a:rPr lang="en-US" sz="2400" b="1" dirty="0"/>
              <a:t> </a:t>
            </a:r>
            <a:r>
              <a:rPr lang="en-US" sz="2400" dirty="0"/>
              <a:t>is similar.</a:t>
            </a:r>
          </a:p>
          <a:p>
            <a:r>
              <a:rPr lang="en-US" sz="2400" dirty="0"/>
              <a:t>It returns the first position of a given character or substring (or -1 if the substring isn’t found):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Console.WriteLine</a:t>
            </a:r>
            <a:r>
              <a:rPr lang="en-US" sz="2400" dirty="0"/>
              <a:t> ("</a:t>
            </a:r>
            <a:r>
              <a:rPr lang="en-US" sz="2400" dirty="0" err="1"/>
              <a:t>abcde</a:t>
            </a:r>
            <a:r>
              <a:rPr lang="en-US" sz="2400" dirty="0"/>
              <a:t>".</a:t>
            </a:r>
            <a:r>
              <a:rPr lang="en-US" sz="2400" dirty="0" err="1"/>
              <a:t>IndexOf</a:t>
            </a:r>
            <a:r>
              <a:rPr lang="en-US" sz="2400" dirty="0"/>
              <a:t> ("cd")); // 2</a:t>
            </a:r>
          </a:p>
          <a:p>
            <a:r>
              <a:rPr lang="en-US" sz="2400" b="1" dirty="0" err="1"/>
              <a:t>LastIndexOf</a:t>
            </a:r>
            <a:r>
              <a:rPr lang="en-US" sz="2400" dirty="0"/>
              <a:t> is like </a:t>
            </a:r>
            <a:r>
              <a:rPr lang="en-US" sz="2400" dirty="0" err="1"/>
              <a:t>IndexOf</a:t>
            </a:r>
            <a:r>
              <a:rPr lang="en-US" sz="2400" dirty="0"/>
              <a:t>, but works backward through the string. </a:t>
            </a:r>
            <a:r>
              <a:rPr lang="en-US" sz="2400" b="1" dirty="0" err="1"/>
              <a:t>LastIndexOfAny</a:t>
            </a:r>
            <a:r>
              <a:rPr lang="en-US" sz="2400" b="1" dirty="0"/>
              <a:t> </a:t>
            </a:r>
            <a:r>
              <a:rPr lang="en-US" sz="2400" dirty="0"/>
              <a:t>is similar.</a:t>
            </a:r>
          </a:p>
          <a:p>
            <a:pPr marL="0" indent="0"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2278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Manipulating Strings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75992"/>
          </a:xfrm>
        </p:spPr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/>
              <a:t>is immutable, all the methods that “manipulate” a string return a new one, leaving the original untouched </a:t>
            </a:r>
            <a:r>
              <a:rPr lang="en-US" dirty="0" smtClean="0"/>
              <a:t>(same for </a:t>
            </a:r>
            <a:r>
              <a:rPr lang="en-US" dirty="0"/>
              <a:t>when </a:t>
            </a:r>
            <a:r>
              <a:rPr lang="en-US" dirty="0" smtClean="0"/>
              <a:t>reassign </a:t>
            </a:r>
            <a:r>
              <a:rPr lang="en-US" dirty="0"/>
              <a:t>a string variable</a:t>
            </a:r>
            <a:r>
              <a:rPr lang="en-US" dirty="0" smtClean="0"/>
              <a:t>).</a:t>
            </a:r>
          </a:p>
          <a:p>
            <a:r>
              <a:rPr lang="en-US" b="1" dirty="0"/>
              <a:t>Substring</a:t>
            </a:r>
            <a:r>
              <a:rPr lang="en-US" dirty="0"/>
              <a:t> extracts a portion of a string: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/>
              <a:t>left3 = "12345".Substring (0, 3); </a:t>
            </a:r>
            <a:r>
              <a:rPr lang="en-US" dirty="0" smtClean="0"/>
              <a:t>	// </a:t>
            </a:r>
            <a:r>
              <a:rPr lang="en-US" dirty="0"/>
              <a:t>left3 = "123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/>
              <a:t>end3 = "12345".Substring (2); </a:t>
            </a:r>
            <a:r>
              <a:rPr lang="en-US" dirty="0" smtClean="0"/>
              <a:t>	// </a:t>
            </a:r>
            <a:r>
              <a:rPr lang="en-US" dirty="0"/>
              <a:t>end3 = "345</a:t>
            </a:r>
            <a:r>
              <a:rPr lang="en-US" dirty="0" smtClean="0"/>
              <a:t>";</a:t>
            </a:r>
          </a:p>
          <a:p>
            <a:r>
              <a:rPr lang="en-US" b="1" dirty="0"/>
              <a:t>Trim</a:t>
            </a:r>
            <a:r>
              <a:rPr lang="en-US" dirty="0"/>
              <a:t> </a:t>
            </a:r>
            <a:r>
              <a:rPr lang="en-US" dirty="0" smtClean="0"/>
              <a:t>function </a:t>
            </a:r>
            <a:r>
              <a:rPr lang="en-US" dirty="0"/>
              <a:t>remove whitespace characters (including spaces, tabs, new lines, and Unicode variations of these) from the beginning or end of a string; </a:t>
            </a:r>
            <a:endParaRPr lang="en-US" dirty="0" smtClean="0"/>
          </a:p>
          <a:p>
            <a:r>
              <a:rPr lang="en-US" b="1" dirty="0" smtClean="0"/>
              <a:t>Replace</a:t>
            </a:r>
            <a:r>
              <a:rPr lang="en-US" dirty="0" smtClean="0"/>
              <a:t> </a:t>
            </a:r>
            <a:r>
              <a:rPr lang="en-US" dirty="0"/>
              <a:t>replaces all (</a:t>
            </a:r>
            <a:r>
              <a:rPr lang="en-US" dirty="0" err="1"/>
              <a:t>nonoverlapping</a:t>
            </a:r>
            <a:r>
              <a:rPr lang="en-US" dirty="0"/>
              <a:t>) occurrences of a particular character or substring:</a:t>
            </a:r>
          </a:p>
          <a:p>
            <a:r>
              <a:rPr lang="en-US" b="1" dirty="0" err="1"/>
              <a:t>ToUpper</a:t>
            </a:r>
            <a:r>
              <a:rPr lang="en-US" dirty="0"/>
              <a:t>  and </a:t>
            </a:r>
            <a:r>
              <a:rPr lang="en-US" b="1" dirty="0" err="1"/>
              <a:t>ToLower</a:t>
            </a:r>
            <a:r>
              <a:rPr lang="en-US" dirty="0"/>
              <a:t> return upper and lowercase versions of the input string.</a:t>
            </a:r>
          </a:p>
          <a:p>
            <a:r>
              <a:rPr lang="en-US" b="1" dirty="0"/>
              <a:t>Split</a:t>
            </a:r>
            <a:r>
              <a:rPr lang="en-US" dirty="0"/>
              <a:t> divides a string up into pieces:  string[] words = "The quick brown </a:t>
            </a:r>
            <a:r>
              <a:rPr lang="en-US" dirty="0" err="1"/>
              <a:t>fox".Split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3291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err="1" smtClean="0"/>
              <a:t>String.Format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static </a:t>
            </a:r>
            <a:r>
              <a:rPr lang="en-US" b="1" dirty="0"/>
              <a:t>Format</a:t>
            </a:r>
            <a:r>
              <a:rPr lang="en-US" dirty="0"/>
              <a:t> method provides a convenient way to build strings that embed variables. </a:t>
            </a:r>
            <a:endParaRPr lang="en-US" dirty="0" smtClean="0"/>
          </a:p>
          <a:p>
            <a:r>
              <a:rPr lang="en-US" b="1" dirty="0" smtClean="0"/>
              <a:t>Format</a:t>
            </a:r>
            <a:r>
              <a:rPr lang="en-US" dirty="0" smtClean="0"/>
              <a:t> </a:t>
            </a:r>
            <a:r>
              <a:rPr lang="en-US" dirty="0"/>
              <a:t>simply calls </a:t>
            </a:r>
            <a:r>
              <a:rPr lang="en-US" dirty="0" err="1"/>
              <a:t>ToString</a:t>
            </a:r>
            <a:r>
              <a:rPr lang="en-US" dirty="0"/>
              <a:t> on them</a:t>
            </a:r>
            <a:r>
              <a:rPr lang="en-US" dirty="0" smtClean="0"/>
              <a:t>.</a:t>
            </a:r>
          </a:p>
          <a:p>
            <a:r>
              <a:rPr lang="en-US" dirty="0"/>
              <a:t>When calling </a:t>
            </a:r>
            <a:r>
              <a:rPr lang="en-US" b="1" dirty="0" err="1"/>
              <a:t>String.Format</a:t>
            </a:r>
            <a:r>
              <a:rPr lang="en-US" dirty="0"/>
              <a:t>, you provide a composite format string </a:t>
            </a:r>
            <a:r>
              <a:rPr lang="en-US" dirty="0" smtClean="0"/>
              <a:t>followed </a:t>
            </a:r>
            <a:r>
              <a:rPr lang="en-US" dirty="0"/>
              <a:t>by each of the embedded variables.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. 	string </a:t>
            </a:r>
            <a:r>
              <a:rPr lang="en-US" dirty="0"/>
              <a:t>composite = </a:t>
            </a:r>
            <a:r>
              <a:rPr lang="en-US" dirty="0" smtClean="0"/>
              <a:t>“Your username:{0</a:t>
            </a:r>
            <a:r>
              <a:rPr lang="en-US" dirty="0"/>
              <a:t>} </a:t>
            </a:r>
            <a:r>
              <a:rPr lang="en-US" dirty="0" smtClean="0"/>
              <a:t>and password:{1</a:t>
            </a:r>
            <a:r>
              <a:rPr lang="en-US" dirty="0"/>
              <a:t>} </a:t>
            </a:r>
            <a:r>
              <a:rPr lang="en-US" dirty="0" smtClean="0"/>
              <a:t>"; 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/>
              <a:t>s = </a:t>
            </a:r>
            <a:r>
              <a:rPr lang="en-US" dirty="0" err="1"/>
              <a:t>string.Format</a:t>
            </a:r>
            <a:r>
              <a:rPr lang="en-US" dirty="0"/>
              <a:t> (composite, </a:t>
            </a:r>
            <a:r>
              <a:rPr lang="en-US" dirty="0" smtClean="0"/>
              <a:t>“user123”, “pass123");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4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Arrays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023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An </a:t>
            </a:r>
            <a:r>
              <a:rPr lang="en-US" sz="2200" dirty="0"/>
              <a:t>array represents a fixed number of variables (called elements) of a </a:t>
            </a:r>
            <a:r>
              <a:rPr lang="en-US" sz="2200" dirty="0" smtClean="0"/>
              <a:t>particular type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elements in an array are always stored in a contiguous block of </a:t>
            </a:r>
            <a:r>
              <a:rPr lang="en-US" sz="2200" dirty="0" smtClean="0"/>
              <a:t>memory, providing </a:t>
            </a:r>
            <a:r>
              <a:rPr lang="en-US" sz="2200" dirty="0"/>
              <a:t>highly efficient access.</a:t>
            </a:r>
          </a:p>
          <a:p>
            <a:r>
              <a:rPr lang="en-US" sz="2200" dirty="0"/>
              <a:t>An array is denoted with square brackets after the element type.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b="1" dirty="0"/>
              <a:t>type</a:t>
            </a:r>
            <a:r>
              <a:rPr lang="en-US" sz="2200" b="1" dirty="0" smtClean="0"/>
              <a:t>[ ] </a:t>
            </a:r>
            <a:r>
              <a:rPr lang="en-US" sz="2200" b="1" dirty="0" err="1"/>
              <a:t>arrayName</a:t>
            </a:r>
            <a:r>
              <a:rPr lang="en-US" sz="2200" b="1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For </a:t>
            </a:r>
            <a:r>
              <a:rPr lang="en-US" sz="2200" dirty="0"/>
              <a:t>example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200" dirty="0" smtClean="0"/>
              <a:t>	char</a:t>
            </a:r>
            <a:r>
              <a:rPr lang="en-US" sz="2200" dirty="0"/>
              <a:t>[] vowels = new char[5]; </a:t>
            </a:r>
            <a:r>
              <a:rPr lang="en-US" sz="2200" dirty="0" smtClean="0"/>
              <a:t>	   // </a:t>
            </a:r>
            <a:r>
              <a:rPr lang="en-US" sz="2200" dirty="0"/>
              <a:t>Declare an array of 5 </a:t>
            </a:r>
            <a:r>
              <a:rPr lang="en-US" sz="2200" dirty="0" smtClean="0"/>
              <a:t>characters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Length</a:t>
            </a:r>
            <a:r>
              <a:rPr lang="en-US" sz="2200" dirty="0"/>
              <a:t> property of an array returns the number of elements in the array.</a:t>
            </a:r>
          </a:p>
        </p:txBody>
      </p:sp>
    </p:spTree>
    <p:extLst>
      <p:ext uri="{BB962C8B-B14F-4D97-AF65-F5344CB8AC3E}">
        <p14:creationId xmlns:p14="http://schemas.microsoft.com/office/powerpoint/2010/main" val="380369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initialization expression </a:t>
            </a:r>
            <a:r>
              <a:rPr lang="en-US" dirty="0" smtClean="0"/>
              <a:t>to declare </a:t>
            </a:r>
            <a:r>
              <a:rPr lang="en-US" dirty="0"/>
              <a:t>and populate an array in a </a:t>
            </a:r>
            <a:r>
              <a:rPr lang="en-US" dirty="0" smtClean="0"/>
              <a:t>single step:</a:t>
            </a:r>
          </a:p>
          <a:p>
            <a:pPr marL="0" indent="0">
              <a:buNone/>
            </a:pPr>
            <a:r>
              <a:rPr lang="en-US" dirty="0" smtClean="0"/>
              <a:t>	char</a:t>
            </a:r>
            <a:r>
              <a:rPr lang="en-US" dirty="0"/>
              <a:t>[] vowels = new char[] {'a','e','</a:t>
            </a:r>
            <a:r>
              <a:rPr lang="en-US" dirty="0" err="1"/>
              <a:t>i</a:t>
            </a:r>
            <a:r>
              <a:rPr lang="en-US" dirty="0"/>
              <a:t>','</a:t>
            </a:r>
            <a:r>
              <a:rPr lang="en-US" dirty="0" err="1"/>
              <a:t>o','u</a:t>
            </a:r>
            <a:r>
              <a:rPr lang="en-US" dirty="0" smtClean="0"/>
              <a:t>'};</a:t>
            </a:r>
          </a:p>
          <a:p>
            <a:pPr marL="0" indent="0">
              <a:buNone/>
            </a:pPr>
            <a:r>
              <a:rPr lang="en-US" b="1" dirty="0" smtClean="0"/>
              <a:t>OR</a:t>
            </a:r>
            <a:r>
              <a:rPr lang="en-US" dirty="0" smtClean="0"/>
              <a:t>	char</a:t>
            </a:r>
            <a:r>
              <a:rPr lang="en-US" dirty="0"/>
              <a:t>[] vowels = {'a','e','</a:t>
            </a:r>
            <a:r>
              <a:rPr lang="en-US" dirty="0" err="1"/>
              <a:t>i</a:t>
            </a:r>
            <a:r>
              <a:rPr lang="en-US" dirty="0"/>
              <a:t>','</a:t>
            </a:r>
            <a:r>
              <a:rPr lang="en-US" dirty="0" err="1"/>
              <a:t>o','u</a:t>
            </a:r>
            <a:r>
              <a:rPr lang="en-US" dirty="0"/>
              <a:t>'}; </a:t>
            </a:r>
          </a:p>
          <a:p>
            <a:r>
              <a:rPr lang="en-US" dirty="0"/>
              <a:t>All arrays inherit from the </a:t>
            </a:r>
            <a:r>
              <a:rPr lang="en-US" dirty="0" err="1"/>
              <a:t>System.Array</a:t>
            </a:r>
            <a:r>
              <a:rPr lang="en-US" dirty="0"/>
              <a:t> class, providing common services for </a:t>
            </a:r>
            <a:r>
              <a:rPr lang="en-US" dirty="0" smtClean="0"/>
              <a:t>all arrays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members include methods to get and set elements regardless of </a:t>
            </a:r>
            <a:r>
              <a:rPr lang="en-US" dirty="0" smtClean="0"/>
              <a:t>the array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67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Multidimensional Arrays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Multidimensional </a:t>
            </a:r>
            <a:r>
              <a:rPr lang="en-US" dirty="0"/>
              <a:t>arrays come in two varieties: </a:t>
            </a:r>
            <a:r>
              <a:rPr lang="en-US" b="1" dirty="0"/>
              <a:t>rectangular</a:t>
            </a:r>
            <a:r>
              <a:rPr lang="en-US" dirty="0"/>
              <a:t> and </a:t>
            </a:r>
            <a:r>
              <a:rPr lang="en-US" b="1" dirty="0"/>
              <a:t>jagged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Rectangular arrays </a:t>
            </a:r>
            <a:r>
              <a:rPr lang="en-US" dirty="0"/>
              <a:t>represent an n-dimensional block of memory, and jagged arrays are arrays </a:t>
            </a:r>
            <a:r>
              <a:rPr lang="en-US" dirty="0" smtClean="0"/>
              <a:t>of arrays.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sz="2200" b="1" dirty="0" smtClean="0"/>
              <a:t>Rectangular arrays:</a:t>
            </a:r>
            <a:endParaRPr lang="en-US" sz="2200" b="1" dirty="0"/>
          </a:p>
          <a:p>
            <a:r>
              <a:rPr lang="en-US" dirty="0"/>
              <a:t>Rectangular arrays are declared using commas to separate each dimension. </a:t>
            </a:r>
            <a:endParaRPr lang="en-US" dirty="0" smtClean="0"/>
          </a:p>
          <a:p>
            <a:r>
              <a:rPr lang="en-US" dirty="0" smtClean="0"/>
              <a:t>The following </a:t>
            </a:r>
            <a:r>
              <a:rPr lang="en-US" dirty="0"/>
              <a:t>declares a rectangular two-dimensional array, where the dimensions are</a:t>
            </a:r>
          </a:p>
          <a:p>
            <a:r>
              <a:rPr lang="en-US" dirty="0"/>
              <a:t>3 </a:t>
            </a:r>
            <a:r>
              <a:rPr lang="en-US" dirty="0" smtClean="0"/>
              <a:t>by </a:t>
            </a:r>
            <a:r>
              <a:rPr lang="en-US" dirty="0"/>
              <a:t>3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int</a:t>
            </a:r>
            <a:r>
              <a:rPr lang="en-US" dirty="0"/>
              <a:t>[,] matrix = new </a:t>
            </a:r>
            <a:r>
              <a:rPr lang="en-US" dirty="0" err="1"/>
              <a:t>int</a:t>
            </a:r>
            <a:r>
              <a:rPr lang="en-US" dirty="0"/>
              <a:t>[3,3];</a:t>
            </a:r>
          </a:p>
        </p:txBody>
      </p:sp>
    </p:spTree>
    <p:extLst>
      <p:ext uri="{BB962C8B-B14F-4D97-AF65-F5344CB8AC3E}">
        <p14:creationId xmlns:p14="http://schemas.microsoft.com/office/powerpoint/2010/main" val="50688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Jagged Arrays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75992"/>
          </a:xfrm>
        </p:spPr>
        <p:txBody>
          <a:bodyPr/>
          <a:lstStyle/>
          <a:p>
            <a:r>
              <a:rPr lang="en-US" dirty="0" smtClean="0"/>
              <a:t>Jagged </a:t>
            </a:r>
            <a:r>
              <a:rPr lang="en-US" dirty="0"/>
              <a:t>arrays are declared using successive square brackets to represent </a:t>
            </a:r>
            <a:r>
              <a:rPr lang="en-US" dirty="0" smtClean="0"/>
              <a:t>each dimension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/>
              <a:t>of declaring a jagged two-dimensional array, </a:t>
            </a:r>
            <a:r>
              <a:rPr lang="en-US" dirty="0" smtClean="0"/>
              <a:t>where the </a:t>
            </a:r>
            <a:r>
              <a:rPr lang="en-US" dirty="0"/>
              <a:t>outermost dimension is 3: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/>
              <a:t>[][] matrix = new </a:t>
            </a:r>
            <a:r>
              <a:rPr lang="en-US" dirty="0" err="1"/>
              <a:t>int</a:t>
            </a:r>
            <a:r>
              <a:rPr lang="en-US" dirty="0"/>
              <a:t>[3</a:t>
            </a:r>
            <a:r>
              <a:rPr lang="en-US" dirty="0" smtClean="0"/>
              <a:t>][];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array indexing is bounds-checked by the runtime. </a:t>
            </a:r>
          </a:p>
          <a:p>
            <a:r>
              <a:rPr lang="en-US" dirty="0"/>
              <a:t>An </a:t>
            </a:r>
            <a:r>
              <a:rPr lang="en-US" dirty="0" err="1"/>
              <a:t>IndexOutOfRangeException</a:t>
            </a:r>
            <a:r>
              <a:rPr lang="en-US" dirty="0"/>
              <a:t> is thrown if we use an invalid index: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[3];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[3] = 2;	// </a:t>
            </a:r>
            <a:r>
              <a:rPr lang="en-US" dirty="0" err="1"/>
              <a:t>IndexOutOfRangeException</a:t>
            </a:r>
            <a:r>
              <a:rPr lang="en-US" dirty="0"/>
              <a:t> thrown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1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43072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C# is a rich implementation of the object-orientation paradigm, which includes encapsulation, inheritance, and polymorphism. </a:t>
            </a:r>
            <a:endParaRPr lang="en-US" sz="2200" dirty="0" smtClean="0"/>
          </a:p>
          <a:p>
            <a:r>
              <a:rPr lang="en-US" sz="2200" dirty="0" smtClean="0"/>
              <a:t>The features </a:t>
            </a:r>
            <a:r>
              <a:rPr lang="en-US" sz="2200" dirty="0"/>
              <a:t>of C# from an object oriented perspective are:</a:t>
            </a:r>
          </a:p>
          <a:p>
            <a:pPr marL="0" indent="0">
              <a:buNone/>
            </a:pPr>
            <a:r>
              <a:rPr lang="en-US" sz="2200" b="1" i="1" dirty="0"/>
              <a:t>Unified type system:</a:t>
            </a:r>
            <a:endParaRPr lang="en-US" sz="2200" b="1" dirty="0"/>
          </a:p>
          <a:p>
            <a:r>
              <a:rPr lang="en-US" sz="2200" dirty="0"/>
              <a:t>The fundamental building block in C# is an encapsulated unit of data and functions called a type. </a:t>
            </a:r>
            <a:endParaRPr lang="en-US" sz="2200" dirty="0" smtClean="0"/>
          </a:p>
          <a:p>
            <a:r>
              <a:rPr lang="en-US" sz="2200" dirty="0" smtClean="0"/>
              <a:t>C</a:t>
            </a:r>
            <a:r>
              <a:rPr lang="en-US" sz="2200" dirty="0"/>
              <a:t># has a unified type system, where all types ultimately share a common base type. </a:t>
            </a:r>
            <a:endParaRPr lang="en-US" sz="2200" dirty="0" smtClean="0"/>
          </a:p>
          <a:p>
            <a:r>
              <a:rPr lang="en-US" sz="2400" dirty="0"/>
              <a:t>This means that all types, whether they represent business objects or are primitive types such as numbers, share the same basic set of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9837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336E5-A0AC-49F5-9EC8-7B4D5A0E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Declaration in </a:t>
            </a:r>
            <a:r>
              <a:rPr lang="en-US" b="1" dirty="0" err="1"/>
              <a:t>c#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DA8017-11DD-4BEB-BF40-03DC7A3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6910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</a:t>
            </a:r>
            <a:r>
              <a:rPr lang="en-US" sz="2400" dirty="0"/>
              <a:t>the most common kind of reference type. </a:t>
            </a:r>
            <a:endParaRPr lang="en-US" sz="2400" dirty="0" smtClean="0"/>
          </a:p>
          <a:p>
            <a:r>
              <a:rPr lang="en-US" sz="2600" dirty="0" smtClean="0"/>
              <a:t>It is </a:t>
            </a:r>
            <a:r>
              <a:rPr lang="en-US" sz="2600" dirty="0"/>
              <a:t>simply an abstract model used to define a </a:t>
            </a:r>
            <a:r>
              <a:rPr lang="en-US" sz="2600" dirty="0" smtClean="0"/>
              <a:t>custom data </a:t>
            </a:r>
            <a:r>
              <a:rPr lang="en-US" sz="2600" dirty="0"/>
              <a:t>types.</a:t>
            </a:r>
            <a:endParaRPr lang="en-US" sz="26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blue print of object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It may contain any combination of encapsulated data (fields or members variables), operations(methods) and </a:t>
            </a:r>
            <a:r>
              <a:rPr lang="en-US" sz="2400" dirty="0" err="1" smtClean="0"/>
              <a:t>accessors</a:t>
            </a:r>
            <a:r>
              <a:rPr lang="en-US" sz="2400" dirty="0" smtClean="0"/>
              <a:t> to data(properties).</a:t>
            </a:r>
            <a:endParaRPr lang="en-US" sz="2400" dirty="0"/>
          </a:p>
          <a:p>
            <a:r>
              <a:rPr lang="en-US" sz="2400" dirty="0"/>
              <a:t>A class in C# is declared using the keyword </a:t>
            </a:r>
            <a:r>
              <a:rPr lang="en-US" sz="2400" b="1" dirty="0"/>
              <a:t>class</a:t>
            </a:r>
            <a:r>
              <a:rPr lang="en-US" sz="2400" dirty="0"/>
              <a:t> and its members are enclosed in parenthesis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52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&lt;</a:t>
            </a:r>
            <a:r>
              <a:rPr lang="en-US" sz="2200" dirty="0" err="1"/>
              <a:t>access_modifier</a:t>
            </a:r>
            <a:r>
              <a:rPr lang="en-US" sz="2200" dirty="0"/>
              <a:t>&gt;  &lt;class&gt; </a:t>
            </a:r>
            <a:r>
              <a:rPr lang="en-US" sz="2200" dirty="0" err="1"/>
              <a:t>class_name</a:t>
            </a:r>
            <a:endParaRPr lang="en-US" sz="22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MyClass</a:t>
            </a:r>
            <a:endParaRPr lang="en-US" sz="22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 smtClean="0"/>
              <a:t>	//</a:t>
            </a:r>
            <a:r>
              <a:rPr lang="en-US" sz="2200" dirty="0"/>
              <a:t>code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46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02E0B-776A-4FBE-9C2B-0DCE7FE7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B36DFA-20B1-4D53-812B-FDC65ECE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28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Fields:</a:t>
            </a:r>
            <a:endParaRPr lang="en-US" sz="2200" dirty="0"/>
          </a:p>
          <a:p>
            <a:r>
              <a:rPr lang="en-US" sz="2200" dirty="0"/>
              <a:t>A field is a variable that is a member of a class and can hold data of the class. For example:</a:t>
            </a:r>
          </a:p>
          <a:p>
            <a:pPr marL="0" indent="0">
              <a:buNone/>
            </a:pPr>
            <a:r>
              <a:rPr lang="en-US" sz="2200" b="1" dirty="0"/>
              <a:t>class</a:t>
            </a:r>
            <a:r>
              <a:rPr lang="en-US" sz="2200" dirty="0"/>
              <a:t> Student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string name;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age = 10;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2035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E2176-3593-4503-950B-768650EA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0E40C-3446-4E89-AF5A-B058152D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Properties: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Provide access to a class attribute (a field). Useful for exposing fields in components.  A property is declared like a field, but with a </a:t>
            </a:r>
            <a:r>
              <a:rPr lang="en-US" b="1" dirty="0"/>
              <a:t>get/set</a:t>
            </a:r>
            <a:r>
              <a:rPr lang="en-US" dirty="0"/>
              <a:t> block added.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public </a:t>
            </a:r>
            <a:r>
              <a:rPr lang="en-US" b="1" dirty="0"/>
              <a:t>class</a:t>
            </a:r>
            <a:r>
              <a:rPr lang="en-US" dirty="0"/>
              <a:t> Student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string FirstName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{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get{	return </a:t>
            </a:r>
            <a:r>
              <a:rPr lang="en-US" sz="2000" dirty="0" err="1"/>
              <a:t>firstName</a:t>
            </a:r>
            <a:r>
              <a:rPr lang="en-US" sz="2000" dirty="0"/>
              <a:t>;	 }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set{	</a:t>
            </a:r>
            <a:r>
              <a:rPr lang="en-US" sz="2000" dirty="0" err="1"/>
              <a:t>firstName</a:t>
            </a:r>
            <a:r>
              <a:rPr lang="en-US" sz="2000" dirty="0"/>
              <a:t>=value;	}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1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AD875-356C-4FBD-83E7-E9F0C537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Methods(Functions)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DFDC7-BDEA-4CE3-B83B-769CC87C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04351"/>
          </a:xfrm>
        </p:spPr>
        <p:txBody>
          <a:bodyPr>
            <a:noAutofit/>
          </a:bodyPr>
          <a:lstStyle/>
          <a:p>
            <a:r>
              <a:rPr lang="en-US" sz="2400" dirty="0"/>
              <a:t>Methods implement some </a:t>
            </a:r>
            <a:r>
              <a:rPr lang="en-US" sz="2400" dirty="0" smtClean="0"/>
              <a:t>actions/operations </a:t>
            </a:r>
            <a:r>
              <a:rPr lang="en-US" sz="2400" dirty="0"/>
              <a:t>that can be performed by an </a:t>
            </a:r>
            <a:r>
              <a:rPr lang="en-US" sz="2400" dirty="0" smtClean="0"/>
              <a:t>object on the data. </a:t>
            </a:r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dirty="0"/>
              <a:t>can receive input data from the caller by specifying parameters and output data back to the caller by specifying a return type. </a:t>
            </a:r>
          </a:p>
          <a:p>
            <a:r>
              <a:rPr lang="en-US" sz="2400" dirty="0"/>
              <a:t>It can specify a void return type, indicating that it doesn’t return any value to its caller. </a:t>
            </a:r>
          </a:p>
          <a:p>
            <a:r>
              <a:rPr lang="en-US" sz="2400" dirty="0"/>
              <a:t>A method’s signature must be unique within the type. </a:t>
            </a:r>
          </a:p>
          <a:p>
            <a:r>
              <a:rPr lang="en-US" sz="2400" dirty="0"/>
              <a:t>A method’s signature comprises its name and parameter types (but not the parameter names, nor the return type).</a:t>
            </a:r>
          </a:p>
        </p:txBody>
      </p:sp>
    </p:spTree>
    <p:extLst>
      <p:ext uri="{BB962C8B-B14F-4D97-AF65-F5344CB8AC3E}">
        <p14:creationId xmlns:p14="http://schemas.microsoft.com/office/powerpoint/2010/main" val="18010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CD1BD-B819-4291-BF80-BD0767E3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9B3424-79E8-45D0-A375-58998FFA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181" y="1391649"/>
            <a:ext cx="9701525" cy="471760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Function declaration</a:t>
            </a:r>
            <a:r>
              <a:rPr lang="en-US" b="1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accessibilityLevel</a:t>
            </a:r>
            <a:r>
              <a:rPr lang="en-US" dirty="0"/>
              <a:t>&gt;&lt;</a:t>
            </a:r>
            <a:r>
              <a:rPr lang="en-US" dirty="0" err="1"/>
              <a:t>returnType</a:t>
            </a:r>
            <a:r>
              <a:rPr lang="en-US" dirty="0"/>
              <a:t>&gt;&lt;</a:t>
            </a:r>
            <a:r>
              <a:rPr lang="en-US" dirty="0" err="1"/>
              <a:t>functionName</a:t>
            </a:r>
            <a:r>
              <a:rPr lang="en-US" dirty="0"/>
              <a:t>&gt;(</a:t>
            </a:r>
            <a:r>
              <a:rPr lang="en-US" dirty="0" err="1"/>
              <a:t>paramType</a:t>
            </a:r>
            <a:r>
              <a:rPr lang="en-US" dirty="0"/>
              <a:t> </a:t>
            </a:r>
            <a:r>
              <a:rPr lang="en-US" dirty="0" err="1" smtClean="0"/>
              <a:t>paramName</a:t>
            </a:r>
            <a:r>
              <a:rPr lang="en-US" dirty="0" smtClean="0"/>
              <a:t>);</a:t>
            </a:r>
            <a:endParaRPr lang="en-US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 smtClean="0"/>
              <a:t>Implementation: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&lt;</a:t>
            </a:r>
            <a:r>
              <a:rPr lang="en-US" dirty="0" err="1"/>
              <a:t>accessibilityLevel</a:t>
            </a:r>
            <a:r>
              <a:rPr lang="en-US" dirty="0"/>
              <a:t>&gt;&lt;</a:t>
            </a:r>
            <a:r>
              <a:rPr lang="en-US" dirty="0" err="1"/>
              <a:t>returnType</a:t>
            </a:r>
            <a:r>
              <a:rPr lang="en-US" dirty="0"/>
              <a:t>&gt;&lt;</a:t>
            </a:r>
            <a:r>
              <a:rPr lang="en-US" dirty="0" err="1"/>
              <a:t>functionName</a:t>
            </a:r>
            <a:r>
              <a:rPr lang="en-US" dirty="0"/>
              <a:t>&gt;(</a:t>
            </a:r>
            <a:r>
              <a:rPr lang="en-US" dirty="0" err="1"/>
              <a:t>paramType</a:t>
            </a:r>
            <a:r>
              <a:rPr lang="en-US" dirty="0"/>
              <a:t> </a:t>
            </a:r>
            <a:r>
              <a:rPr lang="en-US" dirty="0" err="1"/>
              <a:t>paramName</a:t>
            </a:r>
            <a:r>
              <a:rPr lang="en-US" dirty="0"/>
              <a:t>, . . . . . . )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{	Code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p</a:t>
            </a:r>
            <a:r>
              <a:rPr lang="en-US" dirty="0" smtClean="0"/>
              <a:t>ublic class Calculator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public  </a:t>
            </a:r>
            <a:r>
              <a:rPr lang="en-US" sz="2000" dirty="0" err="1" smtClean="0"/>
              <a:t>int</a:t>
            </a:r>
            <a:r>
              <a:rPr lang="en-US" sz="2000" dirty="0" smtClean="0"/>
              <a:t> Sum(</a:t>
            </a:r>
            <a:r>
              <a:rPr lang="en-US" sz="2000" dirty="0" err="1" smtClean="0"/>
              <a:t>int</a:t>
            </a:r>
            <a:r>
              <a:rPr lang="en-US" sz="2000" dirty="0" smtClean="0"/>
              <a:t>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b)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{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	return </a:t>
            </a:r>
            <a:r>
              <a:rPr lang="en-US" sz="2000" dirty="0" err="1"/>
              <a:t>a+b</a:t>
            </a:r>
            <a:r>
              <a:rPr lang="en-US" sz="2000" dirty="0"/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A4A00-5518-4077-B810-5BCE9753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cap="none" dirty="0" smtClean="0"/>
              <a:t>Constructor</a:t>
            </a:r>
            <a:endParaRPr lang="en-US" sz="2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92BB96-DD42-412A-80D6-FE6E464B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759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If method or function name same with the class name then it is called constructor. But it has no return type.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It can initialize data member of new object. Constructor may be with parameter or without parameter. In C#, default constructor is automatically </a:t>
            </a:r>
            <a:r>
              <a:rPr lang="en-US" dirty="0" smtClean="0"/>
              <a:t>created if there is no any constructor.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public class Student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stringfirstName</a:t>
            </a:r>
            <a:r>
              <a:rPr lang="en-US" dirty="0"/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public Student(string </a:t>
            </a:r>
            <a:r>
              <a:rPr lang="en-US" sz="2000" dirty="0" err="1"/>
              <a:t>fName</a:t>
            </a:r>
            <a:r>
              <a:rPr lang="en-US" sz="2000" dirty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=</a:t>
            </a:r>
            <a:r>
              <a:rPr lang="en-US" sz="2000" dirty="0" err="1" smtClean="0"/>
              <a:t>fName</a:t>
            </a:r>
            <a:r>
              <a:rPr lang="en-US" sz="2000" dirty="0"/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67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3C8540-F415-41E9-887B-162E0EA3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FDF86B-C852-4CD7-AEE6-8A55D7D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instance of class which hold values of object</a:t>
            </a:r>
            <a:r>
              <a:rPr lang="en-US" dirty="0" smtClean="0"/>
              <a:t>.</a:t>
            </a:r>
          </a:p>
          <a:p>
            <a:r>
              <a:rPr lang="en-US" dirty="0"/>
              <a:t>The new operator is used to create an object or instantiate an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"new" operator </a:t>
            </a:r>
            <a:r>
              <a:rPr lang="en-US" dirty="0" smtClean="0"/>
              <a:t>can </a:t>
            </a:r>
            <a:r>
              <a:rPr lang="en-US" dirty="0"/>
              <a:t>invoke the </a:t>
            </a:r>
            <a:r>
              <a:rPr lang="en-US" dirty="0" smtClean="0"/>
              <a:t>constructor.</a:t>
            </a:r>
          </a:p>
          <a:p>
            <a:r>
              <a:rPr lang="en-US" dirty="0" smtClean="0"/>
              <a:t>Any </a:t>
            </a:r>
            <a:r>
              <a:rPr lang="en-US" dirty="0"/>
              <a:t>object of the reference type is assigned a null value unless it is declared using the new operator. </a:t>
            </a:r>
            <a:endParaRPr lang="en-US" dirty="0" smtClean="0"/>
          </a:p>
          <a:p>
            <a:r>
              <a:rPr lang="en-US" dirty="0"/>
              <a:t>The new operator assigns space in the memory to the object only during run time </a:t>
            </a:r>
          </a:p>
          <a:p>
            <a:pPr marL="0" indent="0">
              <a:buNone/>
            </a:pPr>
            <a:r>
              <a:rPr lang="en-US" dirty="0" smtClean="0"/>
              <a:t>	Student </a:t>
            </a:r>
            <a:r>
              <a:rPr lang="en-US" dirty="0" err="1"/>
              <a:t>objStudent</a:t>
            </a:r>
            <a:r>
              <a:rPr lang="en-US" dirty="0"/>
              <a:t> = new Student();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objStudent</a:t>
            </a:r>
            <a:r>
              <a:rPr lang="en-US" dirty="0" smtClean="0"/>
              <a:t> </a:t>
            </a:r>
            <a:r>
              <a:rPr lang="en-US" dirty="0"/>
              <a:t>is an object of Student class.</a:t>
            </a:r>
          </a:p>
        </p:txBody>
      </p:sp>
    </p:spTree>
    <p:extLst>
      <p:ext uri="{BB962C8B-B14F-4D97-AF65-F5344CB8AC3E}">
        <p14:creationId xmlns:p14="http://schemas.microsoft.com/office/powerpoint/2010/main" val="52883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6F532-DA2F-46E6-BC97-73B1AC25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Namespaces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1855B7-17FC-4403-A733-0BEF9F80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17604"/>
          </a:xfrm>
        </p:spPr>
        <p:txBody>
          <a:bodyPr>
            <a:noAutofit/>
          </a:bodyPr>
          <a:lstStyle/>
          <a:p>
            <a:r>
              <a:rPr lang="en-US" sz="2100" dirty="0"/>
              <a:t>A namespace is a domain within which type names must be unique. </a:t>
            </a:r>
            <a:endParaRPr lang="en-US" sz="2100" dirty="0" smtClean="0"/>
          </a:p>
          <a:p>
            <a:r>
              <a:rPr lang="en-US" sz="2100" dirty="0" smtClean="0"/>
              <a:t>It </a:t>
            </a:r>
            <a:r>
              <a:rPr lang="en-US" sz="2100" dirty="0"/>
              <a:t>is simply a logical collection of related classes in c#.</a:t>
            </a:r>
          </a:p>
          <a:p>
            <a:r>
              <a:rPr lang="en-US" sz="2100" dirty="0"/>
              <a:t>Types are typically organized into hierarchical namespaces—both to avoid naming conflicts and to make type names easier to find. </a:t>
            </a:r>
            <a:endParaRPr lang="en-US" sz="2100" dirty="0" smtClean="0"/>
          </a:p>
          <a:p>
            <a:r>
              <a:rPr lang="en-US" sz="2100" dirty="0" smtClean="0"/>
              <a:t>namespaces </a:t>
            </a:r>
            <a:r>
              <a:rPr lang="en-US" sz="2100" dirty="0"/>
              <a:t>are independent of assemblies, which are units </a:t>
            </a:r>
            <a:r>
              <a:rPr lang="en-US" sz="2100" dirty="0" smtClean="0"/>
              <a:t>of deployment </a:t>
            </a:r>
            <a:r>
              <a:rPr lang="en-US" sz="2100" dirty="0"/>
              <a:t>such as an .exe or .</a:t>
            </a:r>
            <a:r>
              <a:rPr lang="en-US" sz="2100" dirty="0" err="1" smtClean="0"/>
              <a:t>dll</a:t>
            </a:r>
            <a:endParaRPr lang="en-US" sz="2100" dirty="0" smtClean="0"/>
          </a:p>
          <a:p>
            <a:r>
              <a:rPr lang="en-US" sz="2100" dirty="0"/>
              <a:t>Namespaces also have no impact on member </a:t>
            </a:r>
            <a:r>
              <a:rPr lang="en-US" sz="2100" dirty="0" smtClean="0"/>
              <a:t>visibility—public</a:t>
            </a:r>
            <a:r>
              <a:rPr lang="en-US" sz="2100" dirty="0"/>
              <a:t>, internal, private, </a:t>
            </a:r>
            <a:r>
              <a:rPr lang="en-US" sz="2100" dirty="0" smtClean="0"/>
              <a:t>and so on</a:t>
            </a:r>
          </a:p>
          <a:p>
            <a:r>
              <a:rPr lang="en-US" sz="2100" dirty="0" smtClean="0"/>
              <a:t>The </a:t>
            </a:r>
            <a:r>
              <a:rPr lang="en-US" sz="2100" b="1" dirty="0" err="1" smtClean="0"/>
              <a:t>namepace</a:t>
            </a:r>
            <a:r>
              <a:rPr lang="en-US" sz="2100" dirty="0" smtClean="0"/>
              <a:t> keyword defines a namespace for types within that block.</a:t>
            </a:r>
          </a:p>
        </p:txBody>
      </p:sp>
    </p:spTree>
    <p:extLst>
      <p:ext uri="{BB962C8B-B14F-4D97-AF65-F5344CB8AC3E}">
        <p14:creationId xmlns:p14="http://schemas.microsoft.com/office/powerpoint/2010/main" val="3407877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25815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</a:t>
            </a:r>
            <a:r>
              <a:rPr lang="en-US" sz="1800" dirty="0"/>
              <a:t>dots in the namespace indicate a hierarchy of nested namespaces.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smtClean="0"/>
              <a:t>namespace </a:t>
            </a:r>
            <a:r>
              <a:rPr lang="en-US" sz="1800" dirty="0"/>
              <a:t>Outer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smtClean="0"/>
              <a:t>{</a:t>
            </a:r>
            <a:r>
              <a:rPr lang="en-US" sz="1800" dirty="0"/>
              <a:t>	</a:t>
            </a:r>
            <a:endParaRPr lang="en-US" sz="1800" dirty="0" smtClean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namespace Inner</a:t>
            </a:r>
            <a:endParaRPr lang="en-US" dirty="0"/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{	</a:t>
            </a:r>
            <a:endParaRPr lang="en-US" sz="1800" dirty="0" smtClean="0"/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smtClean="0"/>
              <a:t>	class </a:t>
            </a:r>
            <a:r>
              <a:rPr lang="en-US" sz="1800" dirty="0"/>
              <a:t>Test</a:t>
            </a:r>
            <a:r>
              <a:rPr lang="en-US" sz="1800" dirty="0" smtClean="0"/>
              <a:t>{	</a:t>
            </a:r>
            <a:r>
              <a:rPr lang="en-US" sz="1800" dirty="0"/>
              <a:t>	}</a:t>
            </a:r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}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/>
              <a:t>using </a:t>
            </a:r>
            <a:r>
              <a:rPr lang="en-US" sz="2000" b="1" dirty="0" smtClean="0"/>
              <a:t>Directive</a:t>
            </a:r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It includes namespace to use classes of that namespace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using </a:t>
            </a:r>
            <a:r>
              <a:rPr lang="en-US" dirty="0" err="1"/>
              <a:t>Outer.Inner</a:t>
            </a:r>
            <a:r>
              <a:rPr lang="en-US" dirty="0"/>
              <a:t>;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941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</a:t>
            </a:r>
            <a:r>
              <a:rPr lang="en-US" sz="2400" dirty="0"/>
              <a:t>example, any type can be converted to a string by calling its </a:t>
            </a:r>
            <a:r>
              <a:rPr lang="en-US" sz="2400" dirty="0" err="1"/>
              <a:t>ToString</a:t>
            </a:r>
            <a:r>
              <a:rPr lang="en-US" sz="2400" dirty="0"/>
              <a:t> method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i="1" dirty="0"/>
              <a:t>Classes and interfaces:</a:t>
            </a:r>
            <a:endParaRPr lang="en-US" sz="2400" b="1" dirty="0"/>
          </a:p>
          <a:p>
            <a:r>
              <a:rPr lang="en-US" sz="2400" dirty="0"/>
              <a:t>In a </a:t>
            </a:r>
            <a:r>
              <a:rPr lang="en-US" sz="2400" dirty="0" smtClean="0"/>
              <a:t>traditional object-oriented </a:t>
            </a:r>
            <a:r>
              <a:rPr lang="en-US" sz="2400" dirty="0"/>
              <a:t>paradigm, the only kind of type is </a:t>
            </a:r>
            <a:r>
              <a:rPr lang="en-US" sz="2400" dirty="0" smtClean="0"/>
              <a:t>a class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C#, there are several other kinds of types, one of which is an interface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An interface is like a class except it is only a definition for a type, not an implementation.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9971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Inheritance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0234"/>
          </a:xfrm>
        </p:spPr>
        <p:txBody>
          <a:bodyPr>
            <a:noAutofit/>
          </a:bodyPr>
          <a:lstStyle/>
          <a:p>
            <a:r>
              <a:rPr lang="en-US" sz="1800" dirty="0" smtClean="0"/>
              <a:t>A </a:t>
            </a:r>
            <a:r>
              <a:rPr lang="en-US" sz="1800" dirty="0"/>
              <a:t>class can inherit from another class to extend or customize the original class. </a:t>
            </a:r>
            <a:endParaRPr lang="en-US" sz="1800" dirty="0" smtClean="0"/>
          </a:p>
          <a:p>
            <a:r>
              <a:rPr lang="en-US" sz="1800" dirty="0" smtClean="0"/>
              <a:t>Inheriting </a:t>
            </a:r>
            <a:r>
              <a:rPr lang="en-US" sz="1800" dirty="0"/>
              <a:t>from a class lets you reuse the functionality in that class instead of </a:t>
            </a:r>
            <a:r>
              <a:rPr lang="en-US" sz="1800" dirty="0" smtClean="0"/>
              <a:t>building </a:t>
            </a:r>
            <a:r>
              <a:rPr lang="en-US" sz="1800" dirty="0"/>
              <a:t>it from scratch. </a:t>
            </a: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class can inherit from only a single class, but can itself be inherited by many classes, thus forming a class hierarchy.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smtClean="0"/>
              <a:t>In </a:t>
            </a:r>
            <a:r>
              <a:rPr lang="en-US" sz="1800" dirty="0"/>
              <a:t>this example,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public class Asset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	public </a:t>
            </a:r>
            <a:r>
              <a:rPr lang="en-US" sz="1800" dirty="0"/>
              <a:t>string Name;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}</a:t>
            </a:r>
          </a:p>
          <a:p>
            <a:r>
              <a:rPr lang="en-US" sz="1800" dirty="0"/>
              <a:t>Next, we define classes called Stock and House, which will inherit from Asset.</a:t>
            </a:r>
          </a:p>
          <a:p>
            <a:r>
              <a:rPr lang="en-US" sz="1800" dirty="0"/>
              <a:t>Stock and House get everything an Asset has, plus any additional members </a:t>
            </a:r>
            <a:r>
              <a:rPr lang="en-US" sz="1800" dirty="0" smtClean="0"/>
              <a:t>that they </a:t>
            </a:r>
            <a:r>
              <a:rPr lang="en-US" sz="1800" dirty="0"/>
              <a:t>define</a:t>
            </a:r>
            <a:r>
              <a:rPr lang="en-US" sz="1800" dirty="0" smtClean="0"/>
              <a:t>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9350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759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public class Stock : Asset // inherits from Asset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	public </a:t>
            </a:r>
            <a:r>
              <a:rPr lang="en-US" dirty="0"/>
              <a:t>long </a:t>
            </a:r>
            <a:r>
              <a:rPr lang="en-US" dirty="0" err="1"/>
              <a:t>SharesOwned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public class House : Asset // inherits from Asset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	public </a:t>
            </a:r>
            <a:r>
              <a:rPr lang="en-US" dirty="0"/>
              <a:t>decimal Mortgage;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Here’s how we can use these classes: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Stock </a:t>
            </a:r>
            <a:r>
              <a:rPr lang="en-US" dirty="0" err="1" smtClean="0"/>
              <a:t>stock</a:t>
            </a:r>
            <a:r>
              <a:rPr lang="en-US" dirty="0" smtClean="0"/>
              <a:t> </a:t>
            </a:r>
            <a:r>
              <a:rPr lang="en-US" dirty="0"/>
              <a:t>= new Stock { Name="MSFT</a:t>
            </a:r>
            <a:r>
              <a:rPr lang="en-US" dirty="0" smtClean="0"/>
              <a:t>", </a:t>
            </a:r>
            <a:r>
              <a:rPr lang="en-US" dirty="0" err="1" smtClean="0"/>
              <a:t>SharesOwned</a:t>
            </a:r>
            <a:r>
              <a:rPr lang="en-US" dirty="0" smtClean="0"/>
              <a:t>=1000 </a:t>
            </a:r>
            <a:r>
              <a:rPr lang="en-US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/>
              <a:t>Console.WriteLine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/>
              <a:t>stock</a:t>
            </a:r>
            <a:r>
              <a:rPr lang="en-US" sz="1800" dirty="0" err="1" smtClean="0"/>
              <a:t>.Name</a:t>
            </a:r>
            <a:r>
              <a:rPr lang="en-US" sz="1800" dirty="0"/>
              <a:t>); // MSFT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/>
              <a:t>Console.WriteLine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/>
              <a:t>stock</a:t>
            </a:r>
            <a:r>
              <a:rPr lang="en-US" sz="1800" dirty="0" err="1" smtClean="0"/>
              <a:t>.SharesOwned</a:t>
            </a:r>
            <a:r>
              <a:rPr lang="en-US" sz="1800" dirty="0"/>
              <a:t>); //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7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691914"/>
            <a:ext cx="9603275" cy="762438"/>
          </a:xfrm>
        </p:spPr>
        <p:txBody>
          <a:bodyPr/>
          <a:lstStyle/>
          <a:p>
            <a:r>
              <a:rPr lang="en-US" b="1" cap="none" dirty="0" smtClean="0"/>
              <a:t>Polymorphism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polymorphism is a combination of two words, poly, and another one is morphs.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poly means “multiple” and morphs means “forms” so polymorphism means many forms</a:t>
            </a:r>
            <a:r>
              <a:rPr lang="en-US" dirty="0" smtClean="0"/>
              <a:t>.</a:t>
            </a:r>
          </a:p>
          <a:p>
            <a:r>
              <a:rPr lang="en-US" dirty="0"/>
              <a:t>Polymorphism means "many forms", and it occurs when we have many classes that are related to each other by inheritance</a:t>
            </a:r>
            <a:r>
              <a:rPr lang="en-US" dirty="0" smtClean="0"/>
              <a:t>.</a:t>
            </a:r>
          </a:p>
          <a:p>
            <a:r>
              <a:rPr lang="en-US" dirty="0"/>
              <a:t>When a message can be processed in different ways is called polymorphism. </a:t>
            </a:r>
          </a:p>
        </p:txBody>
      </p:sp>
    </p:spTree>
    <p:extLst>
      <p:ext uri="{BB962C8B-B14F-4D97-AF65-F5344CB8AC3E}">
        <p14:creationId xmlns:p14="http://schemas.microsoft.com/office/powerpoint/2010/main" val="2539185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Polymorphism Provides Following Features: 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12937"/>
          </a:xfrm>
        </p:spPr>
        <p:txBody>
          <a:bodyPr>
            <a:no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allows </a:t>
            </a:r>
            <a:r>
              <a:rPr lang="en-US" dirty="0" smtClean="0"/>
              <a:t>us </a:t>
            </a:r>
            <a:r>
              <a:rPr lang="en-US" dirty="0"/>
              <a:t>to invoke methods of derived class through base class reference during runtime.</a:t>
            </a:r>
          </a:p>
          <a:p>
            <a:r>
              <a:rPr lang="en-US" dirty="0"/>
              <a:t>It has the ability for classes to provide different implementations of methods that are called through the same name.</a:t>
            </a:r>
          </a:p>
          <a:p>
            <a:r>
              <a:rPr lang="en-US" b="1" dirty="0" smtClean="0"/>
              <a:t>Polymorphism is of two types: </a:t>
            </a:r>
          </a:p>
          <a:p>
            <a:pPr lvl="1"/>
            <a:r>
              <a:rPr lang="en-US" sz="1900" dirty="0" smtClean="0"/>
              <a:t>Compile time polymorphism/Overloading</a:t>
            </a:r>
          </a:p>
          <a:p>
            <a:pPr lvl="1"/>
            <a:r>
              <a:rPr lang="en-US" sz="1900" dirty="0" smtClean="0"/>
              <a:t>Runtime polymorphism/Overriding</a:t>
            </a:r>
            <a:endParaRPr lang="en-US" sz="1900" b="1" dirty="0" smtClean="0"/>
          </a:p>
          <a:p>
            <a:pPr marL="0" lvl="1" indent="0">
              <a:buNone/>
            </a:pPr>
            <a:r>
              <a:rPr lang="en-US" sz="2000" b="1" dirty="0" smtClean="0"/>
              <a:t>Compile </a:t>
            </a:r>
            <a:r>
              <a:rPr lang="en-US" sz="2000" b="1" dirty="0"/>
              <a:t>Time </a:t>
            </a:r>
            <a:r>
              <a:rPr lang="en-US" sz="2000" b="1" dirty="0" smtClean="0"/>
              <a:t>Polymorphism</a:t>
            </a:r>
            <a:endParaRPr lang="en-US" sz="2000" dirty="0"/>
          </a:p>
          <a:p>
            <a:pPr marL="342900" lvl="1" indent="-342900"/>
            <a:r>
              <a:rPr lang="en-US" sz="2000" dirty="0"/>
              <a:t>Compile time polymorphism is method and operators overloading. </a:t>
            </a:r>
            <a:endParaRPr lang="en-US" sz="2000" dirty="0" smtClean="0"/>
          </a:p>
          <a:p>
            <a:pPr marL="342900" lvl="1" indent="-342900"/>
            <a:r>
              <a:rPr lang="en-US" sz="2000" dirty="0" smtClean="0"/>
              <a:t>It </a:t>
            </a:r>
            <a:r>
              <a:rPr lang="en-US" sz="2000" dirty="0"/>
              <a:t>is also called early </a:t>
            </a:r>
            <a:r>
              <a:rPr lang="en-US" sz="2000" dirty="0" smtClean="0"/>
              <a:t>binding.</a:t>
            </a:r>
          </a:p>
          <a:p>
            <a:pPr marL="342900" lvl="1" indent="-342900"/>
            <a:r>
              <a:rPr lang="en-US" sz="2000" dirty="0" smtClean="0"/>
              <a:t>In overloading </a:t>
            </a:r>
            <a:r>
              <a:rPr lang="en-US" sz="2000" dirty="0"/>
              <a:t>method performs the different task at the different input parameters.</a:t>
            </a:r>
          </a:p>
          <a:p>
            <a:pPr marL="0" lvl="1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907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Runtime Time Polymorphism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</a:t>
            </a:r>
            <a:r>
              <a:rPr lang="en-US" dirty="0"/>
              <a:t>time polymorphism is done using inheritance and virtual functions. </a:t>
            </a:r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/>
              <a:t>overriding is called runtime polymorphism.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called late binding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When overriding a method, you change the behavior of the method for the derived class.  </a:t>
            </a:r>
            <a:endParaRPr lang="en-US" dirty="0" smtClean="0"/>
          </a:p>
          <a:p>
            <a:r>
              <a:rPr lang="en-US" dirty="0" smtClean="0"/>
              <a:t>Overloading </a:t>
            </a:r>
            <a:r>
              <a:rPr lang="en-US" dirty="0"/>
              <a:t>a method simply involves having another method with the same prototype.</a:t>
            </a:r>
          </a:p>
        </p:txBody>
      </p:sp>
    </p:spTree>
    <p:extLst>
      <p:ext uri="{BB962C8B-B14F-4D97-AF65-F5344CB8AC3E}">
        <p14:creationId xmlns:p14="http://schemas.microsoft.com/office/powerpoint/2010/main" val="625352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Abstract Classes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7599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class </a:t>
            </a:r>
            <a:r>
              <a:rPr lang="en-US" dirty="0" smtClean="0"/>
              <a:t>is declared </a:t>
            </a:r>
            <a:r>
              <a:rPr lang="en-US" dirty="0"/>
              <a:t>as abstract using the </a:t>
            </a:r>
            <a:r>
              <a:rPr lang="en-US" b="1" dirty="0"/>
              <a:t>abstract</a:t>
            </a:r>
            <a:r>
              <a:rPr lang="en-US" dirty="0"/>
              <a:t> keyword. </a:t>
            </a:r>
          </a:p>
          <a:p>
            <a:r>
              <a:rPr lang="en-US" dirty="0"/>
              <a:t>We can't create an instance of an abstract class</a:t>
            </a:r>
            <a:r>
              <a:rPr lang="en-US" dirty="0" smtClean="0"/>
              <a:t>. </a:t>
            </a:r>
            <a:r>
              <a:rPr lang="en-US" dirty="0"/>
              <a:t>Instead, only its concrete </a:t>
            </a:r>
            <a:r>
              <a:rPr lang="en-US" dirty="0" smtClean="0"/>
              <a:t>sub classes </a:t>
            </a:r>
            <a:r>
              <a:rPr lang="en-US" dirty="0"/>
              <a:t>can be instantiated</a:t>
            </a:r>
            <a:r>
              <a:rPr lang="en-US" dirty="0" smtClean="0"/>
              <a:t>.</a:t>
            </a:r>
          </a:p>
          <a:p>
            <a:r>
              <a:rPr lang="en-US" dirty="0"/>
              <a:t>The purpose of an abstract class is to provide a blueprint for derived </a:t>
            </a:r>
            <a:r>
              <a:rPr lang="en-US" dirty="0" smtClean="0"/>
              <a:t>classes.</a:t>
            </a:r>
          </a:p>
          <a:p>
            <a:r>
              <a:rPr lang="en-US" dirty="0"/>
              <a:t>An abstract class can implement code with non-Abstract methods.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05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Abstract Members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24476"/>
          </a:xfrm>
        </p:spPr>
        <p:txBody>
          <a:bodyPr/>
          <a:lstStyle/>
          <a:p>
            <a:r>
              <a:rPr lang="en-US" dirty="0"/>
              <a:t>Abstract classes are able to define abstract members. </a:t>
            </a:r>
          </a:p>
          <a:p>
            <a:r>
              <a:rPr lang="en-US" dirty="0"/>
              <a:t>Abstract members are like virtual members, except they don’t provide a default implementation. </a:t>
            </a:r>
          </a:p>
          <a:p>
            <a:r>
              <a:rPr lang="en-US" dirty="0"/>
              <a:t>Abstract members must be overridden in any non-abstract derived class</a:t>
            </a:r>
            <a:r>
              <a:rPr lang="en-US" dirty="0" smtClean="0"/>
              <a:t>.</a:t>
            </a:r>
          </a:p>
          <a:p>
            <a:r>
              <a:rPr lang="en-US" dirty="0"/>
              <a:t>An abstract method is implicitly a virtual method.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00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50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abstract class </a:t>
            </a:r>
            <a:r>
              <a:rPr lang="en-US" dirty="0" smtClean="0"/>
              <a:t>Animal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     </a:t>
            </a:r>
            <a:r>
              <a:rPr lang="en-US" dirty="0" smtClean="0"/>
              <a:t>public </a:t>
            </a:r>
            <a:r>
              <a:rPr lang="en-US" dirty="0"/>
              <a:t>abstract </a:t>
            </a:r>
            <a:r>
              <a:rPr lang="en-US" dirty="0" smtClean="0"/>
              <a:t>string Eat();	//</a:t>
            </a:r>
            <a:r>
              <a:rPr lang="en-US" dirty="0"/>
              <a:t>abstract method with no </a:t>
            </a:r>
            <a:r>
              <a:rPr lang="en-US" dirty="0" smtClean="0"/>
              <a:t>implementation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</a:t>
            </a:r>
            <a:br>
              <a:rPr lang="en-US" dirty="0"/>
            </a:br>
            <a:r>
              <a:rPr lang="en-US" dirty="0" smtClean="0"/>
              <a:t>public class Cow </a:t>
            </a:r>
            <a:r>
              <a:rPr lang="en-US" dirty="0"/>
              <a:t>: </a:t>
            </a:r>
            <a:r>
              <a:rPr lang="en-US" dirty="0" smtClean="0"/>
              <a:t>Animal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 </a:t>
            </a:r>
            <a:r>
              <a:rPr lang="en-US" dirty="0" smtClean="0"/>
              <a:t>public </a:t>
            </a:r>
            <a:r>
              <a:rPr lang="en-US" dirty="0"/>
              <a:t>override </a:t>
            </a:r>
            <a:r>
              <a:rPr lang="en-US" dirty="0" smtClean="0"/>
              <a:t>string Eat() //</a:t>
            </a:r>
            <a:r>
              <a:rPr lang="en-US" dirty="0"/>
              <a:t>abstract class method </a:t>
            </a:r>
            <a:r>
              <a:rPr lang="en-US" dirty="0" smtClean="0"/>
              <a:t>implementation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  {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smtClean="0"/>
              <a:t>return “Cow eats grass";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}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82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  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  {</a:t>
            </a:r>
          </a:p>
          <a:p>
            <a:pPr marL="457200" lvl="1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Cow </a:t>
            </a:r>
            <a:r>
              <a:rPr lang="en-US" sz="2000" dirty="0" err="1" smtClean="0"/>
              <a:t>myCow</a:t>
            </a:r>
            <a:r>
              <a:rPr lang="en-US" sz="2000" dirty="0" smtClean="0"/>
              <a:t>= </a:t>
            </a:r>
            <a:r>
              <a:rPr lang="en-US" sz="2000" dirty="0"/>
              <a:t>new </a:t>
            </a:r>
            <a:r>
              <a:rPr lang="en-US" sz="2000" dirty="0" smtClean="0"/>
              <a:t>Cow(); </a:t>
            </a:r>
            <a:r>
              <a:rPr lang="en-US" sz="2000" dirty="0"/>
              <a:t>// Create a </a:t>
            </a:r>
            <a:r>
              <a:rPr lang="en-US" sz="2000" dirty="0" smtClean="0"/>
              <a:t>Cow </a:t>
            </a:r>
            <a:r>
              <a:rPr lang="en-US" sz="2000" dirty="0"/>
              <a:t>object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 </a:t>
            </a:r>
            <a:r>
              <a:rPr lang="en-US" sz="2000" dirty="0" err="1" smtClean="0"/>
              <a:t>myCow</a:t>
            </a:r>
            <a:r>
              <a:rPr lang="en-US" sz="2000" dirty="0" smtClean="0"/>
              <a:t>. </a:t>
            </a:r>
            <a:r>
              <a:rPr lang="en-US" sz="2000" smtClean="0"/>
              <a:t>Eat());  </a:t>
            </a:r>
            <a:r>
              <a:rPr lang="en-US" sz="2000" dirty="0"/>
              <a:t>// Call the abstract method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The Base Keyword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70174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base keyword is similar to the this keyword.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serves two essential purposes:</a:t>
            </a:r>
          </a:p>
          <a:p>
            <a:pPr lvl="1"/>
            <a:r>
              <a:rPr lang="en-US" sz="2000" dirty="0" smtClean="0"/>
              <a:t>Accessing </a:t>
            </a:r>
            <a:r>
              <a:rPr lang="en-US" sz="2000" dirty="0"/>
              <a:t>an overridden function member from the </a:t>
            </a:r>
            <a:r>
              <a:rPr lang="en-US" sz="2000" dirty="0" smtClean="0"/>
              <a:t>subclass.</a:t>
            </a:r>
            <a:endParaRPr lang="en-US" sz="2000" dirty="0"/>
          </a:p>
          <a:p>
            <a:pPr lvl="1"/>
            <a:r>
              <a:rPr lang="en-US" sz="2000" dirty="0" smtClean="0"/>
              <a:t>Calling </a:t>
            </a:r>
            <a:r>
              <a:rPr lang="en-US" sz="2000" dirty="0"/>
              <a:t>a base-class </a:t>
            </a:r>
            <a:r>
              <a:rPr lang="en-US" sz="2000" dirty="0" smtClean="0"/>
              <a:t>constructor.</a:t>
            </a:r>
          </a:p>
          <a:p>
            <a:pPr lvl="1"/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House uses the base keyword to access Asset’s implementation </a:t>
            </a:r>
            <a:r>
              <a:rPr lang="en-US" sz="2000" dirty="0" smtClean="0"/>
              <a:t>of Liability</a:t>
            </a:r>
            <a:r>
              <a:rPr lang="en-US" sz="2000" dirty="0"/>
              <a:t>:</a:t>
            </a:r>
          </a:p>
          <a:p>
            <a:pPr marL="0" lvl="1" indent="0">
              <a:buNone/>
            </a:pPr>
            <a:r>
              <a:rPr lang="en-US" sz="2000" dirty="0"/>
              <a:t>public class House : Asset</a:t>
            </a:r>
          </a:p>
          <a:p>
            <a:pPr marL="0" lvl="1" indent="0">
              <a:buNone/>
            </a:pPr>
            <a:r>
              <a:rPr lang="en-US" sz="2000" dirty="0" smtClean="0"/>
              <a:t>{</a:t>
            </a: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 public override decimal Liability =&gt; </a:t>
            </a:r>
            <a:r>
              <a:rPr lang="en-US" sz="2000" dirty="0" err="1"/>
              <a:t>base.Liability</a:t>
            </a:r>
            <a:r>
              <a:rPr lang="en-US" sz="2000" dirty="0"/>
              <a:t> + Mortgage;</a:t>
            </a:r>
          </a:p>
          <a:p>
            <a:pPr marL="0" lvl="1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335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607466"/>
          </a:xfrm>
        </p:spPr>
        <p:txBody>
          <a:bodyPr>
            <a:normAutofit/>
          </a:bodyPr>
          <a:lstStyle/>
          <a:p>
            <a:r>
              <a:rPr lang="en-US" sz="2200" dirty="0"/>
              <a:t>It’s particularly useful in scenarios where multiple inheritance is required (unlike languages such as C</a:t>
            </a:r>
            <a:r>
              <a:rPr lang="en-US" sz="2200" dirty="0" smtClean="0"/>
              <a:t>++, </a:t>
            </a:r>
            <a:r>
              <a:rPr lang="en-US" sz="2200" dirty="0"/>
              <a:t>C# does not support multiple inheritance of classes).</a:t>
            </a:r>
          </a:p>
          <a:p>
            <a:pPr marL="0" indent="0">
              <a:buNone/>
            </a:pPr>
            <a:r>
              <a:rPr lang="en-US" sz="2200" b="1" dirty="0" smtClean="0"/>
              <a:t>Properties</a:t>
            </a:r>
            <a:r>
              <a:rPr lang="en-US" sz="2200" b="1" dirty="0"/>
              <a:t>, methods, and events:</a:t>
            </a:r>
          </a:p>
          <a:p>
            <a:r>
              <a:rPr lang="en-US" sz="2200" dirty="0"/>
              <a:t>In the pure object-oriented paradigm, all functions are methods. </a:t>
            </a:r>
            <a:endParaRPr lang="en-US" sz="2200" dirty="0" smtClean="0"/>
          </a:p>
          <a:p>
            <a:r>
              <a:rPr lang="en-US" sz="2200" dirty="0" smtClean="0"/>
              <a:t>Methods </a:t>
            </a:r>
            <a:r>
              <a:rPr lang="en-US" sz="2200" dirty="0"/>
              <a:t>are only one kind of function member, which also includes properties and events. </a:t>
            </a:r>
            <a:endParaRPr lang="en-US" sz="2200" dirty="0" smtClean="0"/>
          </a:p>
          <a:p>
            <a:r>
              <a:rPr lang="en-US" sz="2200" dirty="0" smtClean="0"/>
              <a:t>Properties </a:t>
            </a:r>
            <a:r>
              <a:rPr lang="en-US" sz="2200" dirty="0"/>
              <a:t>are function members that encapsulate a piece of an object’s state, such as a button’s color or a label’s text. </a:t>
            </a:r>
            <a:endParaRPr lang="en-US" sz="2200" dirty="0" smtClean="0"/>
          </a:p>
          <a:p>
            <a:r>
              <a:rPr lang="en-US" sz="2200" dirty="0" smtClean="0"/>
              <a:t>Events </a:t>
            </a:r>
            <a:r>
              <a:rPr lang="en-US" sz="2200" dirty="0"/>
              <a:t>are function members that simplify acting on object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3561062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Constructors And Inheritance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63113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A </a:t>
            </a:r>
            <a:r>
              <a:rPr lang="en-US" sz="2200" dirty="0"/>
              <a:t>subclass must declare its own constructors.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base class’s constructors </a:t>
            </a:r>
            <a:r>
              <a:rPr lang="en-US" sz="2200" dirty="0" smtClean="0"/>
              <a:t>are accessible </a:t>
            </a:r>
            <a:r>
              <a:rPr lang="en-US" sz="2200" dirty="0"/>
              <a:t>to the derived class, but are never automatically inherited. </a:t>
            </a:r>
            <a:endParaRPr lang="en-US" sz="2200" dirty="0" smtClean="0"/>
          </a:p>
          <a:p>
            <a:r>
              <a:rPr lang="en-US" sz="2200" dirty="0" smtClean="0"/>
              <a:t>For </a:t>
            </a:r>
            <a:r>
              <a:rPr lang="en-US" sz="2200" dirty="0"/>
              <a:t>example, </a:t>
            </a:r>
            <a:r>
              <a:rPr lang="en-US" sz="2200" dirty="0" smtClean="0"/>
              <a:t>if we </a:t>
            </a:r>
            <a:r>
              <a:rPr lang="en-US" sz="2200" dirty="0"/>
              <a:t>define </a:t>
            </a:r>
            <a:r>
              <a:rPr lang="en-US" sz="2200" dirty="0" err="1"/>
              <a:t>Baseclass</a:t>
            </a:r>
            <a:r>
              <a:rPr lang="en-US" sz="2200" dirty="0"/>
              <a:t> and Subclass as follows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Baseclass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{	 </a:t>
            </a:r>
            <a:r>
              <a:rPr lang="en-US" sz="2200" dirty="0"/>
              <a:t>public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smtClean="0"/>
              <a:t>x;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	public </a:t>
            </a:r>
            <a:r>
              <a:rPr lang="en-US" sz="2200" dirty="0" err="1"/>
              <a:t>Baseclass</a:t>
            </a:r>
            <a:r>
              <a:rPr lang="en-US" sz="2200" dirty="0"/>
              <a:t> () { }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	public </a:t>
            </a:r>
            <a:r>
              <a:rPr lang="en-US" sz="2200" dirty="0" err="1"/>
              <a:t>Baseclass</a:t>
            </a:r>
            <a:r>
              <a:rPr lang="en-US" sz="2200" dirty="0"/>
              <a:t> (</a:t>
            </a:r>
            <a:r>
              <a:rPr lang="en-US" sz="2200" dirty="0" err="1"/>
              <a:t>int</a:t>
            </a:r>
            <a:r>
              <a:rPr lang="en-US" sz="2200" dirty="0"/>
              <a:t> x) { </a:t>
            </a:r>
            <a:r>
              <a:rPr lang="en-US" sz="2200" dirty="0" err="1" smtClean="0"/>
              <a:t>this.x</a:t>
            </a:r>
            <a:r>
              <a:rPr lang="en-US" sz="2200" dirty="0" smtClean="0"/>
              <a:t> </a:t>
            </a:r>
            <a:r>
              <a:rPr lang="en-US" sz="2200" dirty="0"/>
              <a:t>= x; 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 smtClean="0"/>
              <a:t>public </a:t>
            </a:r>
            <a:r>
              <a:rPr lang="en-US" sz="2200" dirty="0"/>
              <a:t>class Subclass : </a:t>
            </a:r>
            <a:r>
              <a:rPr lang="en-US" sz="2200" dirty="0" err="1"/>
              <a:t>Baseclass</a:t>
            </a:r>
            <a:r>
              <a:rPr lang="en-US" sz="2200" dirty="0"/>
              <a:t> { }</a:t>
            </a:r>
          </a:p>
          <a:p>
            <a:pPr marL="0" indent="0">
              <a:buNone/>
            </a:pPr>
            <a:r>
              <a:rPr lang="en-US" sz="2200" dirty="0" smtClean="0"/>
              <a:t>	Subclass </a:t>
            </a:r>
            <a:r>
              <a:rPr lang="en-US" sz="2200" dirty="0"/>
              <a:t>s = new Subclass (123</a:t>
            </a:r>
            <a:r>
              <a:rPr lang="en-US" sz="2200" dirty="0" smtClean="0"/>
              <a:t>);	//It is </a:t>
            </a:r>
            <a:r>
              <a:rPr lang="en-US" sz="2200" dirty="0"/>
              <a:t>illegal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28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064" y="1391648"/>
            <a:ext cx="9603275" cy="4687179"/>
          </a:xfrm>
        </p:spPr>
        <p:txBody>
          <a:bodyPr/>
          <a:lstStyle/>
          <a:p>
            <a:r>
              <a:rPr lang="en-US" dirty="0"/>
              <a:t>Subclass must hence “redefine” any constructors it wants to expose</a:t>
            </a:r>
            <a:r>
              <a:rPr lang="en-US" dirty="0" smtClean="0"/>
              <a:t>.</a:t>
            </a:r>
          </a:p>
          <a:p>
            <a:r>
              <a:rPr lang="en-US" dirty="0"/>
              <a:t>however, it can call any of the base class’s constructors with the base keyword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public class Subclass : </a:t>
            </a:r>
            <a:r>
              <a:rPr lang="en-US" dirty="0" err="1"/>
              <a:t>Baseclass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	public </a:t>
            </a:r>
            <a:r>
              <a:rPr lang="en-US" dirty="0"/>
              <a:t>Subclass (</a:t>
            </a:r>
            <a:r>
              <a:rPr lang="en-US" dirty="0" err="1"/>
              <a:t>int</a:t>
            </a:r>
            <a:r>
              <a:rPr lang="en-US" dirty="0"/>
              <a:t> x) : base (x) {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base keyword works rather like the this keyword, except that it calls a </a:t>
            </a:r>
            <a:r>
              <a:rPr lang="en-US" dirty="0" smtClean="0"/>
              <a:t>constructor </a:t>
            </a:r>
            <a:r>
              <a:rPr lang="en-US" dirty="0"/>
              <a:t>in the base </a:t>
            </a:r>
            <a:r>
              <a:rPr lang="en-US" dirty="0" smtClean="0"/>
              <a:t>class.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Base-class </a:t>
            </a:r>
            <a:r>
              <a:rPr lang="en-US" dirty="0"/>
              <a:t>constructors always execute first; this ensures that base initialization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occurs before specialized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3579394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714628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Implicit </a:t>
            </a:r>
            <a:r>
              <a:rPr lang="en-US" sz="2200" b="1" dirty="0"/>
              <a:t>calling of the </a:t>
            </a:r>
            <a:r>
              <a:rPr lang="en-US" sz="2200" b="1" dirty="0" err="1"/>
              <a:t>parameterless</a:t>
            </a:r>
            <a:r>
              <a:rPr lang="en-US" sz="2200" b="1" dirty="0"/>
              <a:t> base-class constructor</a:t>
            </a:r>
          </a:p>
          <a:p>
            <a:r>
              <a:rPr lang="en-US" sz="2200" dirty="0"/>
              <a:t>If a constructor in a subclass omits the base keyword, the base type’s </a:t>
            </a:r>
            <a:r>
              <a:rPr lang="en-US" sz="2200" dirty="0" err="1" smtClean="0"/>
              <a:t>parameterless</a:t>
            </a:r>
            <a:r>
              <a:rPr lang="en-US" sz="2200" dirty="0" smtClean="0"/>
              <a:t> constructor </a:t>
            </a:r>
            <a:r>
              <a:rPr lang="en-US" sz="2200" dirty="0"/>
              <a:t>is implicitly called: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BaseClass</a:t>
            </a: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	public </a:t>
            </a:r>
            <a:r>
              <a:rPr lang="en-US" sz="2200" dirty="0" err="1"/>
              <a:t>int</a:t>
            </a:r>
            <a:r>
              <a:rPr lang="en-US" sz="2200" dirty="0"/>
              <a:t> X;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	public </a:t>
            </a:r>
            <a:r>
              <a:rPr lang="en-US" sz="2200" dirty="0" err="1"/>
              <a:t>BaseClass</a:t>
            </a:r>
            <a:r>
              <a:rPr lang="en-US" sz="2200" dirty="0"/>
              <a:t>() { X = 1;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public class Subclass : </a:t>
            </a:r>
            <a:r>
              <a:rPr lang="en-US" sz="2200" dirty="0" err="1"/>
              <a:t>BaseClass</a:t>
            </a: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	public </a:t>
            </a:r>
            <a:r>
              <a:rPr lang="en-US" sz="2200" dirty="0"/>
              <a:t>Subclass() { </a:t>
            </a:r>
            <a:r>
              <a:rPr lang="en-US" sz="2200" dirty="0" err="1"/>
              <a:t>Console.WriteLine</a:t>
            </a:r>
            <a:r>
              <a:rPr lang="en-US" sz="2200" dirty="0"/>
              <a:t> (X); } //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20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Interfaces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37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interface is similar to a class, but it provides a specification rather than an </a:t>
            </a:r>
            <a:r>
              <a:rPr lang="en-US" dirty="0" smtClean="0"/>
              <a:t>implementation </a:t>
            </a:r>
            <a:r>
              <a:rPr lang="en-US" dirty="0"/>
              <a:t>for its members. </a:t>
            </a:r>
            <a:endParaRPr lang="en-US" dirty="0" smtClean="0"/>
          </a:p>
          <a:p>
            <a:r>
              <a:rPr lang="en-US" dirty="0"/>
              <a:t>An interface declaration is like a class declaration, but it provides no </a:t>
            </a:r>
            <a:r>
              <a:rPr lang="en-US" dirty="0" smtClean="0"/>
              <a:t>implementation </a:t>
            </a:r>
            <a:r>
              <a:rPr lang="en-US" dirty="0"/>
              <a:t>for its </a:t>
            </a:r>
            <a:r>
              <a:rPr lang="en-US" dirty="0" smtClean="0"/>
              <a:t>members.</a:t>
            </a:r>
          </a:p>
          <a:p>
            <a:r>
              <a:rPr lang="en-US" dirty="0"/>
              <a:t>Interface members are by default </a:t>
            </a:r>
            <a:r>
              <a:rPr lang="en-US" b="1" dirty="0"/>
              <a:t>abstract</a:t>
            </a:r>
            <a:r>
              <a:rPr lang="en-US" dirty="0"/>
              <a:t> and </a:t>
            </a:r>
            <a:r>
              <a:rPr lang="en-US" b="1" dirty="0" smtClean="0"/>
              <a:t>public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class (or </a:t>
            </a:r>
            <a:r>
              <a:rPr lang="en-US" sz="2000" dirty="0" err="1"/>
              <a:t>struct</a:t>
            </a:r>
            <a:r>
              <a:rPr lang="en-US" sz="2000" dirty="0"/>
              <a:t>) can implement multiple interfaces. In contrast, a class </a:t>
            </a:r>
            <a:r>
              <a:rPr lang="en-US" sz="2000" dirty="0" smtClean="0"/>
              <a:t>can inherit </a:t>
            </a:r>
            <a:r>
              <a:rPr lang="en-US" sz="2000" dirty="0"/>
              <a:t>from only a single </a:t>
            </a:r>
            <a:r>
              <a:rPr lang="en-US" sz="2000" dirty="0" smtClean="0"/>
              <a:t>class.</a:t>
            </a:r>
          </a:p>
          <a:p>
            <a:r>
              <a:rPr lang="en-US" dirty="0"/>
              <a:t>These members will be implemented by the classes and </a:t>
            </a:r>
            <a:r>
              <a:rPr lang="en-US" dirty="0" err="1"/>
              <a:t>structs</a:t>
            </a:r>
            <a:r>
              <a:rPr lang="en-US" dirty="0"/>
              <a:t> that implement the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/>
              <a:t>interface can contain only methods, properties, events, and </a:t>
            </a:r>
            <a:r>
              <a:rPr lang="en-US" dirty="0" smtClean="0"/>
              <a:t>indexers.</a:t>
            </a:r>
          </a:p>
          <a:p>
            <a:r>
              <a:rPr lang="en-US" dirty="0"/>
              <a:t>An interface cannot contain a constructor (as it cannot be used to create objects)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8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63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using System;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public interface </a:t>
            </a:r>
            <a:r>
              <a:rPr lang="en-US" dirty="0" err="1" smtClean="0"/>
              <a:t>IShape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void draw();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}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public class Rectangle : </a:t>
            </a:r>
            <a:r>
              <a:rPr lang="en-US" dirty="0" err="1" smtClean="0"/>
              <a:t>IShape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</a:t>
            </a:r>
            <a:r>
              <a:rPr lang="en-US" dirty="0" smtClean="0"/>
              <a:t>public void draw()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    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("drawing rectangle...");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    }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public class </a:t>
            </a:r>
            <a:r>
              <a:rPr lang="en-US" dirty="0" smtClean="0"/>
              <a:t>Circle </a:t>
            </a:r>
            <a:r>
              <a:rPr lang="en-US" dirty="0"/>
              <a:t>: </a:t>
            </a:r>
            <a:r>
              <a:rPr lang="en-US" dirty="0" err="1"/>
              <a:t>IShape</a:t>
            </a:r>
            <a:r>
              <a:rPr lang="en-US" dirty="0"/>
              <a:t>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public void draw()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("drawing </a:t>
            </a:r>
            <a:r>
              <a:rPr lang="en-US" dirty="0" smtClean="0"/>
              <a:t>circle");  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}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887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class Program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IShape</a:t>
            </a:r>
            <a:r>
              <a:rPr lang="en-US" dirty="0" smtClean="0"/>
              <a:t> shape;</a:t>
            </a:r>
          </a:p>
          <a:p>
            <a:pPr marL="0" indent="0">
              <a:buNone/>
            </a:pPr>
            <a:r>
              <a:rPr lang="en-US" dirty="0" smtClean="0"/>
              <a:t> 	shape = </a:t>
            </a:r>
            <a:r>
              <a:rPr lang="en-US" dirty="0"/>
              <a:t>new Rectangle</a:t>
            </a:r>
            <a:r>
              <a:rPr lang="en-US" dirty="0" smtClean="0"/>
              <a:t>();  </a:t>
            </a:r>
            <a:r>
              <a:rPr lang="en-US" dirty="0"/>
              <a:t>// Create a </a:t>
            </a:r>
            <a:r>
              <a:rPr lang="en-US" dirty="0" smtClean="0"/>
              <a:t>object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shape.</a:t>
            </a:r>
            <a:r>
              <a:rPr lang="en-US" dirty="0"/>
              <a:t> draw</a:t>
            </a:r>
            <a:r>
              <a:rPr lang="en-US" dirty="0" smtClean="0"/>
              <a:t>();	// drawing rectangle</a:t>
            </a:r>
          </a:p>
          <a:p>
            <a:pPr marL="0" indent="0">
              <a:buNone/>
            </a:pPr>
            <a:r>
              <a:rPr lang="en-US" dirty="0" smtClean="0"/>
              <a:t>	shape = new Circle();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shape.draw</a:t>
            </a:r>
            <a:r>
              <a:rPr lang="en-US" dirty="0" smtClean="0"/>
              <a:t>();	// drawing circle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22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Why And When To Use Interfaces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24476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achieve security - hide certain details and only show the important details of an object (interface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# does not support "multiple inheritance" (a class can only inherit from one base class).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it can be achieved with interfaces, because the class can implement multiple interfaces. </a:t>
            </a:r>
          </a:p>
          <a:p>
            <a:r>
              <a:rPr lang="en-US" dirty="0"/>
              <a:t>Note: To implement multiple interfaces, separate them with a comma .</a:t>
            </a:r>
          </a:p>
        </p:txBody>
      </p:sp>
    </p:spTree>
    <p:extLst>
      <p:ext uri="{BB962C8B-B14F-4D97-AF65-F5344CB8AC3E}">
        <p14:creationId xmlns:p14="http://schemas.microsoft.com/office/powerpoint/2010/main" val="17556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5765" y="0"/>
            <a:ext cx="10955628" cy="61947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interface </a:t>
            </a:r>
            <a:r>
              <a:rPr lang="en-US" sz="1600" dirty="0" err="1"/>
              <a:t>IFirstInterface</a:t>
            </a:r>
            <a:r>
              <a:rPr lang="en-US" sz="16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void </a:t>
            </a:r>
            <a:r>
              <a:rPr lang="en-US" sz="1600" dirty="0" err="1"/>
              <a:t>myMethod</a:t>
            </a:r>
            <a:r>
              <a:rPr lang="en-US" sz="1600" dirty="0"/>
              <a:t>(); // interface method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interface </a:t>
            </a:r>
            <a:r>
              <a:rPr lang="en-US" sz="1600" dirty="0" err="1"/>
              <a:t>ISecondInterface</a:t>
            </a:r>
            <a:r>
              <a:rPr lang="en-US" sz="16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void </a:t>
            </a:r>
            <a:r>
              <a:rPr lang="en-US" sz="1600" dirty="0" err="1"/>
              <a:t>myOtherMethod</a:t>
            </a:r>
            <a:r>
              <a:rPr lang="en-US" sz="1600" dirty="0"/>
              <a:t>(); // interface method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class </a:t>
            </a:r>
            <a:r>
              <a:rPr lang="en-US" sz="1600" dirty="0" err="1"/>
              <a:t>DemoClass</a:t>
            </a:r>
            <a:r>
              <a:rPr lang="en-US" sz="1600" dirty="0"/>
              <a:t> : </a:t>
            </a:r>
            <a:r>
              <a:rPr lang="en-US" sz="1600" dirty="0" err="1"/>
              <a:t>IFirstInterface</a:t>
            </a:r>
            <a:r>
              <a:rPr lang="en-US" sz="1600" dirty="0"/>
              <a:t>, </a:t>
            </a:r>
            <a:r>
              <a:rPr lang="en-US" sz="1600" dirty="0" err="1"/>
              <a:t>ISecondInterface</a:t>
            </a:r>
            <a:r>
              <a:rPr lang="en-US" sz="1600" dirty="0"/>
              <a:t> // Implement multiple </a:t>
            </a:r>
            <a:r>
              <a:rPr lang="en-US" sz="1600" dirty="0" smtClean="0"/>
              <a:t>interfaces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myMethod</a:t>
            </a:r>
            <a:r>
              <a:rPr lang="en-US" sz="1600" dirty="0"/>
              <a:t>()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Console.WriteLine</a:t>
            </a:r>
            <a:r>
              <a:rPr lang="en-US" sz="1600" dirty="0"/>
              <a:t>("Some text..");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myOtherMethod</a:t>
            </a:r>
            <a:r>
              <a:rPr lang="en-US" sz="1600" dirty="0"/>
              <a:t>()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Console.WriteLine</a:t>
            </a:r>
            <a:r>
              <a:rPr lang="en-US" sz="1600" dirty="0"/>
              <a:t>("Some other text...");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12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Program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DemoClass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= new </a:t>
            </a:r>
            <a:r>
              <a:rPr lang="en-US" dirty="0" err="1"/>
              <a:t>DemoClass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myObj.myMethod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myObj.myOtherMethod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8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258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</a:t>
            </a:r>
            <a:r>
              <a:rPr lang="en-US" sz="2400" dirty="0"/>
              <a:t># is primarily a type-safe language, </a:t>
            </a:r>
            <a:endParaRPr lang="en-US" sz="2400" dirty="0" smtClean="0"/>
          </a:p>
          <a:p>
            <a:r>
              <a:rPr lang="en-US" sz="2400" dirty="0" smtClean="0"/>
              <a:t>It means </a:t>
            </a:r>
            <a:r>
              <a:rPr lang="en-US" sz="2400" dirty="0"/>
              <a:t>that types can interact only through protocols they define, thereby ensuring each type’s internal consistency.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instance, C# prevents you from interacting with a string type as though it were an integer type. 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More specifically, C# supports static typing, meaning that the language enforces type safety at compile time. </a:t>
            </a:r>
          </a:p>
        </p:txBody>
      </p:sp>
    </p:spTree>
    <p:extLst>
      <p:ext uri="{BB962C8B-B14F-4D97-AF65-F5344CB8AC3E}">
        <p14:creationId xmlns:p14="http://schemas.microsoft.com/office/powerpoint/2010/main" val="4121788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err="1" smtClean="0"/>
              <a:t>Enums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err="1"/>
              <a:t>enum</a:t>
            </a:r>
            <a:r>
              <a:rPr lang="en-US" dirty="0"/>
              <a:t> is a special value type that lets you specify a group of named numeric </a:t>
            </a:r>
            <a:r>
              <a:rPr lang="en-US" dirty="0" smtClean="0"/>
              <a:t>constants</a:t>
            </a:r>
            <a:r>
              <a:rPr lang="en-US" dirty="0"/>
              <a:t>. </a:t>
            </a:r>
          </a:p>
          <a:p>
            <a:r>
              <a:rPr lang="en-US" dirty="0" smtClean="0"/>
              <a:t>To </a:t>
            </a:r>
            <a:r>
              <a:rPr lang="en-US" dirty="0"/>
              <a:t>define an enumeration type, use the </a:t>
            </a:r>
            <a:r>
              <a:rPr lang="en-US" b="1" dirty="0" err="1"/>
              <a:t>enum</a:t>
            </a:r>
            <a:r>
              <a:rPr lang="en-US" dirty="0"/>
              <a:t> keyword and specify the names of </a:t>
            </a:r>
            <a:r>
              <a:rPr lang="en-US" dirty="0" err="1"/>
              <a:t>enum</a:t>
            </a:r>
            <a:r>
              <a:rPr lang="en-US" dirty="0"/>
              <a:t> members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public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BorderSide</a:t>
            </a:r>
            <a:r>
              <a:rPr lang="en-US" dirty="0"/>
              <a:t> { Left, Right, Top, Bottom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We can use this </a:t>
            </a:r>
            <a:r>
              <a:rPr lang="en-US" b="1" dirty="0" err="1"/>
              <a:t>enum</a:t>
            </a:r>
            <a:r>
              <a:rPr lang="en-US" dirty="0"/>
              <a:t> type as follows: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BorderSide</a:t>
            </a:r>
            <a:r>
              <a:rPr lang="en-US" dirty="0" smtClean="0"/>
              <a:t> </a:t>
            </a:r>
            <a:r>
              <a:rPr lang="en-US" dirty="0" err="1"/>
              <a:t>topSide</a:t>
            </a:r>
            <a:r>
              <a:rPr lang="en-US" dirty="0"/>
              <a:t> = </a:t>
            </a:r>
            <a:r>
              <a:rPr lang="en-US" dirty="0" err="1"/>
              <a:t>BorderSide.Top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bool </a:t>
            </a:r>
            <a:r>
              <a:rPr lang="en-US" dirty="0" err="1"/>
              <a:t>isTop</a:t>
            </a:r>
            <a:r>
              <a:rPr lang="en-US" dirty="0"/>
              <a:t> = (</a:t>
            </a:r>
            <a:r>
              <a:rPr lang="en-US" dirty="0" err="1"/>
              <a:t>topSide</a:t>
            </a:r>
            <a:r>
              <a:rPr lang="en-US" dirty="0"/>
              <a:t> == </a:t>
            </a:r>
            <a:r>
              <a:rPr lang="en-US" dirty="0" err="1"/>
              <a:t>BorderSide.Top</a:t>
            </a:r>
            <a:r>
              <a:rPr lang="en-US" dirty="0"/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16749490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63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Enum</a:t>
            </a:r>
            <a:r>
              <a:rPr lang="en-US" b="1" dirty="0"/>
              <a:t> Conversions</a:t>
            </a:r>
          </a:p>
          <a:p>
            <a:r>
              <a:rPr lang="en-US" dirty="0"/>
              <a:t>You can convert an </a:t>
            </a:r>
            <a:r>
              <a:rPr lang="en-US" dirty="0" err="1"/>
              <a:t>enum</a:t>
            </a:r>
            <a:r>
              <a:rPr lang="en-US" dirty="0"/>
              <a:t> instance to and from its underlying integral value with </a:t>
            </a:r>
            <a:r>
              <a:rPr lang="en-US" dirty="0" smtClean="0"/>
              <a:t>an explicit </a:t>
            </a:r>
            <a:r>
              <a:rPr lang="en-US" dirty="0"/>
              <a:t>cast: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BorderSide.Left</a:t>
            </a:r>
            <a:r>
              <a:rPr lang="en-US" dirty="0"/>
              <a:t>;</a:t>
            </a:r>
          </a:p>
          <a:p>
            <a:r>
              <a:rPr lang="en-US" dirty="0" err="1"/>
              <a:t>BorderSide</a:t>
            </a:r>
            <a:r>
              <a:rPr lang="en-US" dirty="0"/>
              <a:t> side = (</a:t>
            </a:r>
            <a:r>
              <a:rPr lang="en-US" dirty="0" err="1"/>
              <a:t>BorderSide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Nested Types</a:t>
            </a:r>
          </a:p>
          <a:p>
            <a:pPr marL="0" indent="0">
              <a:buNone/>
            </a:pPr>
            <a:r>
              <a:rPr lang="en-US" dirty="0"/>
              <a:t>A nested type is declared within the scope of another type.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TopLevel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 public class Nested { } // Nested class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 public </a:t>
            </a:r>
            <a:r>
              <a:rPr lang="en-US" dirty="0" err="1"/>
              <a:t>enum</a:t>
            </a:r>
            <a:r>
              <a:rPr lang="en-US" dirty="0"/>
              <a:t> Color { Red, Blue, Tan } // Nested </a:t>
            </a:r>
            <a:r>
              <a:rPr lang="en-US" dirty="0" err="1"/>
              <a:t>enum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2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860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</a:t>
            </a:r>
            <a:r>
              <a:rPr lang="en-US" sz="2400" dirty="0"/>
              <a:t># relies on the runtime to perform automatic memory management.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CLR has a garbage collector that executes as part of </a:t>
            </a:r>
            <a:r>
              <a:rPr lang="en-US" sz="2400" dirty="0" smtClean="0"/>
              <a:t>the </a:t>
            </a:r>
            <a:r>
              <a:rPr lang="en-US" sz="2400" dirty="0"/>
              <a:t>program, reclaiming memory for objects that are no longer referenced.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frees programmers from explicitly </a:t>
            </a:r>
            <a:r>
              <a:rPr lang="en-US" sz="2400" dirty="0" err="1" smtClean="0"/>
              <a:t>deallocating</a:t>
            </a:r>
            <a:r>
              <a:rPr lang="en-US" sz="2400" dirty="0" smtClean="0"/>
              <a:t> the </a:t>
            </a:r>
            <a:r>
              <a:rPr lang="en-US" sz="2400" dirty="0"/>
              <a:t>memory for an object, eliminating the problem of incorrect pointers encountered in languages such as C</a:t>
            </a:r>
            <a:r>
              <a:rPr lang="en-US" sz="2400" dirty="0" smtClean="0"/>
              <a:t>++.</a:t>
            </a:r>
          </a:p>
          <a:p>
            <a:r>
              <a:rPr lang="en-US" sz="2400" dirty="0"/>
              <a:t>For performance-critical hotspots and interoperability, pointers and explicit memory allocation is permitted in blocks that are marked unsafe</a:t>
            </a:r>
          </a:p>
        </p:txBody>
      </p:sp>
    </p:spTree>
    <p:extLst>
      <p:ext uri="{BB962C8B-B14F-4D97-AF65-F5344CB8AC3E}">
        <p14:creationId xmlns:p14="http://schemas.microsoft.com/office/powerpoint/2010/main" val="307469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C#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2A7F74-3FCA-4443-9CC7-D8E13283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44107"/>
          </a:xfrm>
        </p:spPr>
        <p:txBody>
          <a:bodyPr>
            <a:normAutofit/>
          </a:bodyPr>
          <a:lstStyle/>
          <a:p>
            <a:r>
              <a:rPr lang="en-US" sz="2400" dirty="0"/>
              <a:t>C# syntax is based on C and C++ </a:t>
            </a:r>
            <a:r>
              <a:rPr lang="en-US" sz="2400" dirty="0" smtClean="0"/>
              <a:t>syntax. </a:t>
            </a:r>
          </a:p>
          <a:p>
            <a:r>
              <a:rPr lang="en-US" sz="2400" dirty="0"/>
              <a:t>C# code is </a:t>
            </a:r>
            <a:r>
              <a:rPr lang="en-US" sz="2400" b="1" dirty="0"/>
              <a:t>case-sensitive</a:t>
            </a:r>
            <a:r>
              <a:rPr lang="en-US" sz="2400" b="1" dirty="0" smtClean="0"/>
              <a:t>.</a:t>
            </a:r>
            <a:endParaRPr lang="en-US" sz="2400" dirty="0"/>
          </a:p>
          <a:p>
            <a:r>
              <a:rPr lang="en-US" sz="2400" dirty="0"/>
              <a:t>C# code is made up of a series of statements, each statement is terminated with a </a:t>
            </a:r>
            <a:r>
              <a:rPr lang="en-US" sz="2400" b="1" dirty="0"/>
              <a:t>semicolon. </a:t>
            </a:r>
          </a:p>
          <a:p>
            <a:r>
              <a:rPr lang="en-US" sz="2400" dirty="0"/>
              <a:t>C# is a </a:t>
            </a:r>
            <a:r>
              <a:rPr lang="en-US" sz="2400" b="1" dirty="0"/>
              <a:t>block-structured language</a:t>
            </a:r>
            <a:r>
              <a:rPr lang="en-US" sz="2400" dirty="0"/>
              <a:t>, meaning that all statements are part of a block of code.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blocks which are delimited with curly brackets(</a:t>
            </a:r>
            <a:r>
              <a:rPr lang="en-US" sz="2400" b="1" dirty="0"/>
              <a:t>{}</a:t>
            </a:r>
            <a:r>
              <a:rPr lang="en-US" sz="2400" dirty="0"/>
              <a:t>), may contain any number of statements, or none at all. </a:t>
            </a:r>
          </a:p>
        </p:txBody>
      </p:sp>
    </p:spTree>
    <p:extLst>
      <p:ext uri="{BB962C8B-B14F-4D97-AF65-F5344CB8AC3E}">
        <p14:creationId xmlns:p14="http://schemas.microsoft.com/office/powerpoint/2010/main" val="18592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1046923"/>
          </a:xfrm>
        </p:spPr>
        <p:txBody>
          <a:bodyPr/>
          <a:lstStyle/>
          <a:p>
            <a:r>
              <a:rPr lang="en-US" b="1" dirty="0"/>
              <a:t>Identifiers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D356F-F16B-442E-A88D-C42BAE77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29555"/>
            <a:ext cx="9603275" cy="4726545"/>
          </a:xfrm>
        </p:spPr>
        <p:txBody>
          <a:bodyPr>
            <a:normAutofit/>
          </a:bodyPr>
          <a:lstStyle/>
          <a:p>
            <a:r>
              <a:rPr lang="en-US" sz="2400" dirty="0"/>
              <a:t>Identifiers are names that programmers use for their classes, methods, variables, arrays and so on. </a:t>
            </a:r>
          </a:p>
          <a:p>
            <a:r>
              <a:rPr lang="en-US" sz="2400" dirty="0"/>
              <a:t>An identifier must be a whole word, essentially made up of Unicode characters starting with a letter or underscore and subsequent characters may be letter, underscore or number. </a:t>
            </a:r>
          </a:p>
          <a:p>
            <a:r>
              <a:rPr lang="en-US" sz="2400" dirty="0"/>
              <a:t>C# identifiers are case-sensitive. </a:t>
            </a:r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dirty="0"/>
              <a:t>convention, parameters, local variables, and private fields should be in camel case (e.g</a:t>
            </a:r>
            <a:r>
              <a:rPr lang="en-US" sz="2400" dirty="0" smtClean="0"/>
              <a:t>.,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), </a:t>
            </a:r>
            <a:r>
              <a:rPr lang="en-US" sz="2400" dirty="0"/>
              <a:t>and all other identifiers should be in Pascal case (e.g., </a:t>
            </a:r>
            <a:r>
              <a:rPr lang="en-US" sz="2400" dirty="0" err="1" smtClean="0"/>
              <a:t>GetFullName</a:t>
            </a:r>
            <a:r>
              <a:rPr lang="en-US" sz="2400" dirty="0" smtClean="0"/>
              <a:t>).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2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C8C19-979E-4942-87B1-ABD20577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31" y="629210"/>
            <a:ext cx="9603275" cy="939791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Access Modifiers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DE2782-D9FF-4B0A-84D7-ECE5483F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16676"/>
            <a:ext cx="9603275" cy="4692576"/>
          </a:xfrm>
        </p:spPr>
        <p:txBody>
          <a:bodyPr>
            <a:noAutofit/>
          </a:bodyPr>
          <a:lstStyle/>
          <a:p>
            <a:r>
              <a:rPr lang="en-US" dirty="0"/>
              <a:t>All types and type members have an accessibility level, which controls whether they can be used from other code in assembly or other assemblies. 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type or member can be accessed by any other code in the same assembly or another assembly that references it.</a:t>
            </a:r>
          </a:p>
          <a:p>
            <a:pPr marL="0" indent="0">
              <a:buNone/>
            </a:pPr>
            <a:r>
              <a:rPr lang="en-US" b="1" dirty="0"/>
              <a:t>private: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type or member can be accessed only by code in the same class or </a:t>
            </a:r>
            <a:r>
              <a:rPr lang="en-US" sz="2000" dirty="0" err="1"/>
              <a:t>struct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protected: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The type or member can be accessed only by code in the same class, or in a class that is derived from that class</a:t>
            </a:r>
            <a:r>
              <a:rPr lang="en-US" sz="20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2436</TotalTime>
  <Words>2801</Words>
  <Application>Microsoft Office PowerPoint</Application>
  <PresentationFormat>Widescreen</PresentationFormat>
  <Paragraphs>432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Gill Sans MT</vt:lpstr>
      <vt:lpstr>Wingdings</vt:lpstr>
      <vt:lpstr>Gallery</vt:lpstr>
      <vt:lpstr>C#( C-sharp)</vt:lpstr>
      <vt:lpstr>Object Orientation</vt:lpstr>
      <vt:lpstr>Cont…</vt:lpstr>
      <vt:lpstr>Cont…</vt:lpstr>
      <vt:lpstr>Type Safety</vt:lpstr>
      <vt:lpstr>Memory Management</vt:lpstr>
      <vt:lpstr>C# Syntax</vt:lpstr>
      <vt:lpstr>Identifiers</vt:lpstr>
      <vt:lpstr>Access Modifiers </vt:lpstr>
      <vt:lpstr>Variable</vt:lpstr>
      <vt:lpstr>String Type C#’s</vt:lpstr>
      <vt:lpstr>String Concatenation</vt:lpstr>
      <vt:lpstr>PowerPoint Presentation</vt:lpstr>
      <vt:lpstr>Manipulating Strings</vt:lpstr>
      <vt:lpstr>String.Format</vt:lpstr>
      <vt:lpstr>Arrays</vt:lpstr>
      <vt:lpstr>Contd…</vt:lpstr>
      <vt:lpstr>Multidimensional Arrays</vt:lpstr>
      <vt:lpstr>Jagged Arrays</vt:lpstr>
      <vt:lpstr>Class Declaration in c#</vt:lpstr>
      <vt:lpstr>Example</vt:lpstr>
      <vt:lpstr>Contd..</vt:lpstr>
      <vt:lpstr>Contd..</vt:lpstr>
      <vt:lpstr>Methods(Functions)</vt:lpstr>
      <vt:lpstr>Contd..</vt:lpstr>
      <vt:lpstr>Constructor</vt:lpstr>
      <vt:lpstr>Object</vt:lpstr>
      <vt:lpstr>Namespaces </vt:lpstr>
      <vt:lpstr>Contd…</vt:lpstr>
      <vt:lpstr>Inheritance</vt:lpstr>
      <vt:lpstr>Contd…</vt:lpstr>
      <vt:lpstr>Polymorphism</vt:lpstr>
      <vt:lpstr>Polymorphism Provides Following Features: </vt:lpstr>
      <vt:lpstr>Runtime Time Polymorphism</vt:lpstr>
      <vt:lpstr>Abstract Classes</vt:lpstr>
      <vt:lpstr>Abstract Members</vt:lpstr>
      <vt:lpstr>Contd…</vt:lpstr>
      <vt:lpstr>Contd…</vt:lpstr>
      <vt:lpstr>The Base Keyword</vt:lpstr>
      <vt:lpstr>Constructors And Inheritance</vt:lpstr>
      <vt:lpstr>Contd…</vt:lpstr>
      <vt:lpstr>Contd…</vt:lpstr>
      <vt:lpstr>Interfaces</vt:lpstr>
      <vt:lpstr>Contd…</vt:lpstr>
      <vt:lpstr>Contd…</vt:lpstr>
      <vt:lpstr>Contd…</vt:lpstr>
      <vt:lpstr>Why And When To Use Interfaces</vt:lpstr>
      <vt:lpstr>PowerPoint Presentation</vt:lpstr>
      <vt:lpstr>Contd…</vt:lpstr>
      <vt:lpstr>Enums</vt:lpstr>
      <vt:lpstr>Contd…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535</cp:revision>
  <dcterms:created xsi:type="dcterms:W3CDTF">2018-03-21T16:45:09Z</dcterms:created>
  <dcterms:modified xsi:type="dcterms:W3CDTF">2023-06-10T16:38:33Z</dcterms:modified>
</cp:coreProperties>
</file>