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5" r:id="rId3"/>
    <p:sldId id="305" r:id="rId4"/>
    <p:sldId id="288" r:id="rId5"/>
    <p:sldId id="306" r:id="rId6"/>
    <p:sldId id="258" r:id="rId7"/>
    <p:sldId id="307" r:id="rId8"/>
    <p:sldId id="259" r:id="rId9"/>
    <p:sldId id="308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09" r:id="rId34"/>
    <p:sldId id="310" r:id="rId35"/>
    <p:sldId id="311" r:id="rId36"/>
    <p:sldId id="312" r:id="rId37"/>
    <p:sldId id="313" r:id="rId38"/>
    <p:sldId id="31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431" y="629211"/>
            <a:ext cx="9603275" cy="762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554554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4230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842167"/>
          </a:xfrm>
        </p:spPr>
        <p:txBody>
          <a:bodyPr/>
          <a:lstStyle/>
          <a:p>
            <a:r>
              <a:rPr lang="en-US" b="1" dirty="0"/>
              <a:t>Partial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F12A45C-F9C3-4BC4-AD30-B0DB0C23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418" y="1429555"/>
            <a:ext cx="9850939" cy="470739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Many developers need access to the same class, then having the class in multiple files can be beneficial. 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The </a:t>
            </a:r>
            <a:r>
              <a:rPr lang="en-US" sz="2400" b="1" dirty="0">
                <a:latin typeface="+mj-lt"/>
              </a:rPr>
              <a:t>partial</a:t>
            </a:r>
            <a:r>
              <a:rPr lang="en-US" sz="2400" dirty="0">
                <a:latin typeface="+mj-lt"/>
              </a:rPr>
              <a:t> keywords allow a class to span multiple source files.</a:t>
            </a:r>
          </a:p>
          <a:p>
            <a:pPr lvl="0"/>
            <a:r>
              <a:rPr lang="en-US" sz="2400" dirty="0" smtClean="0">
                <a:latin typeface="+mj-lt"/>
              </a:rPr>
              <a:t>A </a:t>
            </a:r>
            <a:r>
              <a:rPr lang="en-US" sz="2400" dirty="0">
                <a:latin typeface="+mj-lt"/>
              </a:rPr>
              <a:t>partial type must have the same accessibility.</a:t>
            </a:r>
          </a:p>
          <a:p>
            <a:pPr lvl="0"/>
            <a:r>
              <a:rPr lang="en-US" sz="2400" dirty="0" smtClean="0">
                <a:latin typeface="+mj-lt"/>
              </a:rPr>
              <a:t>If </a:t>
            </a:r>
            <a:r>
              <a:rPr lang="en-US" sz="2400" dirty="0">
                <a:latin typeface="+mj-lt"/>
              </a:rPr>
              <a:t>the partial type is sealed or abstract then the entire class will be sealed and abstract</a:t>
            </a:r>
            <a:r>
              <a:rPr lang="en-US" sz="24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605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CE86F7-5727-45C5-81F0-BE9C5B0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63842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 types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90ECE7-9188-4C58-A9FE-6F3FD577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29556"/>
            <a:ext cx="9603275" cy="462392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j-lt"/>
              </a:rPr>
              <a:t>static</a:t>
            </a:r>
            <a:r>
              <a:rPr lang="en-US" sz="2400" b="1" dirty="0">
                <a:latin typeface="+mj-lt"/>
              </a:rPr>
              <a:t>: </a:t>
            </a:r>
            <a:r>
              <a:rPr lang="en-US" sz="2400" dirty="0">
                <a:latin typeface="+mj-lt"/>
              </a:rPr>
              <a:t>accessible through class name. not the </a:t>
            </a:r>
            <a:r>
              <a:rPr lang="en-US" sz="2400" dirty="0" smtClean="0">
                <a:latin typeface="+mj-lt"/>
              </a:rPr>
              <a:t>object or </a:t>
            </a:r>
            <a:r>
              <a:rPr lang="en-US" sz="2400" dirty="0">
                <a:latin typeface="+mj-lt"/>
              </a:rPr>
              <a:t>instance.</a:t>
            </a:r>
          </a:p>
          <a:p>
            <a:r>
              <a:rPr lang="en-US" sz="2400" b="1" dirty="0" err="1">
                <a:latin typeface="+mj-lt"/>
              </a:rPr>
              <a:t>virtual:</a:t>
            </a:r>
            <a:r>
              <a:rPr lang="en-US" sz="2400" dirty="0" err="1">
                <a:latin typeface="+mj-lt"/>
              </a:rPr>
              <a:t>Method</a:t>
            </a:r>
            <a:r>
              <a:rPr lang="en-US" sz="2400" dirty="0">
                <a:latin typeface="+mj-lt"/>
              </a:rPr>
              <a:t> may be overridden in derived class.</a:t>
            </a:r>
          </a:p>
          <a:p>
            <a:r>
              <a:rPr lang="en-US" sz="2400" b="1" dirty="0" err="1">
                <a:latin typeface="+mj-lt"/>
              </a:rPr>
              <a:t>abstract:</a:t>
            </a:r>
            <a:r>
              <a:rPr lang="en-US" sz="2400" dirty="0" err="1">
                <a:latin typeface="+mj-lt"/>
              </a:rPr>
              <a:t>Method</a:t>
            </a:r>
            <a:r>
              <a:rPr lang="en-US" sz="2400" dirty="0">
                <a:latin typeface="+mj-lt"/>
              </a:rPr>
              <a:t> must be overridden in non-abstract derived class(permitted only on abstract class).</a:t>
            </a:r>
          </a:p>
          <a:p>
            <a:r>
              <a:rPr lang="en-US" sz="2400" b="1" dirty="0">
                <a:latin typeface="+mj-lt"/>
              </a:rPr>
              <a:t>override:</a:t>
            </a:r>
            <a:r>
              <a:rPr lang="en-US" sz="2400" dirty="0">
                <a:latin typeface="+mj-lt"/>
              </a:rPr>
              <a:t> Method overrides a base class method.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021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0626F1-E6CB-44B3-BB86-A2945A0B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D7982D-F6AC-4A23-B86D-8297CC25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 is the process by which objects of one class acquire properties of objects of another class. </a:t>
            </a:r>
          </a:p>
          <a:p>
            <a:r>
              <a:rPr lang="en-US" sz="2400" dirty="0"/>
              <a:t>Inheritance describes the ability to create new classes based on an existing class.</a:t>
            </a:r>
          </a:p>
          <a:p>
            <a:r>
              <a:rPr lang="en-US" sz="2400" dirty="0"/>
              <a:t>Inheritance is implemented by colon(</a:t>
            </a:r>
            <a:r>
              <a:rPr lang="en-US" sz="2400" b="1" dirty="0"/>
              <a:t>:</a:t>
            </a:r>
            <a:r>
              <a:rPr lang="en-US" sz="2400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40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179182-00C1-4CEC-96CE-00EDC19C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Inheritance Example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400D7B-2FB4-4D14-A957-51FAC9D2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8140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public class </a:t>
            </a:r>
            <a:r>
              <a:rPr lang="en-US" dirty="0"/>
              <a:t>Person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public string FirstName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r>
              <a:rPr lang="en-US" dirty="0"/>
              <a:t>	</a:t>
            </a:r>
            <a:r>
              <a:rPr lang="en-US" dirty="0" smtClean="0"/>
              <a:t>get</a:t>
            </a:r>
            <a:r>
              <a:rPr lang="en-US" dirty="0"/>
              <a:t>; 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dirty="0"/>
              <a:t>		set;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public string FirstName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</a:t>
            </a:r>
            <a:r>
              <a:rPr lang="en-US" dirty="0" smtClean="0"/>
              <a:t>{</a:t>
            </a:r>
            <a:r>
              <a:rPr lang="en-US" dirty="0"/>
              <a:t>	get;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dirty="0"/>
              <a:t>		set;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	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15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B6D29F-BA68-4C0D-9CEA-4DD5B98249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0644" y="307930"/>
            <a:ext cx="9604375" cy="46291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public class </a:t>
            </a:r>
            <a:r>
              <a:rPr lang="en-US" dirty="0"/>
              <a:t>Employee : Person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        public </a:t>
            </a:r>
            <a:r>
              <a:rPr lang="en-US" dirty="0"/>
              <a:t>string</a:t>
            </a:r>
            <a:r>
              <a:rPr lang="en-US" b="1" dirty="0"/>
              <a:t> </a:t>
            </a:r>
            <a:r>
              <a:rPr lang="en-US" dirty="0"/>
              <a:t>Email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 {	</a:t>
            </a:r>
            <a:r>
              <a:rPr lang="en-US" sz="2000" dirty="0" smtClean="0"/>
              <a:t>get</a:t>
            </a:r>
            <a:r>
              <a:rPr lang="en-US" sz="2000" dirty="0"/>
              <a:t>;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	set;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}</a:t>
            </a:r>
          </a:p>
          <a:p>
            <a:r>
              <a:rPr lang="en-US" dirty="0"/>
              <a:t>//"Employee" class, now contains all properties of "Person" class</a:t>
            </a:r>
          </a:p>
          <a:p>
            <a:r>
              <a:rPr lang="en-US" dirty="0"/>
              <a:t>//the "FirstName" and "</a:t>
            </a:r>
            <a:r>
              <a:rPr lang="en-US" dirty="0" err="1"/>
              <a:t>LastName</a:t>
            </a:r>
            <a:r>
              <a:rPr lang="en-US" dirty="0"/>
              <a:t>" properties in "Person" </a:t>
            </a:r>
            <a:r>
              <a:rPr lang="en-US" dirty="0" err="1"/>
              <a:t>classare</a:t>
            </a:r>
            <a:r>
              <a:rPr lang="en-US" dirty="0"/>
              <a:t> automatically carried into this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9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A3BB92-D6F7-47A2-AE52-326A5111E0C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6251" y="372325"/>
            <a:ext cx="9604375" cy="45545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Employee e = </a:t>
            </a:r>
            <a:r>
              <a:rPr lang="en-US" b="1" dirty="0"/>
              <a:t>new </a:t>
            </a:r>
            <a:r>
              <a:rPr lang="en-US" dirty="0"/>
              <a:t>Employee();</a:t>
            </a:r>
          </a:p>
          <a:p>
            <a:pPr marL="0" indent="0">
              <a:buNone/>
            </a:pPr>
            <a:r>
              <a:rPr lang="en-US" dirty="0" err="1"/>
              <a:t>e.FirstName</a:t>
            </a:r>
            <a:r>
              <a:rPr lang="en-US" dirty="0"/>
              <a:t> = "Ram"; </a:t>
            </a:r>
          </a:p>
          <a:p>
            <a:pPr marL="0" indent="0">
              <a:buNone/>
            </a:pPr>
            <a:r>
              <a:rPr lang="en-US" dirty="0" err="1"/>
              <a:t>e.LastName</a:t>
            </a:r>
            <a:r>
              <a:rPr lang="en-US" dirty="0"/>
              <a:t> = "</a:t>
            </a:r>
            <a:r>
              <a:rPr lang="en-US" dirty="0" err="1"/>
              <a:t>Shreshtha</a:t>
            </a:r>
            <a:r>
              <a:rPr lang="en-US" dirty="0"/>
              <a:t>";</a:t>
            </a:r>
          </a:p>
          <a:p>
            <a:pPr marL="0" indent="0">
              <a:buNone/>
            </a:pPr>
            <a:r>
              <a:rPr lang="en-US" dirty="0" err="1"/>
              <a:t>e.Email</a:t>
            </a:r>
            <a:r>
              <a:rPr lang="en-US" dirty="0"/>
              <a:t> =“test@test.com”;</a:t>
            </a:r>
          </a:p>
          <a:p>
            <a:pPr marL="0" indent="0">
              <a:buNone/>
            </a:pPr>
            <a:r>
              <a:rPr lang="en-US" dirty="0"/>
              <a:t>//The FirstName and </a:t>
            </a:r>
            <a:r>
              <a:rPr lang="en-US" dirty="0" err="1"/>
              <a:t>LastName</a:t>
            </a:r>
            <a:r>
              <a:rPr lang="en-US" dirty="0"/>
              <a:t> are properties of Person but can use in Employee object.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6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857099"/>
          </a:xfrm>
        </p:spPr>
        <p:txBody>
          <a:bodyPr>
            <a:normAutofit/>
          </a:bodyPr>
          <a:lstStyle/>
          <a:p>
            <a:r>
              <a:rPr lang="en-US" b="1" dirty="0"/>
              <a:t>Polymorphism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F12A45C-F9C3-4BC4-AD30-B0DB0C23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5418" y="1444487"/>
            <a:ext cx="9850939" cy="4692462"/>
          </a:xfrm>
        </p:spPr>
        <p:txBody>
          <a:bodyPr>
            <a:normAutofit/>
          </a:bodyPr>
          <a:lstStyle/>
          <a:p>
            <a:r>
              <a:rPr lang="en-US" sz="2400" dirty="0"/>
              <a:t>When a message can be processed in different ways is called polymorphism.</a:t>
            </a:r>
          </a:p>
          <a:p>
            <a:r>
              <a:rPr lang="en-US" sz="2400" dirty="0"/>
              <a:t>Simply it means one name ,multiple forms.</a:t>
            </a:r>
          </a:p>
          <a:p>
            <a:r>
              <a:rPr lang="en-US" sz="2400" dirty="0"/>
              <a:t>It allows to invoke methods of derived class through base class reference during runtime.</a:t>
            </a:r>
          </a:p>
          <a:p>
            <a:r>
              <a:rPr lang="en-US" sz="2400" dirty="0"/>
              <a:t>It has the ability for classes to provide different implementations of methods that are called through the same name.</a:t>
            </a:r>
          </a:p>
          <a:p>
            <a:r>
              <a:rPr lang="en-US" sz="2400" dirty="0"/>
              <a:t>Polymorphism means that you can have multiple classes that can be used interchangeably, even though each class implements the same properties or methods in different ways.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237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351A92-2B7D-4A4E-88E4-CDFAD1BE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/>
              <a:t>Polymorphism Is Of Two Types: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AA4815-FAFE-4AEB-A518-B4463916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400" dirty="0"/>
              <a:t>Compile time polymorphism/Overloading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Runtime polymorphism/Overriding</a:t>
            </a:r>
          </a:p>
          <a:p>
            <a:pPr marL="0" indent="0">
              <a:buNone/>
            </a:pPr>
            <a:r>
              <a:rPr lang="en-US" sz="2400" b="1" dirty="0"/>
              <a:t>Compile Time Polymorphism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Compile time polymorphism is method and operators overloading. It is also called early binding. </a:t>
            </a:r>
          </a:p>
          <a:p>
            <a:pPr marL="0" indent="0">
              <a:buNone/>
            </a:pPr>
            <a:r>
              <a:rPr lang="en-US" sz="2400" dirty="0"/>
              <a:t>In method overloading, method performs the different task at the different input parameters.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839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4AE601-D3DB-4ABA-A33B-30F05833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F56C34-5DB6-497A-B71C-FFD583B0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Runtime Time Polymorphism</a:t>
            </a:r>
          </a:p>
          <a:p>
            <a:r>
              <a:rPr lang="en-US" sz="2400" dirty="0"/>
              <a:t>Runtime time polymorphism is done using inheritance and virtual functions. Method overriding is called runtime polymorphism. It is also called late binding.</a:t>
            </a:r>
          </a:p>
          <a:p>
            <a:pPr marL="0" indent="0">
              <a:buNone/>
            </a:pPr>
            <a:r>
              <a:rPr lang="en-US" sz="2400" dirty="0"/>
              <a:t>When </a:t>
            </a:r>
            <a:r>
              <a:rPr lang="en-US" sz="2400" b="1" dirty="0"/>
              <a:t>overriding</a:t>
            </a:r>
            <a:r>
              <a:rPr lang="en-US" sz="2400" dirty="0"/>
              <a:t> a method, we change the behavior of the method for the derived class. </a:t>
            </a:r>
            <a:r>
              <a:rPr lang="en-US" sz="2400" b="1" dirty="0"/>
              <a:t>Overloading</a:t>
            </a:r>
            <a:r>
              <a:rPr lang="en-US" sz="2400" dirty="0"/>
              <a:t> a method simply involves having another method with the same prototype.</a:t>
            </a:r>
          </a:p>
        </p:txBody>
      </p:sp>
    </p:spTree>
    <p:extLst>
      <p:ext uri="{BB962C8B-B14F-4D97-AF65-F5344CB8AC3E}">
        <p14:creationId xmlns:p14="http://schemas.microsoft.com/office/powerpoint/2010/main" val="2749996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53F1E6-6C66-435A-9FFB-0217DF17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of Method Overloading (Compile Time Polymorphism)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4330B5-3915-4E67-9BF8-537589DD3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549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class Calculator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int Add(int a, int b)</a:t>
            </a:r>
          </a:p>
          <a:p>
            <a:pPr marL="914400" lvl="2" indent="0">
              <a:buNone/>
            </a:pPr>
            <a:r>
              <a:rPr lang="en-US" sz="1800" dirty="0"/>
              <a:t>{</a:t>
            </a:r>
          </a:p>
          <a:p>
            <a:pPr marL="914400" lvl="2" indent="0">
              <a:buNone/>
            </a:pPr>
            <a:r>
              <a:rPr lang="en-US" sz="1800" dirty="0"/>
              <a:t>	return </a:t>
            </a:r>
            <a:r>
              <a:rPr lang="en-US" sz="1800" dirty="0" err="1"/>
              <a:t>a+b</a:t>
            </a:r>
            <a:r>
              <a:rPr lang="en-US" sz="1800" dirty="0"/>
              <a:t>;</a:t>
            </a:r>
          </a:p>
          <a:p>
            <a:pPr marL="914400" lvl="2" indent="0">
              <a:buNone/>
            </a:pPr>
            <a:r>
              <a:rPr lang="en-US" sz="1800" dirty="0"/>
              <a:t>}</a:t>
            </a:r>
          </a:p>
          <a:p>
            <a:pPr marL="914400" lvl="2" indent="0">
              <a:buNone/>
            </a:pPr>
            <a:r>
              <a:rPr lang="en-US" sz="1800" dirty="0"/>
              <a:t>public int Add(int a, int b, int c)</a:t>
            </a:r>
          </a:p>
          <a:p>
            <a:pPr marL="914400" lvl="2" indent="0">
              <a:buNone/>
            </a:pPr>
            <a:r>
              <a:rPr lang="en-US" sz="1800" dirty="0"/>
              <a:t>{</a:t>
            </a:r>
          </a:p>
          <a:p>
            <a:pPr marL="914400" lvl="2" indent="0">
              <a:buNone/>
            </a:pPr>
            <a:r>
              <a:rPr lang="en-US" sz="1800" dirty="0"/>
              <a:t>	return </a:t>
            </a:r>
            <a:r>
              <a:rPr lang="en-US" sz="1800" dirty="0" err="1"/>
              <a:t>a+b+c</a:t>
            </a:r>
            <a:r>
              <a:rPr lang="en-US" sz="1800" dirty="0"/>
              <a:t>;</a:t>
            </a:r>
          </a:p>
          <a:p>
            <a:pPr marL="914400" lvl="2" indent="0">
              <a:buNone/>
            </a:pPr>
            <a:r>
              <a:rPr lang="en-US" sz="1800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0822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D637ED-1614-4E53-8A22-97E59B8C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B64794-83DC-4370-8E6A-9E2464AC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Calculator c = new Calculator();</a:t>
            </a:r>
          </a:p>
          <a:p>
            <a:pPr marL="0" indent="0">
              <a:buNone/>
            </a:pPr>
            <a:r>
              <a:rPr lang="en-US" dirty="0"/>
              <a:t>int sum = </a:t>
            </a:r>
            <a:r>
              <a:rPr lang="en-US" dirty="0" err="1"/>
              <a:t>c.Add</a:t>
            </a:r>
            <a:r>
              <a:rPr lang="en-US" dirty="0"/>
              <a:t>(5,6);</a:t>
            </a:r>
          </a:p>
          <a:p>
            <a:pPr marL="0" indent="0">
              <a:buNone/>
            </a:pPr>
            <a:r>
              <a:rPr lang="en-US" dirty="0"/>
              <a:t>int sum2=</a:t>
            </a:r>
            <a:r>
              <a:rPr lang="en-US" dirty="0" err="1"/>
              <a:t>c.Add</a:t>
            </a:r>
            <a:r>
              <a:rPr lang="en-US" dirty="0"/>
              <a:t>(7,8,9);</a:t>
            </a:r>
          </a:p>
        </p:txBody>
      </p:sp>
    </p:spTree>
    <p:extLst>
      <p:ext uri="{BB962C8B-B14F-4D97-AF65-F5344CB8AC3E}">
        <p14:creationId xmlns:p14="http://schemas.microsoft.com/office/powerpoint/2010/main" val="318126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Advantages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</a:t>
            </a:r>
            <a:r>
              <a:rPr lang="en-US" dirty="0"/>
              <a:t>developers can work simultaneously in the same class in different files.</a:t>
            </a:r>
          </a:p>
          <a:p>
            <a:r>
              <a:rPr lang="en-US" dirty="0"/>
              <a:t>When you were working with automatically generated code, the code can be added to the class without having to recreate the source file like in Visual studio.</a:t>
            </a:r>
          </a:p>
          <a:p>
            <a:r>
              <a:rPr lang="en-US" dirty="0"/>
              <a:t>You can also maintain your application in an efficient manner by compressing large classes into small ones.</a:t>
            </a:r>
          </a:p>
          <a:p>
            <a:r>
              <a:rPr lang="en-US" dirty="0"/>
              <a:t>With the help of a partial class concept, you can split the UI of the design code and the business logic code to read and understand the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3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CE86F7-5727-45C5-81F0-BE9C5B07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of overriding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90ECE7-9188-4C58-A9FE-6F3FD577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681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class Parent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public virtual string Meth1() </a:t>
            </a:r>
          </a:p>
          <a:p>
            <a:pPr marL="0" indent="0">
              <a:buNone/>
            </a:pPr>
            <a:r>
              <a:rPr lang="en-US" dirty="0"/>
              <a:t>   	{</a:t>
            </a:r>
          </a:p>
          <a:p>
            <a:pPr marL="0" indent="0">
              <a:buNone/>
            </a:pPr>
            <a:r>
              <a:rPr lang="en-US" dirty="0"/>
              <a:t>		return "MyBase-Meth1";</a:t>
            </a:r>
          </a:p>
          <a:p>
            <a:pPr marL="0" indent="0">
              <a:buNone/>
            </a:pPr>
            <a:r>
              <a:rPr lang="en-US" dirty="0"/>
              <a:t>   	}</a:t>
            </a:r>
          </a:p>
          <a:p>
            <a:pPr marL="0" indent="0">
              <a:buNone/>
            </a:pPr>
            <a:r>
              <a:rPr lang="en-US" dirty="0"/>
              <a:t>	public virtual string Meth2() </a:t>
            </a:r>
          </a:p>
          <a:p>
            <a:pPr marL="0" indent="0">
              <a:buNone/>
            </a:pPr>
            <a:r>
              <a:rPr lang="en-US" dirty="0"/>
              <a:t>   	{</a:t>
            </a:r>
          </a:p>
          <a:p>
            <a:pPr marL="0" indent="0">
              <a:buNone/>
            </a:pPr>
            <a:r>
              <a:rPr lang="en-US" dirty="0"/>
              <a:t>		return "MyBase-Meth2";</a:t>
            </a:r>
          </a:p>
          <a:p>
            <a:pPr marL="0" indent="0">
              <a:buNone/>
            </a:pPr>
            <a:r>
              <a:rPr lang="en-US" dirty="0"/>
              <a:t>   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50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B21CB-F811-4A12-8624-C85E2751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2A7F74-3FCA-4443-9CC7-D8E13283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441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public class Child : Parent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	public override string Meth1() </a:t>
            </a:r>
          </a:p>
          <a:p>
            <a:pPr marL="0" indent="0">
              <a:buNone/>
            </a:pPr>
            <a:r>
              <a:rPr lang="en-US" sz="2400" dirty="0"/>
              <a:t>   	{</a:t>
            </a:r>
          </a:p>
          <a:p>
            <a:pPr marL="0" indent="0">
              <a:buNone/>
            </a:pPr>
            <a:r>
              <a:rPr lang="en-US" sz="2400" dirty="0"/>
              <a:t>		return "MyDerived-Meth1";</a:t>
            </a:r>
          </a:p>
          <a:p>
            <a:pPr marL="0" indent="0">
              <a:buNone/>
            </a:pPr>
            <a:r>
              <a:rPr lang="en-US" sz="2400" dirty="0"/>
              <a:t>   	}</a:t>
            </a:r>
          </a:p>
          <a:p>
            <a:pPr marL="0" indent="0">
              <a:buNone/>
            </a:pPr>
            <a:r>
              <a:rPr lang="en-US" sz="2400" dirty="0"/>
              <a:t>	public new string Meth2() </a:t>
            </a:r>
          </a:p>
          <a:p>
            <a:pPr marL="0" indent="0">
              <a:buNone/>
            </a:pPr>
            <a:r>
              <a:rPr lang="en-US" sz="2400" dirty="0"/>
              <a:t>  	 {</a:t>
            </a:r>
          </a:p>
          <a:p>
            <a:pPr marL="0" indent="0">
              <a:buNone/>
            </a:pPr>
            <a:r>
              <a:rPr lang="en-US" sz="2400" dirty="0"/>
              <a:t>		return "MyDerived-Meth2";</a:t>
            </a:r>
          </a:p>
          <a:p>
            <a:pPr marL="0" indent="0">
              <a:buNone/>
            </a:pPr>
            <a:r>
              <a:rPr lang="en-US" sz="2400" dirty="0"/>
              <a:t>   	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5126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F88A9A-B398-4460-B431-2559938C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6835"/>
            <a:ext cx="9603275" cy="954157"/>
          </a:xfrm>
        </p:spPr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942464-E582-4FEE-A27F-7E3F8FE5D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Child c = new Child();</a:t>
            </a:r>
          </a:p>
          <a:p>
            <a:pPr marL="0" indent="0">
              <a:buNone/>
            </a:pPr>
            <a:r>
              <a:rPr lang="en-US" dirty="0"/>
              <a:t>Parent p = (Parent) c;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MessageBox.Show</a:t>
            </a:r>
            <a:r>
              <a:rPr lang="en-US" dirty="0"/>
              <a:t>(p.Meth1());</a:t>
            </a:r>
          </a:p>
          <a:p>
            <a:pPr marL="0" indent="0">
              <a:buNone/>
            </a:pPr>
            <a:r>
              <a:rPr lang="en-US" dirty="0" err="1"/>
              <a:t>MessageBox.Show</a:t>
            </a:r>
            <a:r>
              <a:rPr lang="en-US" dirty="0"/>
              <a:t>(p.Meth2());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23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A5E36-AE13-4F81-AD76-FD911FBD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45AED4-EE52-425F-8AAB-A6BC70856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MyDerived-Meth1</a:t>
            </a:r>
          </a:p>
          <a:p>
            <a:r>
              <a:rPr lang="en-US" dirty="0"/>
              <a:t>MyBase-Meth1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658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/>
              <a:t>Interfaces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373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</a:t>
            </a:r>
            <a:r>
              <a:rPr lang="en-US" dirty="0"/>
              <a:t>interface is similar to a class, but it provides a specification rather than an </a:t>
            </a:r>
            <a:r>
              <a:rPr lang="en-US" dirty="0" smtClean="0"/>
              <a:t>implementation </a:t>
            </a:r>
            <a:r>
              <a:rPr lang="en-US" dirty="0"/>
              <a:t>for its members. </a:t>
            </a:r>
            <a:endParaRPr lang="en-US" dirty="0" smtClean="0"/>
          </a:p>
          <a:p>
            <a:r>
              <a:rPr lang="en-US" dirty="0"/>
              <a:t>An interface declaration is like a class declaration, but it provides no </a:t>
            </a:r>
            <a:r>
              <a:rPr lang="en-US" dirty="0" smtClean="0"/>
              <a:t>implementation </a:t>
            </a:r>
            <a:r>
              <a:rPr lang="en-US" dirty="0"/>
              <a:t>for its </a:t>
            </a:r>
            <a:r>
              <a:rPr lang="en-US" dirty="0" smtClean="0"/>
              <a:t>members.</a:t>
            </a:r>
          </a:p>
          <a:p>
            <a:r>
              <a:rPr lang="en-US" dirty="0"/>
              <a:t>Interface members are by default </a:t>
            </a:r>
            <a:r>
              <a:rPr lang="en-US" b="1" dirty="0"/>
              <a:t>abstract</a:t>
            </a:r>
            <a:r>
              <a:rPr lang="en-US" dirty="0"/>
              <a:t> and </a:t>
            </a:r>
            <a:r>
              <a:rPr lang="en-US" b="1" dirty="0" smtClean="0"/>
              <a:t>public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A </a:t>
            </a:r>
            <a:r>
              <a:rPr lang="en-US" sz="2000" dirty="0"/>
              <a:t>class (or </a:t>
            </a:r>
            <a:r>
              <a:rPr lang="en-US" sz="2000" dirty="0" err="1"/>
              <a:t>struct</a:t>
            </a:r>
            <a:r>
              <a:rPr lang="en-US" sz="2000" dirty="0"/>
              <a:t>) can implement multiple interfaces. In contrast, a class </a:t>
            </a:r>
            <a:r>
              <a:rPr lang="en-US" sz="2000" dirty="0" smtClean="0"/>
              <a:t>can inherit </a:t>
            </a:r>
            <a:r>
              <a:rPr lang="en-US" sz="2000" dirty="0"/>
              <a:t>from only a single </a:t>
            </a:r>
            <a:r>
              <a:rPr lang="en-US" sz="2000" dirty="0" smtClean="0"/>
              <a:t>class.</a:t>
            </a:r>
          </a:p>
          <a:p>
            <a:r>
              <a:rPr lang="en-US" dirty="0"/>
              <a:t>These members will be implemented by the classes and </a:t>
            </a:r>
            <a:r>
              <a:rPr lang="en-US" dirty="0" err="1"/>
              <a:t>structs</a:t>
            </a:r>
            <a:r>
              <a:rPr lang="en-US" dirty="0"/>
              <a:t> that implement the interface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</a:t>
            </a:r>
            <a:r>
              <a:rPr lang="en-US" dirty="0"/>
              <a:t>interface can contain only methods, properties, events, and </a:t>
            </a:r>
            <a:r>
              <a:rPr lang="en-US" dirty="0" smtClean="0"/>
              <a:t>indexers.</a:t>
            </a:r>
          </a:p>
          <a:p>
            <a:r>
              <a:rPr lang="en-US" dirty="0"/>
              <a:t>An interface cannot contain a constructor (as it cannot be used to create objects)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619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63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using System;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public interface </a:t>
            </a:r>
            <a:r>
              <a:rPr lang="en-US" dirty="0" err="1" smtClean="0"/>
              <a:t>IShape</a:t>
            </a:r>
            <a:r>
              <a:rPr lang="en-US" dirty="0" smtClean="0"/>
              <a:t>  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{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void draw();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}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public class Rectangle : </a:t>
            </a:r>
            <a:r>
              <a:rPr lang="en-US" dirty="0" err="1" smtClean="0"/>
              <a:t>IShape</a:t>
            </a:r>
            <a:r>
              <a:rPr lang="en-US" dirty="0" smtClean="0"/>
              <a:t>  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{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</a:t>
            </a:r>
            <a:r>
              <a:rPr lang="en-US" dirty="0" smtClean="0"/>
              <a:t>public void draw()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    {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Console.WriteLine</a:t>
            </a:r>
            <a:r>
              <a:rPr lang="en-US" dirty="0" smtClean="0"/>
              <a:t>("drawing rectangle...");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    }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2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public class </a:t>
            </a:r>
            <a:r>
              <a:rPr lang="en-US" dirty="0" smtClean="0"/>
              <a:t>Circle </a:t>
            </a:r>
            <a:r>
              <a:rPr lang="en-US" dirty="0"/>
              <a:t>: </a:t>
            </a:r>
            <a:r>
              <a:rPr lang="en-US" dirty="0" err="1"/>
              <a:t>IShape</a:t>
            </a:r>
            <a:r>
              <a:rPr lang="en-US" dirty="0"/>
              <a:t>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{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public void draw()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{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("drawing </a:t>
            </a:r>
            <a:r>
              <a:rPr lang="en-US" dirty="0" smtClean="0"/>
              <a:t>circle");  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}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2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88871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class Program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IShape</a:t>
            </a:r>
            <a:r>
              <a:rPr lang="en-US" dirty="0" smtClean="0"/>
              <a:t> shape;</a:t>
            </a:r>
          </a:p>
          <a:p>
            <a:pPr marL="0" indent="0">
              <a:buNone/>
            </a:pPr>
            <a:r>
              <a:rPr lang="en-US" dirty="0" smtClean="0"/>
              <a:t> 	shape = </a:t>
            </a:r>
            <a:r>
              <a:rPr lang="en-US" dirty="0"/>
              <a:t>new Rectangle</a:t>
            </a:r>
            <a:r>
              <a:rPr lang="en-US" dirty="0" smtClean="0"/>
              <a:t>();  </a:t>
            </a:r>
            <a:r>
              <a:rPr lang="en-US" dirty="0"/>
              <a:t>// Create a </a:t>
            </a:r>
            <a:r>
              <a:rPr lang="en-US" dirty="0" smtClean="0"/>
              <a:t>object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shape.</a:t>
            </a:r>
            <a:r>
              <a:rPr lang="en-US" dirty="0"/>
              <a:t> draw</a:t>
            </a:r>
            <a:r>
              <a:rPr lang="en-US" dirty="0" smtClean="0"/>
              <a:t>();	// drawing rectangle</a:t>
            </a:r>
          </a:p>
          <a:p>
            <a:pPr marL="0" indent="0">
              <a:buNone/>
            </a:pPr>
            <a:r>
              <a:rPr lang="en-US" dirty="0" smtClean="0"/>
              <a:t>	shape = new Circle();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	</a:t>
            </a:r>
            <a:r>
              <a:rPr lang="en-US" dirty="0" err="1" smtClean="0"/>
              <a:t>shape.draw</a:t>
            </a:r>
            <a:r>
              <a:rPr lang="en-US" dirty="0" smtClean="0"/>
              <a:t>();	// drawing circle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  }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134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Why And When To Use Interfaces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24476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achieve security - hide certain details and only show the important details of an object (interface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C</a:t>
            </a:r>
            <a:r>
              <a:rPr lang="en-US" dirty="0"/>
              <a:t># does not support "multiple inheritance" (a class can only inherit from one base class).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it can be achieved with interfaces, because the class can implement multiple interfaces. </a:t>
            </a:r>
          </a:p>
          <a:p>
            <a:r>
              <a:rPr lang="en-US" dirty="0"/>
              <a:t>Note: To implement multiple interfaces, separate them with a comma .</a:t>
            </a:r>
          </a:p>
        </p:txBody>
      </p:sp>
    </p:spTree>
    <p:extLst>
      <p:ext uri="{BB962C8B-B14F-4D97-AF65-F5344CB8AC3E}">
        <p14:creationId xmlns:p14="http://schemas.microsoft.com/office/powerpoint/2010/main" val="26225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75765" y="0"/>
            <a:ext cx="10955628" cy="61947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interface </a:t>
            </a:r>
            <a:r>
              <a:rPr lang="en-US" sz="1600" dirty="0" err="1"/>
              <a:t>IFirstInterface</a:t>
            </a:r>
            <a:r>
              <a:rPr lang="en-US" sz="16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void </a:t>
            </a:r>
            <a:r>
              <a:rPr lang="en-US" sz="1600" dirty="0" err="1"/>
              <a:t>myMethod</a:t>
            </a:r>
            <a:r>
              <a:rPr lang="en-US" sz="1600" dirty="0"/>
              <a:t>(); // interface method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interface </a:t>
            </a:r>
            <a:r>
              <a:rPr lang="en-US" sz="1600" dirty="0" err="1"/>
              <a:t>ISecondInterface</a:t>
            </a:r>
            <a:r>
              <a:rPr lang="en-US" sz="16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void </a:t>
            </a:r>
            <a:r>
              <a:rPr lang="en-US" sz="1600" dirty="0" err="1"/>
              <a:t>myOtherMethod</a:t>
            </a:r>
            <a:r>
              <a:rPr lang="en-US" sz="1600" dirty="0"/>
              <a:t>(); // interface method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 smtClean="0"/>
              <a:t>class </a:t>
            </a:r>
            <a:r>
              <a:rPr lang="en-US" sz="1600" dirty="0" err="1"/>
              <a:t>DemoClass</a:t>
            </a:r>
            <a:r>
              <a:rPr lang="en-US" sz="1600" dirty="0"/>
              <a:t> : </a:t>
            </a:r>
            <a:r>
              <a:rPr lang="en-US" sz="1600" dirty="0" err="1"/>
              <a:t>IFirstInterface</a:t>
            </a:r>
            <a:r>
              <a:rPr lang="en-US" sz="1600" dirty="0"/>
              <a:t>, </a:t>
            </a:r>
            <a:r>
              <a:rPr lang="en-US" sz="1600" dirty="0" err="1"/>
              <a:t>ISecondInterface</a:t>
            </a:r>
            <a:r>
              <a:rPr lang="en-US" sz="1600" dirty="0"/>
              <a:t> // Implement multiple </a:t>
            </a:r>
            <a:r>
              <a:rPr lang="en-US" sz="1600" dirty="0" smtClean="0"/>
              <a:t>interfaces</a:t>
            </a: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public void </a:t>
            </a:r>
            <a:r>
              <a:rPr lang="en-US" sz="1600" dirty="0" err="1"/>
              <a:t>myMethod</a:t>
            </a:r>
            <a:r>
              <a:rPr lang="en-US" sz="1600" dirty="0"/>
              <a:t>()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Console.WriteLine</a:t>
            </a:r>
            <a:r>
              <a:rPr lang="en-US" sz="1600" dirty="0"/>
              <a:t>("Some text..");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public void </a:t>
            </a:r>
            <a:r>
              <a:rPr lang="en-US" sz="1600" dirty="0" err="1"/>
              <a:t>myOtherMethod</a:t>
            </a:r>
            <a:r>
              <a:rPr lang="en-US" sz="1600" dirty="0"/>
              <a:t>()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  </a:t>
            </a:r>
            <a:r>
              <a:rPr lang="en-US" sz="1600" dirty="0" err="1"/>
              <a:t>Console.WriteLine</a:t>
            </a:r>
            <a:r>
              <a:rPr lang="en-US" sz="1600" dirty="0"/>
              <a:t>("Some other text...");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30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430" y="1391649"/>
            <a:ext cx="9603275" cy="47074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public partial class Employee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public void </a:t>
            </a:r>
            <a:r>
              <a:rPr lang="en-US" dirty="0" err="1"/>
              <a:t>DoWork</a:t>
            </a:r>
            <a:r>
              <a:rPr lang="en-US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public </a:t>
            </a:r>
            <a:r>
              <a:rPr lang="en-US" dirty="0"/>
              <a:t>partial class Employee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public void </a:t>
            </a:r>
            <a:r>
              <a:rPr lang="en-US" dirty="0" err="1"/>
              <a:t>GoToLunch</a:t>
            </a:r>
            <a:r>
              <a:rPr lang="en-US" dirty="0"/>
              <a:t>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3267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Program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DemoClass</a:t>
            </a:r>
            <a:r>
              <a:rPr lang="en-US" dirty="0"/>
              <a:t> </a:t>
            </a:r>
            <a:r>
              <a:rPr lang="en-US" dirty="0" err="1"/>
              <a:t>myObj</a:t>
            </a:r>
            <a:r>
              <a:rPr lang="en-US" dirty="0"/>
              <a:t> = new </a:t>
            </a:r>
            <a:r>
              <a:rPr lang="en-US" dirty="0" err="1"/>
              <a:t>DemoClass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myObj.myMethod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myObj.myOtherMethod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401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err="1" smtClean="0"/>
              <a:t>Enums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b="1" dirty="0" err="1"/>
              <a:t>enum</a:t>
            </a:r>
            <a:r>
              <a:rPr lang="en-US" dirty="0"/>
              <a:t> is a special value type that lets you specify a group of named numeric </a:t>
            </a:r>
            <a:r>
              <a:rPr lang="en-US" dirty="0" smtClean="0"/>
              <a:t>constants</a:t>
            </a:r>
            <a:r>
              <a:rPr lang="en-US" dirty="0"/>
              <a:t>. </a:t>
            </a:r>
          </a:p>
          <a:p>
            <a:r>
              <a:rPr lang="en-US" dirty="0" smtClean="0"/>
              <a:t>To </a:t>
            </a:r>
            <a:r>
              <a:rPr lang="en-US" dirty="0"/>
              <a:t>define an enumeration type, use the </a:t>
            </a:r>
            <a:r>
              <a:rPr lang="en-US" b="1" dirty="0" err="1"/>
              <a:t>enum</a:t>
            </a:r>
            <a:r>
              <a:rPr lang="en-US" dirty="0"/>
              <a:t> keyword and specify the names of </a:t>
            </a:r>
            <a:r>
              <a:rPr lang="en-US" dirty="0" err="1"/>
              <a:t>enum</a:t>
            </a:r>
            <a:r>
              <a:rPr lang="en-US" dirty="0"/>
              <a:t> members</a:t>
            </a:r>
            <a:r>
              <a:rPr lang="en-US" dirty="0" smtClean="0"/>
              <a:t>:</a:t>
            </a:r>
          </a:p>
          <a:p>
            <a:r>
              <a:rPr lang="en-US" dirty="0" smtClean="0"/>
              <a:t>public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BorderSide</a:t>
            </a:r>
            <a:r>
              <a:rPr lang="en-US" dirty="0"/>
              <a:t> { Left, Right, Top, Bottom }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We can use this </a:t>
            </a:r>
            <a:r>
              <a:rPr lang="en-US" b="1" dirty="0" err="1"/>
              <a:t>enum</a:t>
            </a:r>
            <a:r>
              <a:rPr lang="en-US" dirty="0"/>
              <a:t> type as follows: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BorderSide</a:t>
            </a:r>
            <a:r>
              <a:rPr lang="en-US" dirty="0" smtClean="0"/>
              <a:t> </a:t>
            </a:r>
            <a:r>
              <a:rPr lang="en-US" dirty="0" err="1"/>
              <a:t>topSide</a:t>
            </a:r>
            <a:r>
              <a:rPr lang="en-US" dirty="0"/>
              <a:t> = </a:t>
            </a:r>
            <a:r>
              <a:rPr lang="en-US" dirty="0" err="1"/>
              <a:t>BorderSide.Top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	bool </a:t>
            </a:r>
            <a:r>
              <a:rPr lang="en-US" dirty="0" err="1"/>
              <a:t>isTop</a:t>
            </a:r>
            <a:r>
              <a:rPr lang="en-US" dirty="0"/>
              <a:t> = (</a:t>
            </a:r>
            <a:r>
              <a:rPr lang="en-US" dirty="0" err="1"/>
              <a:t>topSide</a:t>
            </a:r>
            <a:r>
              <a:rPr lang="en-US" dirty="0"/>
              <a:t> == </a:t>
            </a:r>
            <a:r>
              <a:rPr lang="en-US" dirty="0" err="1"/>
              <a:t>BorderSide.Top</a:t>
            </a:r>
            <a:r>
              <a:rPr lang="en-US" dirty="0"/>
              <a:t>); // true</a:t>
            </a:r>
          </a:p>
        </p:txBody>
      </p:sp>
    </p:spTree>
    <p:extLst>
      <p:ext uri="{BB962C8B-B14F-4D97-AF65-F5344CB8AC3E}">
        <p14:creationId xmlns:p14="http://schemas.microsoft.com/office/powerpoint/2010/main" val="3178663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Contd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63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Enum</a:t>
            </a:r>
            <a:r>
              <a:rPr lang="en-US" b="1" dirty="0"/>
              <a:t> Conversions</a:t>
            </a:r>
          </a:p>
          <a:p>
            <a:r>
              <a:rPr lang="en-US" dirty="0"/>
              <a:t>You can convert an </a:t>
            </a:r>
            <a:r>
              <a:rPr lang="en-US" dirty="0" err="1"/>
              <a:t>enum</a:t>
            </a:r>
            <a:r>
              <a:rPr lang="en-US" dirty="0"/>
              <a:t> instance to and from its underlying integral value with </a:t>
            </a:r>
            <a:r>
              <a:rPr lang="en-US" dirty="0" smtClean="0"/>
              <a:t>an explicit </a:t>
            </a:r>
            <a:r>
              <a:rPr lang="en-US" dirty="0"/>
              <a:t>cast: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(</a:t>
            </a:r>
            <a:r>
              <a:rPr lang="en-US" dirty="0" err="1"/>
              <a:t>int</a:t>
            </a:r>
            <a:r>
              <a:rPr lang="en-US" dirty="0"/>
              <a:t>) </a:t>
            </a:r>
            <a:r>
              <a:rPr lang="en-US" dirty="0" err="1"/>
              <a:t>BorderSide.Left</a:t>
            </a:r>
            <a:r>
              <a:rPr lang="en-US" dirty="0"/>
              <a:t>;</a:t>
            </a:r>
          </a:p>
          <a:p>
            <a:r>
              <a:rPr lang="en-US" dirty="0" err="1"/>
              <a:t>BorderSide</a:t>
            </a:r>
            <a:r>
              <a:rPr lang="en-US" dirty="0"/>
              <a:t> side = (</a:t>
            </a:r>
            <a:r>
              <a:rPr lang="en-US" dirty="0" err="1"/>
              <a:t>BorderSide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Nested Types</a:t>
            </a:r>
          </a:p>
          <a:p>
            <a:pPr marL="0" indent="0">
              <a:buNone/>
            </a:pPr>
            <a:r>
              <a:rPr lang="en-US" dirty="0"/>
              <a:t>A nested type is declared within the scope of another type.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err="1"/>
              <a:t>TopLevel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 public class Nested { } // Nested class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 public </a:t>
            </a:r>
            <a:r>
              <a:rPr lang="en-US" dirty="0" err="1"/>
              <a:t>enum</a:t>
            </a:r>
            <a:r>
              <a:rPr lang="en-US" dirty="0"/>
              <a:t> Color { Red, Blue, Tan } // Nested </a:t>
            </a:r>
            <a:r>
              <a:rPr lang="en-US" dirty="0" err="1"/>
              <a:t>enum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21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Generics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888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</a:t>
            </a:r>
            <a:r>
              <a:rPr lang="en-US" dirty="0"/>
              <a:t># has two separate mechanisms for writing code that is reusable across </a:t>
            </a:r>
            <a:r>
              <a:rPr lang="en-US" dirty="0" smtClean="0"/>
              <a:t>different types</a:t>
            </a:r>
            <a:r>
              <a:rPr lang="en-US" dirty="0"/>
              <a:t>: </a:t>
            </a:r>
            <a:r>
              <a:rPr lang="en-US" b="1" dirty="0"/>
              <a:t>inheritance</a:t>
            </a:r>
            <a:r>
              <a:rPr lang="en-US" dirty="0"/>
              <a:t> and </a:t>
            </a:r>
            <a:r>
              <a:rPr lang="en-US" b="1" dirty="0"/>
              <a:t>generics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Whereas </a:t>
            </a:r>
            <a:r>
              <a:rPr lang="en-US" dirty="0"/>
              <a:t>inheritance expresses reusability with </a:t>
            </a:r>
            <a:r>
              <a:rPr lang="en-US" dirty="0" smtClean="0"/>
              <a:t>a base </a:t>
            </a:r>
            <a:r>
              <a:rPr lang="en-US" dirty="0"/>
              <a:t>type, generics express reusability with a “template” that contains “</a:t>
            </a:r>
            <a:r>
              <a:rPr lang="en-US" dirty="0" smtClean="0"/>
              <a:t>placeholder” types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Generics</a:t>
            </a:r>
            <a:r>
              <a:rPr lang="en-US" dirty="0"/>
              <a:t>, when compared to inheritance, can increase type safety and </a:t>
            </a:r>
            <a:r>
              <a:rPr lang="en-US" dirty="0" smtClean="0"/>
              <a:t>reduce casting </a:t>
            </a:r>
            <a:r>
              <a:rPr lang="en-US" dirty="0"/>
              <a:t>and </a:t>
            </a:r>
            <a:r>
              <a:rPr lang="en-US" dirty="0" smtClean="0"/>
              <a:t>boxing</a:t>
            </a:r>
          </a:p>
          <a:p>
            <a:pPr marL="0" indent="0">
              <a:buNone/>
            </a:pPr>
            <a:r>
              <a:rPr lang="en-US" b="1" dirty="0"/>
              <a:t>Generic Types</a:t>
            </a:r>
          </a:p>
          <a:p>
            <a:r>
              <a:rPr lang="en-US" dirty="0"/>
              <a:t>A generic type declares type parameters—placeholder types to be filled in by </a:t>
            </a:r>
            <a:r>
              <a:rPr lang="en-US" dirty="0" smtClean="0"/>
              <a:t>the consumer </a:t>
            </a:r>
            <a:r>
              <a:rPr lang="en-US" dirty="0"/>
              <a:t>of the generic type, which supplies the type arguments. </a:t>
            </a:r>
            <a:endParaRPr lang="en-US" dirty="0" smtClean="0"/>
          </a:p>
          <a:p>
            <a:r>
              <a:rPr lang="en-US" dirty="0" smtClean="0"/>
              <a:t>Here </a:t>
            </a:r>
            <a:r>
              <a:rPr lang="en-US" dirty="0"/>
              <a:t>is a </a:t>
            </a:r>
            <a:r>
              <a:rPr lang="en-US" dirty="0" smtClean="0"/>
              <a:t>generic type </a:t>
            </a:r>
            <a:r>
              <a:rPr lang="en-US" dirty="0"/>
              <a:t>Stack&lt;T&gt;, designed to stack instances of type T. Stack&lt;T&gt; declares a single </a:t>
            </a:r>
            <a:r>
              <a:rPr lang="en-US" dirty="0" smtClean="0"/>
              <a:t>type parameter </a:t>
            </a:r>
            <a:r>
              <a:rPr lang="en-US" dirty="0"/>
              <a:t>T:</a:t>
            </a:r>
          </a:p>
        </p:txBody>
      </p:sp>
    </p:spTree>
    <p:extLst>
      <p:ext uri="{BB962C8B-B14F-4D97-AF65-F5344CB8AC3E}">
        <p14:creationId xmlns:p14="http://schemas.microsoft.com/office/powerpoint/2010/main" val="29351721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63113"/>
          </a:xfrm>
        </p:spPr>
        <p:txBody>
          <a:bodyPr/>
          <a:lstStyle/>
          <a:p>
            <a:r>
              <a:rPr lang="en-US" dirty="0"/>
              <a:t>Generics exist to write code that is reusable across different types.</a:t>
            </a:r>
          </a:p>
        </p:txBody>
      </p:sp>
    </p:spTree>
    <p:extLst>
      <p:ext uri="{BB962C8B-B14F-4D97-AF65-F5344CB8AC3E}">
        <p14:creationId xmlns:p14="http://schemas.microsoft.com/office/powerpoint/2010/main" val="4149266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26250" y="153384"/>
            <a:ext cx="9604375" cy="598983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class </a:t>
            </a:r>
            <a:r>
              <a:rPr lang="en-US" dirty="0" err="1"/>
              <a:t>DataStore</a:t>
            </a:r>
            <a:r>
              <a:rPr lang="en-US" dirty="0"/>
              <a:t>&lt;T&gt;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public T Data { get; set;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/>
              <a:t>DataStore</a:t>
            </a:r>
            <a:r>
              <a:rPr lang="en-US" dirty="0"/>
              <a:t>&lt;string&gt; store = new </a:t>
            </a:r>
            <a:r>
              <a:rPr lang="en-US" dirty="0" err="1"/>
              <a:t>DataStore</a:t>
            </a:r>
            <a:r>
              <a:rPr lang="en-US" dirty="0"/>
              <a:t>&lt;string</a:t>
            </a:r>
            <a:r>
              <a:rPr lang="en-US" dirty="0" smtClean="0"/>
              <a:t>&gt;();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 err="1" smtClean="0"/>
              <a:t>store.Data</a:t>
            </a:r>
            <a:r>
              <a:rPr lang="en-US" dirty="0" smtClean="0"/>
              <a:t> </a:t>
            </a:r>
            <a:r>
              <a:rPr lang="en-US" dirty="0"/>
              <a:t>= "Hello World!";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//</a:t>
            </a:r>
            <a:r>
              <a:rPr lang="en-US" dirty="0" err="1" smtClean="0"/>
              <a:t>store.Data</a:t>
            </a:r>
            <a:r>
              <a:rPr lang="en-US" dirty="0" smtClean="0"/>
              <a:t> </a:t>
            </a:r>
            <a:r>
              <a:rPr lang="en-US" dirty="0"/>
              <a:t>= 123; // compile-time error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50" y="2099256"/>
            <a:ext cx="5371887" cy="251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5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Generic Methods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generic method declares type parameters within the signature of a method</a:t>
            </a:r>
          </a:p>
        </p:txBody>
      </p:sp>
    </p:spTree>
    <p:extLst>
      <p:ext uri="{BB962C8B-B14F-4D97-AF65-F5344CB8AC3E}">
        <p14:creationId xmlns:p14="http://schemas.microsoft.com/office/powerpoint/2010/main" val="3757526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02768" y="-1"/>
            <a:ext cx="9604375" cy="615610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using System;  </a:t>
            </a:r>
            <a:endParaRPr lang="en-US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 smtClean="0"/>
              <a:t>using </a:t>
            </a:r>
            <a:r>
              <a:rPr lang="en-US" sz="1800" dirty="0" err="1"/>
              <a:t>System.Collections.Generic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namespace </a:t>
            </a:r>
            <a:r>
              <a:rPr lang="en-US" sz="1800" dirty="0" err="1"/>
              <a:t>GenericApp</a:t>
            </a:r>
            <a:r>
              <a:rPr lang="en-US" sz="1800" dirty="0"/>
              <a:t>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{  </a:t>
            </a:r>
            <a:r>
              <a:rPr lang="en-US" sz="1800" dirty="0" smtClean="0"/>
              <a:t>   class </a:t>
            </a:r>
            <a:r>
              <a:rPr lang="en-US" sz="1800" dirty="0"/>
              <a:t>Program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   {  </a:t>
            </a:r>
            <a:r>
              <a:rPr lang="en-US" sz="1800" dirty="0" smtClean="0"/>
              <a:t>        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        static void Swap&lt;T&gt;(ref T a, ref T b) 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        { 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            T </a:t>
            </a:r>
            <a:r>
              <a:rPr lang="en-US" sz="1800" dirty="0" smtClean="0"/>
              <a:t>temp </a:t>
            </a:r>
            <a:r>
              <a:rPr lang="en-US" sz="1800" dirty="0"/>
              <a:t>= a; 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            a = b; 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            b = temp; 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dirty="0"/>
              <a:t>        }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       static void Main(string[] </a:t>
            </a:r>
            <a:r>
              <a:rPr lang="en-US" sz="1800" dirty="0" err="1"/>
              <a:t>args</a:t>
            </a:r>
            <a:r>
              <a:rPr lang="en-US" sz="1800" dirty="0"/>
              <a:t>)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       {   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/>
              <a:t>a = 40, b = 60;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           Swap&lt;</a:t>
            </a:r>
            <a:r>
              <a:rPr lang="en-US" sz="1800" dirty="0" err="1"/>
              <a:t>int</a:t>
            </a:r>
            <a:r>
              <a:rPr lang="en-US" sz="1800" dirty="0"/>
              <a:t>&gt;(ref a, ref b);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Console.WriteLine</a:t>
            </a:r>
            <a:r>
              <a:rPr lang="en-US" sz="1800" dirty="0"/>
              <a:t>("After swap: {0}, {1}", a, b);  </a:t>
            </a:r>
            <a:r>
              <a:rPr lang="en-US" sz="1800" dirty="0" smtClean="0"/>
              <a:t>   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       }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    }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0485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 smtClean="0"/>
              <a:t>Generic Constraints</a:t>
            </a:r>
            <a:endParaRPr lang="en-US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37355"/>
          </a:xfrm>
        </p:spPr>
        <p:txBody>
          <a:bodyPr>
            <a:normAutofit/>
          </a:bodyPr>
          <a:lstStyle/>
          <a:p>
            <a:r>
              <a:rPr lang="en-US" dirty="0" smtClean="0"/>
              <a:t>By </a:t>
            </a:r>
            <a:r>
              <a:rPr lang="en-US" dirty="0"/>
              <a:t>default, a type parameter can be substituted with any type whatsoever. </a:t>
            </a:r>
            <a:r>
              <a:rPr lang="en-US" dirty="0" smtClean="0"/>
              <a:t>Constraints </a:t>
            </a:r>
            <a:r>
              <a:rPr lang="en-US" dirty="0"/>
              <a:t>can be applied to a type parameter to require more specific type arguments.</a:t>
            </a:r>
          </a:p>
          <a:p>
            <a:pPr marL="0" indent="0">
              <a:buNone/>
            </a:pPr>
            <a:r>
              <a:rPr lang="en-US" dirty="0"/>
              <a:t>These are the possible constraints:</a:t>
            </a:r>
          </a:p>
          <a:p>
            <a:pPr lvl="1"/>
            <a:r>
              <a:rPr lang="en-US" sz="2000" dirty="0"/>
              <a:t>where T : base-class // Type argument must be a value type</a:t>
            </a:r>
          </a:p>
          <a:p>
            <a:pPr lvl="1"/>
            <a:r>
              <a:rPr lang="en-US" sz="2000" dirty="0"/>
              <a:t>where T : interface // Type argument must implement from &lt;interface&gt; interface.</a:t>
            </a:r>
          </a:p>
          <a:p>
            <a:pPr lvl="1"/>
            <a:r>
              <a:rPr lang="en-US" sz="2000" dirty="0"/>
              <a:t>where T : class // Type argument must be a reference type</a:t>
            </a:r>
          </a:p>
          <a:p>
            <a:pPr lvl="1"/>
            <a:r>
              <a:rPr lang="en-US" sz="2000" dirty="0"/>
              <a:t>where T : </a:t>
            </a:r>
            <a:r>
              <a:rPr lang="en-US" sz="2000" dirty="0" err="1"/>
              <a:t>struct</a:t>
            </a:r>
            <a:r>
              <a:rPr lang="en-US" sz="2000" dirty="0"/>
              <a:t> // Value-type constraint (excludes </a:t>
            </a:r>
            <a:r>
              <a:rPr lang="en-US" sz="2000" dirty="0" err="1"/>
              <a:t>Nullable</a:t>
            </a:r>
            <a:r>
              <a:rPr lang="en-US" sz="2000" dirty="0"/>
              <a:t> types)</a:t>
            </a:r>
          </a:p>
          <a:p>
            <a:pPr lvl="1"/>
            <a:r>
              <a:rPr lang="en-US" sz="2000" dirty="0"/>
              <a:t>where T : new() // Type argument must have a public </a:t>
            </a:r>
            <a:r>
              <a:rPr lang="en-US" sz="2000" dirty="0" err="1"/>
              <a:t>parameterless</a:t>
            </a:r>
            <a:r>
              <a:rPr lang="en-US" sz="2000" dirty="0"/>
              <a:t> constructor.</a:t>
            </a:r>
          </a:p>
          <a:p>
            <a:pPr lvl="1"/>
            <a:r>
              <a:rPr lang="en-US" sz="2000" dirty="0"/>
              <a:t>where </a:t>
            </a:r>
            <a:r>
              <a:rPr lang="en-US" sz="2000" dirty="0" smtClean="0"/>
              <a:t>T </a:t>
            </a:r>
            <a:r>
              <a:rPr lang="en-US" sz="2000" dirty="0"/>
              <a:t>: </a:t>
            </a:r>
            <a:r>
              <a:rPr lang="en-US" sz="2000" dirty="0" smtClean="0"/>
              <a:t>U </a:t>
            </a:r>
            <a:r>
              <a:rPr lang="en-US" sz="2000" dirty="0"/>
              <a:t>// There are two type arguments T and U. T must be inherit from U</a:t>
            </a:r>
            <a:r>
              <a:rPr lang="en-US" sz="2000" dirty="0" smtClean="0"/>
              <a:t>.</a:t>
            </a:r>
            <a:r>
              <a:rPr lang="en-US" sz="2000" dirty="0"/>
              <a:t>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9047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Static </a:t>
            </a:r>
            <a:r>
              <a:rPr lang="en-US" b="1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+mj-lt"/>
              </a:rPr>
              <a:t>A </a:t>
            </a:r>
            <a:r>
              <a:rPr lang="en-US" sz="2400" dirty="0">
                <a:latin typeface="+mj-lt"/>
              </a:rPr>
              <a:t>static class is declared using the "static" keyword. 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If </a:t>
            </a:r>
            <a:r>
              <a:rPr lang="en-US" sz="2400" dirty="0">
                <a:latin typeface="+mj-lt"/>
              </a:rPr>
              <a:t>the class is declared as static then the compiler never creates an instance of the class. </a:t>
            </a:r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All </a:t>
            </a:r>
            <a:r>
              <a:rPr lang="en-US" sz="2400" dirty="0">
                <a:latin typeface="+mj-lt"/>
              </a:rPr>
              <a:t>the member fields, properties and functions must be declared as </a:t>
            </a:r>
            <a:r>
              <a:rPr lang="en-US" sz="2400" b="1" dirty="0">
                <a:latin typeface="+mj-lt"/>
              </a:rPr>
              <a:t>static </a:t>
            </a:r>
          </a:p>
          <a:p>
            <a:r>
              <a:rPr lang="en-US" sz="2400" dirty="0" smtClean="0">
                <a:latin typeface="+mj-lt"/>
              </a:rPr>
              <a:t>They </a:t>
            </a:r>
            <a:r>
              <a:rPr lang="en-US" sz="2400" dirty="0">
                <a:latin typeface="+mj-lt"/>
              </a:rPr>
              <a:t>are accessed by the class name directly not by a class </a:t>
            </a:r>
            <a:r>
              <a:rPr lang="en-US" sz="2400" dirty="0" smtClean="0">
                <a:latin typeface="+mj-lt"/>
              </a:rPr>
              <a:t>instance</a:t>
            </a:r>
            <a:endParaRPr lang="en-US" sz="2400" dirty="0">
              <a:latin typeface="+mj-lt"/>
            </a:endParaRPr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825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7461" y="359445"/>
            <a:ext cx="9604375" cy="5616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public static class </a:t>
            </a:r>
            <a:r>
              <a:rPr lang="en-US" sz="2200" dirty="0" err="1"/>
              <a:t>staticDemo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{</a:t>
            </a:r>
            <a:br>
              <a:rPr lang="en-US" sz="2200" dirty="0"/>
            </a:br>
            <a:r>
              <a:rPr lang="en-US" sz="2200" dirty="0"/>
              <a:t>        //static fields</a:t>
            </a:r>
            <a:br>
              <a:rPr lang="en-US" sz="2200" dirty="0"/>
            </a:br>
            <a:r>
              <a:rPr lang="en-US" sz="2200" dirty="0"/>
              <a:t>        public static </a:t>
            </a:r>
            <a:r>
              <a:rPr lang="en-US" sz="2200" dirty="0" err="1"/>
              <a:t>int</a:t>
            </a:r>
            <a:r>
              <a:rPr lang="en-US" sz="2200" dirty="0"/>
              <a:t> a=10,b=15,sum;</a:t>
            </a:r>
          </a:p>
          <a:p>
            <a:pPr marL="0" indent="0">
              <a:buNone/>
            </a:pPr>
            <a:r>
              <a:rPr lang="en-US" sz="2200" dirty="0"/>
              <a:t>        //static method</a:t>
            </a:r>
            <a:br>
              <a:rPr lang="en-US" sz="2200" dirty="0"/>
            </a:br>
            <a:r>
              <a:rPr lang="en-US" sz="2200" dirty="0"/>
              <a:t>       public static void Add()</a:t>
            </a:r>
            <a:br>
              <a:rPr lang="en-US" sz="2200" dirty="0"/>
            </a:br>
            <a:r>
              <a:rPr lang="en-US" sz="2200" dirty="0"/>
              <a:t>        {</a:t>
            </a:r>
            <a:br>
              <a:rPr lang="en-US" sz="2200" dirty="0"/>
            </a:br>
            <a:r>
              <a:rPr lang="en-US" sz="2200" dirty="0"/>
              <a:t>            sum =</a:t>
            </a:r>
            <a:r>
              <a:rPr lang="en-US" sz="2200" dirty="0" err="1"/>
              <a:t>a+b</a:t>
            </a:r>
            <a:r>
              <a:rPr lang="en-US" sz="2200" dirty="0"/>
              <a:t>;</a:t>
            </a:r>
            <a:br>
              <a:rPr lang="en-US" sz="2200" dirty="0"/>
            </a:br>
            <a:r>
              <a:rPr lang="en-US" sz="2200" dirty="0"/>
              <a:t>        }</a:t>
            </a:r>
            <a:br>
              <a:rPr lang="en-US" sz="2200" dirty="0"/>
            </a:b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//function calling directly</a:t>
            </a:r>
            <a:br>
              <a:rPr lang="en-US" sz="2200" dirty="0"/>
            </a:br>
            <a:r>
              <a:rPr lang="en-US" sz="2200" dirty="0"/>
              <a:t>            </a:t>
            </a:r>
            <a:r>
              <a:rPr lang="en-US" sz="2200" dirty="0" err="1"/>
              <a:t>staticDemo.Add</a:t>
            </a:r>
            <a:r>
              <a:rPr lang="en-US" sz="2200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8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D8279F-179F-4D39-8DF7-CF12CF8D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Abstract </a:t>
            </a:r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28FD684-94AE-4BFE-82BA-A42A99621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0435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+mj-lt"/>
              </a:rPr>
              <a:t>C</a:t>
            </a:r>
            <a:r>
              <a:rPr lang="en-US" sz="2400" dirty="0">
                <a:latin typeface="+mj-lt"/>
              </a:rPr>
              <a:t># allows both classes and functions to be declared abstract using the </a:t>
            </a:r>
            <a:r>
              <a:rPr lang="en-US" sz="2400" b="1" dirty="0">
                <a:latin typeface="+mj-lt"/>
              </a:rPr>
              <a:t>abstract</a:t>
            </a:r>
            <a:r>
              <a:rPr lang="en-US" sz="2400" dirty="0">
                <a:latin typeface="+mj-lt"/>
              </a:rPr>
              <a:t> keyword. </a:t>
            </a:r>
          </a:p>
          <a:p>
            <a:r>
              <a:rPr lang="en-US" sz="2400" dirty="0">
                <a:latin typeface="+mj-lt"/>
              </a:rPr>
              <a:t>We can't create an instance of an abstract class. </a:t>
            </a:r>
          </a:p>
          <a:p>
            <a:r>
              <a:rPr lang="en-US" sz="2400" dirty="0">
                <a:latin typeface="+mj-lt"/>
              </a:rPr>
              <a:t>An abstract member has a signature but no function body and they must be overridden in any non-abstract derived class.//abstract </a:t>
            </a:r>
            <a:r>
              <a:rPr lang="en-US" sz="2400" dirty="0" smtClean="0">
                <a:latin typeface="+mj-lt"/>
              </a:rPr>
              <a:t>class</a:t>
            </a:r>
          </a:p>
          <a:p>
            <a:r>
              <a:rPr lang="en-US" sz="2400" dirty="0" smtClean="0">
                <a:latin typeface="+mj-lt"/>
              </a:rPr>
              <a:t>It may contains non-abstract member.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7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2429" y="115910"/>
            <a:ext cx="9925318" cy="593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    public abstract class </a:t>
            </a:r>
            <a:r>
              <a:rPr lang="en-US" dirty="0" err="1"/>
              <a:t>Employess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{</a:t>
            </a:r>
            <a:br>
              <a:rPr lang="en-US" dirty="0"/>
            </a:br>
            <a:r>
              <a:rPr lang="en-US" dirty="0"/>
              <a:t>        //abstract method with no implementation</a:t>
            </a:r>
            <a:br>
              <a:rPr lang="en-US" dirty="0"/>
            </a:br>
            <a:r>
              <a:rPr lang="en-US" dirty="0"/>
              <a:t>        public abstract void </a:t>
            </a:r>
            <a:r>
              <a:rPr lang="en-US" dirty="0" err="1"/>
              <a:t>displayData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    }</a:t>
            </a:r>
          </a:p>
          <a:p>
            <a:pPr marL="0" indent="0">
              <a:buNone/>
            </a:pPr>
            <a:r>
              <a:rPr lang="en-US" dirty="0"/>
              <a:t>    //derived class</a:t>
            </a:r>
            <a:br>
              <a:rPr lang="en-US" dirty="0"/>
            </a:br>
            <a:r>
              <a:rPr lang="en-US" dirty="0"/>
              <a:t>    public class </a:t>
            </a:r>
            <a:r>
              <a:rPr lang="en-US" dirty="0" smtClean="0"/>
              <a:t>DE : </a:t>
            </a:r>
            <a:r>
              <a:rPr lang="en-US" dirty="0" err="1" smtClean="0"/>
              <a:t>Employess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{</a:t>
            </a:r>
            <a:br>
              <a:rPr lang="en-US" dirty="0"/>
            </a:br>
            <a:r>
              <a:rPr lang="en-US" dirty="0"/>
              <a:t>        //abstract class method implementation</a:t>
            </a:r>
            <a:br>
              <a:rPr lang="en-US" dirty="0"/>
            </a:br>
            <a:r>
              <a:rPr lang="en-US" dirty="0"/>
              <a:t>        public override void </a:t>
            </a:r>
            <a:r>
              <a:rPr lang="en-US" dirty="0" err="1"/>
              <a:t>displayData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        {</a:t>
            </a:r>
            <a:br>
              <a:rPr lang="en-US" dirty="0"/>
            </a:br>
            <a:r>
              <a:rPr lang="en-US" dirty="0"/>
              <a:t>            </a:t>
            </a:r>
            <a:r>
              <a:rPr lang="en-US" dirty="0" err="1"/>
              <a:t>Console.WriteLine</a:t>
            </a:r>
            <a:r>
              <a:rPr lang="en-US" dirty="0"/>
              <a:t>("Abstract class method");</a:t>
            </a:r>
            <a:br>
              <a:rPr lang="en-US" dirty="0"/>
            </a:br>
            <a:r>
              <a:rPr lang="en-US" dirty="0"/>
              <a:t>        }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8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0951C7-2D0A-481E-B725-6344DE6A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Sealed </a:t>
            </a:r>
            <a:r>
              <a:rPr lang="en-US" b="1" dirty="0" smtClean="0"/>
              <a:t>Class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7CDEFD6-2C23-4469-8A87-F416B639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30855"/>
          </a:xfrm>
        </p:spPr>
        <p:txBody>
          <a:bodyPr>
            <a:noAutofit/>
          </a:bodyPr>
          <a:lstStyle/>
          <a:p>
            <a:r>
              <a:rPr lang="en-US" sz="2400" dirty="0" smtClean="0"/>
              <a:t>Sealed </a:t>
            </a:r>
            <a:r>
              <a:rPr lang="en-US" sz="2400" dirty="0"/>
              <a:t>classes cannot be inherited. </a:t>
            </a:r>
            <a:endParaRPr lang="en-US" sz="2400" dirty="0" smtClean="0"/>
          </a:p>
          <a:p>
            <a:r>
              <a:rPr lang="en-US" sz="2400" dirty="0" smtClean="0"/>
              <a:t>You </a:t>
            </a:r>
            <a:r>
              <a:rPr lang="en-US" sz="2400" dirty="0"/>
              <a:t>can create an instance of a sealed class.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sealed class is used to prevent further refinement through inheritance.</a:t>
            </a:r>
          </a:p>
        </p:txBody>
      </p:sp>
    </p:spTree>
    <p:extLst>
      <p:ext uri="{BB962C8B-B14F-4D97-AF65-F5344CB8AC3E}">
        <p14:creationId xmlns:p14="http://schemas.microsoft.com/office/powerpoint/2010/main" val="14032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8186" y="617023"/>
            <a:ext cx="10419007" cy="5242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sealed class </a:t>
            </a:r>
            <a:r>
              <a:rPr lang="en-US" sz="2200" dirty="0" err="1"/>
              <a:t>SealedClass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{</a:t>
            </a:r>
            <a:br>
              <a:rPr lang="en-US" sz="2200" dirty="0"/>
            </a:br>
            <a:r>
              <a:rPr lang="en-US" sz="2200" dirty="0"/>
              <a:t>        void </a:t>
            </a:r>
            <a:r>
              <a:rPr lang="en-US" sz="2200" dirty="0" err="1"/>
              <a:t>myfunv</a:t>
            </a:r>
            <a:r>
              <a:rPr lang="en-US" sz="2200" dirty="0"/>
              <a:t>();</a:t>
            </a:r>
            <a:br>
              <a:rPr lang="en-US" sz="2200" dirty="0"/>
            </a:br>
            <a:r>
              <a:rPr lang="en-US" sz="2200" dirty="0"/>
              <a:t>}</a:t>
            </a:r>
          </a:p>
          <a:p>
            <a:pPr marL="0" indent="0">
              <a:buNone/>
            </a:pPr>
            <a:r>
              <a:rPr lang="en-US" sz="2200" dirty="0"/>
              <a:t> public class test :</a:t>
            </a:r>
            <a:r>
              <a:rPr lang="en-US" sz="2200" dirty="0" err="1"/>
              <a:t>SealedClass</a:t>
            </a:r>
            <a:r>
              <a:rPr lang="en-US" sz="2200" dirty="0"/>
              <a:t>//wrong. will give compilation error</a:t>
            </a:r>
            <a:br>
              <a:rPr lang="en-US" sz="2200" dirty="0"/>
            </a:br>
            <a:r>
              <a:rPr lang="en-US" sz="2200" dirty="0"/>
              <a:t>{</a:t>
            </a:r>
            <a:br>
              <a:rPr lang="en-US" sz="2200" dirty="0"/>
            </a:br>
            <a:r>
              <a:rPr lang="en-US" sz="2200" dirty="0"/>
              <a:t>}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0390569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738</TotalTime>
  <Words>1587</Words>
  <Application>Microsoft Office PowerPoint</Application>
  <PresentationFormat>Widescreen</PresentationFormat>
  <Paragraphs>291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Gill Sans MT</vt:lpstr>
      <vt:lpstr>Gallery</vt:lpstr>
      <vt:lpstr>Partial class</vt:lpstr>
      <vt:lpstr>Advantages</vt:lpstr>
      <vt:lpstr>Example</vt:lpstr>
      <vt:lpstr>Static class</vt:lpstr>
      <vt:lpstr>PowerPoint Presentation</vt:lpstr>
      <vt:lpstr>Abstract Class</vt:lpstr>
      <vt:lpstr>PowerPoint Presentation</vt:lpstr>
      <vt:lpstr>Sealed Class</vt:lpstr>
      <vt:lpstr>PowerPoint Presentation</vt:lpstr>
      <vt:lpstr>Method types   </vt:lpstr>
      <vt:lpstr>Inheritance</vt:lpstr>
      <vt:lpstr>Inheritance Example</vt:lpstr>
      <vt:lpstr>PowerPoint Presentation</vt:lpstr>
      <vt:lpstr>PowerPoint Presentation</vt:lpstr>
      <vt:lpstr>Polymorphism</vt:lpstr>
      <vt:lpstr>Polymorphism Is Of Two Types: </vt:lpstr>
      <vt:lpstr>Contd…</vt:lpstr>
      <vt:lpstr>example of Method Overloading (Compile Time Polymorphism)</vt:lpstr>
      <vt:lpstr>Contd…</vt:lpstr>
      <vt:lpstr>Example of overriding </vt:lpstr>
      <vt:lpstr>Contd…</vt:lpstr>
      <vt:lpstr>Contd…</vt:lpstr>
      <vt:lpstr>Output </vt:lpstr>
      <vt:lpstr>Interfaces</vt:lpstr>
      <vt:lpstr>Contd…</vt:lpstr>
      <vt:lpstr>Contd…</vt:lpstr>
      <vt:lpstr>Contd…</vt:lpstr>
      <vt:lpstr>Why And When To Use Interfaces</vt:lpstr>
      <vt:lpstr>PowerPoint Presentation</vt:lpstr>
      <vt:lpstr>Contd…</vt:lpstr>
      <vt:lpstr>Enums</vt:lpstr>
      <vt:lpstr>Contd…</vt:lpstr>
      <vt:lpstr>Generics</vt:lpstr>
      <vt:lpstr>Contd…</vt:lpstr>
      <vt:lpstr>PowerPoint Presentation</vt:lpstr>
      <vt:lpstr>Generic Methods</vt:lpstr>
      <vt:lpstr>PowerPoint Presentation</vt:lpstr>
      <vt:lpstr>Generic Constraints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 </dc:title>
  <dc:creator>Binod Thapa</dc:creator>
  <cp:lastModifiedBy>Binod Thapa</cp:lastModifiedBy>
  <cp:revision>180</cp:revision>
  <dcterms:created xsi:type="dcterms:W3CDTF">2018-03-21T16:45:09Z</dcterms:created>
  <dcterms:modified xsi:type="dcterms:W3CDTF">2023-06-10T16:29:22Z</dcterms:modified>
</cp:coreProperties>
</file>