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22" r:id="rId2"/>
    <p:sldId id="423" r:id="rId3"/>
    <p:sldId id="426" r:id="rId4"/>
    <p:sldId id="425" r:id="rId5"/>
    <p:sldId id="336" r:id="rId6"/>
    <p:sldId id="337" r:id="rId7"/>
    <p:sldId id="338" r:id="rId8"/>
    <p:sldId id="339" r:id="rId9"/>
    <p:sldId id="340" r:id="rId10"/>
    <p:sldId id="345" r:id="rId11"/>
    <p:sldId id="351" r:id="rId12"/>
    <p:sldId id="352" r:id="rId13"/>
    <p:sldId id="353" r:id="rId14"/>
    <p:sldId id="356" r:id="rId15"/>
    <p:sldId id="358" r:id="rId16"/>
    <p:sldId id="416" r:id="rId17"/>
    <p:sldId id="41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359" r:id="rId36"/>
    <p:sldId id="392" r:id="rId37"/>
    <p:sldId id="360" r:id="rId38"/>
    <p:sldId id="361" r:id="rId39"/>
    <p:sldId id="362" r:id="rId40"/>
    <p:sldId id="368" r:id="rId41"/>
    <p:sldId id="275" r:id="rId42"/>
    <p:sldId id="276" r:id="rId43"/>
    <p:sldId id="278" r:id="rId44"/>
    <p:sldId id="366" r:id="rId45"/>
    <p:sldId id="369" r:id="rId46"/>
    <p:sldId id="370" r:id="rId47"/>
    <p:sldId id="373" r:id="rId48"/>
    <p:sldId id="374" r:id="rId49"/>
    <p:sldId id="375" r:id="rId50"/>
    <p:sldId id="376" r:id="rId51"/>
    <p:sldId id="418" r:id="rId52"/>
    <p:sldId id="419" r:id="rId53"/>
    <p:sldId id="420" r:id="rId54"/>
    <p:sldId id="421" r:id="rId55"/>
    <p:sldId id="427" r:id="rId56"/>
    <p:sldId id="428" r:id="rId57"/>
    <p:sldId id="429" r:id="rId58"/>
    <p:sldId id="432" r:id="rId59"/>
    <p:sldId id="430" r:id="rId60"/>
    <p:sldId id="431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569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56151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Collections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43072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smtClean="0"/>
              <a:t>t </a:t>
            </a:r>
            <a:r>
              <a:rPr lang="en-US" dirty="0"/>
              <a:t>contains a set of classes to contain elements in a generalized manner.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help of collections, the user can perform several operations on objects like the store, update, delete, retrieve, search, sort etc</a:t>
            </a:r>
            <a:r>
              <a:rPr lang="en-US" dirty="0" smtClean="0"/>
              <a:t>.</a:t>
            </a:r>
          </a:p>
          <a:p>
            <a:r>
              <a:rPr lang="en-US" dirty="0"/>
              <a:t>C# divide collection in several </a:t>
            </a:r>
            <a:r>
              <a:rPr lang="en-US" dirty="0" smtClean="0"/>
              <a:t>classes. It contains </a:t>
            </a:r>
            <a:r>
              <a:rPr lang="en-US" dirty="0" err="1" smtClean="0"/>
              <a:t>System.Collections.Generic</a:t>
            </a:r>
            <a:r>
              <a:rPr lang="en-US" dirty="0" smtClean="0"/>
              <a:t>, </a:t>
            </a:r>
            <a:r>
              <a:rPr lang="en-US" dirty="0" err="1" smtClean="0"/>
              <a:t>System.Collection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System.Collections.Concurrent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9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Advantages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04435"/>
          </a:xfrm>
        </p:spPr>
        <p:txBody>
          <a:bodyPr/>
          <a:lstStyle/>
          <a:p>
            <a:r>
              <a:rPr lang="en-US" dirty="0"/>
              <a:t>A delegate design may be a better choice than an interface design if one or more </a:t>
            </a:r>
            <a:r>
              <a:rPr lang="en-US" dirty="0" smtClean="0"/>
              <a:t>of these </a:t>
            </a:r>
            <a:r>
              <a:rPr lang="en-US" dirty="0"/>
              <a:t>conditions are true:</a:t>
            </a:r>
          </a:p>
          <a:p>
            <a:r>
              <a:rPr lang="en-US" dirty="0" smtClean="0"/>
              <a:t> </a:t>
            </a:r>
            <a:r>
              <a:rPr lang="en-US" dirty="0"/>
              <a:t>The interface defines only a single method.</a:t>
            </a:r>
          </a:p>
          <a:p>
            <a:r>
              <a:rPr lang="en-US" dirty="0" smtClean="0"/>
              <a:t>Multicast </a:t>
            </a:r>
            <a:r>
              <a:rPr lang="en-US" dirty="0"/>
              <a:t>capability is needed.</a:t>
            </a:r>
          </a:p>
          <a:p>
            <a:r>
              <a:rPr lang="en-US" dirty="0" smtClean="0"/>
              <a:t>The </a:t>
            </a:r>
            <a:r>
              <a:rPr lang="en-US" dirty="0"/>
              <a:t>subscriber needs to implement the interface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70930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Events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55951"/>
          </a:xfrm>
        </p:spPr>
        <p:txBody>
          <a:bodyPr>
            <a:normAutofit/>
          </a:bodyPr>
          <a:lstStyle/>
          <a:p>
            <a:r>
              <a:rPr lang="en-US" dirty="0"/>
              <a:t>Events enable a class or object to notify other classes or objects when something of interest occurs.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that sends (or raises) the event is called the publisher and the classes that receive (or handle) the event are called subscribers.</a:t>
            </a:r>
          </a:p>
          <a:p>
            <a:r>
              <a:rPr lang="en-US" dirty="0"/>
              <a:t>The publishers determines when an event is raised and the subscriber determines what action is taken in response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subscribers are the method target recipients.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subscriber decides when to </a:t>
            </a:r>
            <a:r>
              <a:rPr lang="en-US" dirty="0" smtClean="0"/>
              <a:t>start and </a:t>
            </a:r>
            <a:r>
              <a:rPr lang="en-US" dirty="0"/>
              <a:t>stop listening, by calling += and -= on the broadcaster’s delegate. </a:t>
            </a:r>
            <a:endParaRPr lang="en-US" dirty="0" smtClean="0"/>
          </a:p>
          <a:p>
            <a:r>
              <a:rPr lang="en-US" dirty="0" smtClean="0"/>
              <a:t>A subscriber does </a:t>
            </a:r>
            <a:r>
              <a:rPr lang="en-US" dirty="0"/>
              <a:t>not know about, or interfere with, other subscribers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96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46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declare an event inside a class, first of all, you must declare a delegate type for the even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public delegate string </a:t>
            </a:r>
            <a:r>
              <a:rPr lang="en-US" b="1" dirty="0" err="1" smtClean="0"/>
              <a:t>MyEventHandler</a:t>
            </a:r>
            <a:r>
              <a:rPr lang="en-US" b="1" dirty="0" smtClean="0"/>
              <a:t>(string </a:t>
            </a:r>
            <a:r>
              <a:rPr lang="en-US" b="1" dirty="0" err="1"/>
              <a:t>str</a:t>
            </a:r>
            <a:r>
              <a:rPr lang="en-US" b="1" dirty="0"/>
              <a:t>);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Syntax </a:t>
            </a:r>
            <a:r>
              <a:rPr lang="en-US" b="1" dirty="0"/>
              <a:t>for the declaration of </a:t>
            </a:r>
            <a:r>
              <a:rPr lang="en-US" b="1" dirty="0" smtClean="0"/>
              <a:t>Event</a:t>
            </a:r>
            <a:endParaRPr lang="en-US" b="1" dirty="0"/>
          </a:p>
          <a:p>
            <a:r>
              <a:rPr lang="en-US" dirty="0"/>
              <a:t>public event </a:t>
            </a:r>
            <a:r>
              <a:rPr lang="en-US" dirty="0" err="1" smtClean="0"/>
              <a:t>MyEventHandler</a:t>
            </a:r>
            <a:r>
              <a:rPr lang="en-US" dirty="0" smtClean="0"/>
              <a:t> </a:t>
            </a:r>
            <a:r>
              <a:rPr lang="en-US" dirty="0" err="1"/>
              <a:t>MyEvent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Implementing Event</a:t>
            </a:r>
            <a:endParaRPr lang="en-US" dirty="0"/>
          </a:p>
          <a:p>
            <a:r>
              <a:rPr lang="en-US" dirty="0"/>
              <a:t>To declare an event inside a class, first a Delegate type for the Event must be declared like below:</a:t>
            </a:r>
          </a:p>
          <a:p>
            <a:pPr marL="0" indent="0">
              <a:buNone/>
            </a:pPr>
            <a:r>
              <a:rPr lang="en-US" dirty="0"/>
              <a:t>public delegate void </a:t>
            </a:r>
            <a:r>
              <a:rPr lang="en-US" dirty="0" err="1"/>
              <a:t>MyEventHandler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e); </a:t>
            </a:r>
          </a:p>
        </p:txBody>
      </p:sp>
    </p:spTree>
    <p:extLst>
      <p:ext uri="{BB962C8B-B14F-4D97-AF65-F5344CB8AC3E}">
        <p14:creationId xmlns:p14="http://schemas.microsoft.com/office/powerpoint/2010/main" val="265825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80796" y="0"/>
            <a:ext cx="9604375" cy="61303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namespace </a:t>
            </a:r>
            <a:r>
              <a:rPr lang="en-US" dirty="0" err="1"/>
              <a:t>SampleApp</a:t>
            </a: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public delegate string </a:t>
            </a:r>
            <a:r>
              <a:rPr lang="en-US" dirty="0" err="1"/>
              <a:t>MyDel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 smtClean="0"/>
              <a:t>);</a:t>
            </a:r>
            <a:r>
              <a:rPr lang="en-US" dirty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class </a:t>
            </a:r>
            <a:r>
              <a:rPr lang="en-US" dirty="0" err="1"/>
              <a:t>EventProgram</a:t>
            </a: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event </a:t>
            </a:r>
            <a:r>
              <a:rPr lang="en-US" dirty="0" err="1"/>
              <a:t>MyDel</a:t>
            </a:r>
            <a:r>
              <a:rPr lang="en-US" dirty="0"/>
              <a:t> </a:t>
            </a:r>
            <a:r>
              <a:rPr lang="en-US" dirty="0" err="1"/>
              <a:t>MyEvent</a:t>
            </a:r>
            <a:r>
              <a:rPr lang="en-US" dirty="0" smtClean="0"/>
              <a:t>;</a:t>
            </a:r>
            <a:r>
              <a:rPr lang="en-US" dirty="0"/>
              <a:t>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public </a:t>
            </a:r>
            <a:r>
              <a:rPr lang="en-US" dirty="0" err="1"/>
              <a:t>EventProgram</a:t>
            </a:r>
            <a:r>
              <a:rPr lang="en-US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this.MyEvent</a:t>
            </a:r>
            <a:r>
              <a:rPr lang="en-US" dirty="0"/>
              <a:t> += new </a:t>
            </a:r>
            <a:r>
              <a:rPr lang="en-US" dirty="0" err="1"/>
              <a:t>MyDel</a:t>
            </a:r>
            <a:r>
              <a:rPr lang="en-US" dirty="0"/>
              <a:t>(</a:t>
            </a:r>
            <a:r>
              <a:rPr lang="en-US" dirty="0" err="1"/>
              <a:t>this.WelcomeUser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public string </a:t>
            </a:r>
            <a:r>
              <a:rPr lang="en-US" dirty="0" err="1"/>
              <a:t>WelcomeUser</a:t>
            </a:r>
            <a:r>
              <a:rPr lang="en-US" dirty="0"/>
              <a:t>(string username)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 return "Welcome " + username;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EventProgram</a:t>
            </a:r>
            <a:r>
              <a:rPr lang="en-US" dirty="0"/>
              <a:t> obj1 = new </a:t>
            </a:r>
            <a:r>
              <a:rPr lang="en-US" dirty="0" err="1"/>
              <a:t>EventProgram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 string result = obj1.MyEvent</a:t>
            </a:r>
            <a:r>
              <a:rPr lang="en-US" dirty="0" smtClean="0"/>
              <a:t>(“Event call");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(result);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</a:t>
            </a:r>
            <a:r>
              <a:rPr lang="en-US" dirty="0" smtClean="0"/>
              <a:t>}   </a:t>
            </a: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859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 smtClean="0"/>
              <a:t>Steps To Choose Or Define A Delegate For The Event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43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three rules: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must have a void return type.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must accept two arguments: the first of type object, and the second a </a:t>
            </a:r>
            <a:r>
              <a:rPr lang="en-US" sz="2000" dirty="0" smtClean="0"/>
              <a:t>subclass </a:t>
            </a:r>
            <a:r>
              <a:rPr lang="en-US" sz="2000" dirty="0"/>
              <a:t>of </a:t>
            </a:r>
            <a:r>
              <a:rPr lang="en-US" sz="2000" dirty="0" err="1"/>
              <a:t>EventArgs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first argument indicates the event broadcaster, and </a:t>
            </a:r>
            <a:r>
              <a:rPr lang="en-US" sz="2000" dirty="0" smtClean="0"/>
              <a:t>the second </a:t>
            </a:r>
            <a:r>
              <a:rPr lang="en-US" sz="2000" dirty="0"/>
              <a:t>argument contains the extra information to convey.</a:t>
            </a:r>
          </a:p>
          <a:p>
            <a:pPr lvl="1"/>
            <a:r>
              <a:rPr lang="en-US" sz="2000" dirty="0" smtClean="0"/>
              <a:t>Its </a:t>
            </a:r>
            <a:r>
              <a:rPr lang="en-US" sz="2000" dirty="0"/>
              <a:t>name must end with </a:t>
            </a:r>
            <a:r>
              <a:rPr lang="en-US" sz="2000" dirty="0" err="1" smtClean="0"/>
              <a:t>EventHandler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0" lvl="1"/>
            <a:r>
              <a:rPr lang="en-US" sz="2000" dirty="0"/>
              <a:t>The Framework defines a generic delegate called </a:t>
            </a:r>
            <a:r>
              <a:rPr lang="en-US" sz="2000" dirty="0" err="1"/>
              <a:t>System.EventHandler</a:t>
            </a:r>
            <a:r>
              <a:rPr lang="en-US" sz="2000" dirty="0"/>
              <a:t>&lt;&gt; that </a:t>
            </a:r>
            <a:r>
              <a:rPr lang="en-US" sz="2000" dirty="0" smtClean="0"/>
              <a:t>satisfies </a:t>
            </a:r>
            <a:r>
              <a:rPr lang="en-US" sz="2000" dirty="0"/>
              <a:t>these rules</a:t>
            </a:r>
            <a:r>
              <a:rPr lang="en-US" sz="2000" dirty="0" smtClean="0"/>
              <a:t>:</a:t>
            </a:r>
          </a:p>
          <a:p>
            <a:pPr marL="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public </a:t>
            </a:r>
            <a:r>
              <a:rPr lang="en-US" sz="2000" dirty="0"/>
              <a:t>delegate void </a:t>
            </a:r>
            <a:r>
              <a:rPr lang="en-US" sz="2000" dirty="0" err="1"/>
              <a:t>EventHandler</a:t>
            </a:r>
            <a:r>
              <a:rPr lang="en-US" sz="2000" dirty="0"/>
              <a:t> (object source, </a:t>
            </a:r>
            <a:r>
              <a:rPr lang="en-US" sz="2000" dirty="0" err="1"/>
              <a:t>TEventArgs</a:t>
            </a:r>
            <a:r>
              <a:rPr lang="en-US" sz="2000" dirty="0"/>
              <a:t> e) where </a:t>
            </a:r>
            <a:r>
              <a:rPr lang="en-US" sz="2000" dirty="0" err="1"/>
              <a:t>TEventArgs</a:t>
            </a:r>
            <a:r>
              <a:rPr lang="en-US" sz="2000" dirty="0"/>
              <a:t> : </a:t>
            </a:r>
            <a:r>
              <a:rPr lang="en-US" sz="2000" dirty="0" err="1"/>
              <a:t>EventArgs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753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Event Accessors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3019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event’s accessors are the implementations of its += and -= functions. </a:t>
            </a:r>
            <a:endParaRPr lang="en-US" dirty="0" smtClean="0"/>
          </a:p>
          <a:p>
            <a:r>
              <a:rPr lang="en-US" dirty="0" smtClean="0"/>
              <a:t>By default, accessors </a:t>
            </a:r>
            <a:r>
              <a:rPr lang="en-US" dirty="0"/>
              <a:t>are implemented implicitly by the compiler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/>
              <a:t>PriceChanged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The compiler converts this to the following: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/>
              <a:t>A private delegate field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public pair of event accessor functions (</a:t>
            </a:r>
            <a:r>
              <a:rPr lang="en-US" sz="2000" dirty="0" err="1"/>
              <a:t>add_PriceChanged</a:t>
            </a:r>
            <a:r>
              <a:rPr lang="en-US" sz="2000" dirty="0"/>
              <a:t> and </a:t>
            </a:r>
            <a:r>
              <a:rPr lang="en-US" sz="2000" dirty="0" err="1" smtClean="0"/>
              <a:t>remove_PriceChanged</a:t>
            </a:r>
            <a:r>
              <a:rPr lang="en-US" sz="2000" dirty="0"/>
              <a:t>), whose implementations forward the += and -= operations to </a:t>
            </a:r>
            <a:r>
              <a:rPr lang="en-US" sz="2000" dirty="0" smtClean="0"/>
              <a:t>the private </a:t>
            </a:r>
            <a:r>
              <a:rPr lang="en-US" sz="2000" dirty="0"/>
              <a:t>delegate field</a:t>
            </a:r>
          </a:p>
        </p:txBody>
      </p:sp>
    </p:spTree>
    <p:extLst>
      <p:ext uri="{BB962C8B-B14F-4D97-AF65-F5344CB8AC3E}">
        <p14:creationId xmlns:p14="http://schemas.microsoft.com/office/powerpoint/2010/main" val="312908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File IO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30193"/>
          </a:xfrm>
        </p:spPr>
        <p:txBody>
          <a:bodyPr/>
          <a:lstStyle/>
          <a:p>
            <a:r>
              <a:rPr lang="en-US" dirty="0"/>
              <a:t>File and stream I/O (input/output) refers to the transfer of data either to or from a storage medium.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.NET, the System.IO namespaces contain types that enable reading and writing, both synchronously and asynchronously, on data streams and files.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namespaces also contain types that perform compression and decompression on files, and types that enable communication through pipes and serial ports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file is an ordered and named collection of bytes that has persistent storage.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work with files, you work with directory paths, disk storage, and file and directory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System.IO namespace to interact with files and directories.</a:t>
            </a:r>
          </a:p>
        </p:txBody>
      </p:sp>
    </p:spTree>
    <p:extLst>
      <p:ext uri="{BB962C8B-B14F-4D97-AF65-F5344CB8AC3E}">
        <p14:creationId xmlns:p14="http://schemas.microsoft.com/office/powerpoint/2010/main" val="46639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 smtClean="0"/>
              <a:t>Some Commonly Used File And Directory Classes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8830"/>
          </a:xfrm>
        </p:spPr>
        <p:txBody>
          <a:bodyPr>
            <a:normAutofit/>
          </a:bodyPr>
          <a:lstStyle/>
          <a:p>
            <a:r>
              <a:rPr lang="en-US" b="1" dirty="0" smtClean="0"/>
              <a:t>File</a:t>
            </a:r>
            <a:r>
              <a:rPr lang="en-US" dirty="0" smtClean="0"/>
              <a:t> </a:t>
            </a:r>
            <a:r>
              <a:rPr lang="en-US" dirty="0"/>
              <a:t>- provides static methods for creating, copying, deleting, moving, and opening files, and helps create a </a:t>
            </a:r>
            <a:r>
              <a:rPr lang="en-US" dirty="0" err="1"/>
              <a:t>FileStream</a:t>
            </a:r>
            <a:r>
              <a:rPr lang="en-US" dirty="0"/>
              <a:t> 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FileInfo</a:t>
            </a:r>
            <a:r>
              <a:rPr lang="en-US" dirty="0"/>
              <a:t> - provides instance methods for creating, copying, deleting, moving, and opening files, and helps create a </a:t>
            </a:r>
            <a:r>
              <a:rPr lang="en-US" dirty="0" err="1"/>
              <a:t>FileStream</a:t>
            </a:r>
            <a:r>
              <a:rPr lang="en-US" dirty="0"/>
              <a:t> 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Directory</a:t>
            </a:r>
            <a:r>
              <a:rPr lang="en-US" dirty="0"/>
              <a:t> - provides static methods for creating, moving, and enumerating through directories and subdirectories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DirectoryInfo</a:t>
            </a:r>
            <a:r>
              <a:rPr lang="en-US" dirty="0"/>
              <a:t> - provides instance methods for creating, moving, and enumerating through directories and subdirectories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Path</a:t>
            </a:r>
            <a:r>
              <a:rPr lang="en-US" dirty="0"/>
              <a:t> - provides methods and properties for processing directory strings in a cross-platform manner.</a:t>
            </a:r>
          </a:p>
        </p:txBody>
      </p:sp>
    </p:spTree>
    <p:extLst>
      <p:ext uri="{BB962C8B-B14F-4D97-AF65-F5344CB8AC3E}">
        <p14:creationId xmlns:p14="http://schemas.microsoft.com/office/powerpoint/2010/main" val="281258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LINQ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55951"/>
          </a:xfrm>
        </p:spPr>
        <p:txBody>
          <a:bodyPr>
            <a:normAutofit/>
          </a:bodyPr>
          <a:lstStyle/>
          <a:p>
            <a:r>
              <a:rPr lang="en-US" dirty="0" smtClean="0"/>
              <a:t>LINQ</a:t>
            </a:r>
            <a:r>
              <a:rPr lang="en-US" dirty="0"/>
              <a:t>, or Language Integrated Query, is a set of language and framework </a:t>
            </a:r>
            <a:r>
              <a:rPr lang="en-US" dirty="0" smtClean="0"/>
              <a:t>features for </a:t>
            </a:r>
            <a:r>
              <a:rPr lang="en-US" dirty="0"/>
              <a:t>writing structured type-safe queries over local object collections and remote </a:t>
            </a:r>
            <a:r>
              <a:rPr lang="en-US" dirty="0" smtClean="0"/>
              <a:t>data sources.</a:t>
            </a:r>
          </a:p>
          <a:p>
            <a:r>
              <a:rPr lang="en-US" dirty="0"/>
              <a:t>LINQ enables </a:t>
            </a:r>
            <a:r>
              <a:rPr lang="en-US" dirty="0" smtClean="0"/>
              <a:t>us </a:t>
            </a:r>
            <a:r>
              <a:rPr lang="en-US" dirty="0"/>
              <a:t>to query any collection implementing </a:t>
            </a:r>
            <a:r>
              <a:rPr lang="en-US" dirty="0" err="1"/>
              <a:t>IEnumerable</a:t>
            </a:r>
            <a:r>
              <a:rPr lang="en-US" dirty="0"/>
              <a:t>&lt;T&gt;, </a:t>
            </a:r>
            <a:r>
              <a:rPr lang="en-US" dirty="0" smtClean="0"/>
              <a:t>whether an </a:t>
            </a:r>
            <a:r>
              <a:rPr lang="en-US" dirty="0"/>
              <a:t>array, list, or XML DOM, as well as remote data sources, such as tables in a </a:t>
            </a:r>
            <a:r>
              <a:rPr lang="en-US" dirty="0" smtClean="0"/>
              <a:t>SQL Server </a:t>
            </a:r>
            <a:r>
              <a:rPr lang="en-US" dirty="0"/>
              <a:t>database. </a:t>
            </a:r>
            <a:endParaRPr lang="en-US" dirty="0" smtClean="0"/>
          </a:p>
          <a:p>
            <a:r>
              <a:rPr lang="en-US" dirty="0" smtClean="0"/>
              <a:t>LINQ </a:t>
            </a:r>
            <a:r>
              <a:rPr lang="en-US" dirty="0"/>
              <a:t>offers the benefits of both compile-time type checking </a:t>
            </a:r>
            <a:r>
              <a:rPr lang="en-US" dirty="0" smtClean="0"/>
              <a:t>and dynamic </a:t>
            </a:r>
            <a:r>
              <a:rPr lang="en-US" dirty="0"/>
              <a:t>query composition</a:t>
            </a:r>
            <a:r>
              <a:rPr lang="en-US" dirty="0" smtClean="0"/>
              <a:t>.</a:t>
            </a:r>
          </a:p>
          <a:p>
            <a:r>
              <a:rPr lang="en-US" dirty="0"/>
              <a:t>All core types are defined in the </a:t>
            </a:r>
            <a:r>
              <a:rPr lang="en-US" dirty="0" err="1"/>
              <a:t>System.Linq</a:t>
            </a:r>
            <a:r>
              <a:rPr lang="en-US" dirty="0"/>
              <a:t> and </a:t>
            </a:r>
            <a:r>
              <a:rPr lang="en-US" dirty="0" err="1" smtClean="0"/>
              <a:t>System.Linq.Expressions</a:t>
            </a:r>
            <a:r>
              <a:rPr lang="en-US" dirty="0" smtClean="0"/>
              <a:t> namespaces.</a:t>
            </a:r>
          </a:p>
          <a:p>
            <a:r>
              <a:rPr lang="en-US" dirty="0"/>
              <a:t>The basic units of data in LINQ are sequences and elements.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366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43072"/>
          </a:xfrm>
        </p:spPr>
        <p:txBody>
          <a:bodyPr/>
          <a:lstStyle/>
          <a:p>
            <a:r>
              <a:rPr lang="en-US" dirty="0"/>
              <a:t>A sequence is any object that implements </a:t>
            </a:r>
            <a:r>
              <a:rPr lang="en-US" dirty="0" err="1"/>
              <a:t>IEnumerable</a:t>
            </a:r>
            <a:r>
              <a:rPr lang="en-US" dirty="0"/>
              <a:t>&lt;T&gt; and an element is each item in the sequence</a:t>
            </a:r>
            <a:r>
              <a:rPr lang="en-US" dirty="0" smtClean="0"/>
              <a:t>.</a:t>
            </a:r>
          </a:p>
          <a:p>
            <a:r>
              <a:rPr lang="en-US" dirty="0"/>
              <a:t>A query operator is a method that transforms a sequence. A typical query </a:t>
            </a:r>
            <a:r>
              <a:rPr lang="en-US" dirty="0" smtClean="0"/>
              <a:t>operator accepts </a:t>
            </a:r>
            <a:r>
              <a:rPr lang="en-US" dirty="0"/>
              <a:t>an input sequence and emits a transformed output sequence. </a:t>
            </a:r>
            <a:endParaRPr lang="en-US" dirty="0" smtClean="0"/>
          </a:p>
          <a:p>
            <a:r>
              <a:rPr lang="en-US" dirty="0"/>
              <a:t>Queries that operate over local sequences are called </a:t>
            </a:r>
            <a:r>
              <a:rPr lang="en-US" dirty="0" smtClean="0"/>
              <a:t>local queries </a:t>
            </a:r>
            <a:r>
              <a:rPr lang="en-US" dirty="0"/>
              <a:t>or LINQ-to-objects queries.</a:t>
            </a:r>
          </a:p>
          <a:p>
            <a:r>
              <a:rPr lang="en-US" dirty="0"/>
              <a:t>A query is an expression that, when enumerated, transforms sequences with </a:t>
            </a:r>
            <a:r>
              <a:rPr lang="en-US" dirty="0" smtClean="0"/>
              <a:t>query operators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simplest query comprises one input sequence and one operator</a:t>
            </a:r>
          </a:p>
        </p:txBody>
      </p:sp>
    </p:spTree>
    <p:extLst>
      <p:ext uri="{BB962C8B-B14F-4D97-AF65-F5344CB8AC3E}">
        <p14:creationId xmlns:p14="http://schemas.microsoft.com/office/powerpoint/2010/main" val="201571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 err="1" smtClean="0"/>
              <a:t>System.Collections.Generic</a:t>
            </a:r>
            <a:r>
              <a:rPr lang="en-US" b="1" cap="none" dirty="0" smtClean="0"/>
              <a:t> Classes</a:t>
            </a:r>
            <a:br>
              <a:rPr lang="en-US" b="1" cap="none" dirty="0" smtClean="0"/>
            </a:b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55951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provides a generic implementation of standard data structure like linked lists, stacks, queues, and dictionaries.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collections are type-safe because </a:t>
            </a:r>
            <a:r>
              <a:rPr lang="en-US" dirty="0" smtClean="0"/>
              <a:t>that </a:t>
            </a:r>
            <a:r>
              <a:rPr lang="en-US" dirty="0"/>
              <a:t>are type-compatible with the type of the collection can be stored in a generic </a:t>
            </a:r>
            <a:r>
              <a:rPr lang="en-US" dirty="0" smtClean="0"/>
              <a:t>collection. </a:t>
            </a:r>
          </a:p>
          <a:p>
            <a:r>
              <a:rPr lang="en-US" dirty="0" smtClean="0"/>
              <a:t>Generic </a:t>
            </a:r>
            <a:r>
              <a:rPr lang="en-US" dirty="0"/>
              <a:t>collections are defined by the set of interfaces and </a:t>
            </a:r>
            <a:r>
              <a:rPr lang="en-US" dirty="0" smtClean="0"/>
              <a:t>classes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6551"/>
              </p:ext>
            </p:extLst>
          </p:nvPr>
        </p:nvGraphicFramePr>
        <p:xfrm>
          <a:off x="1451579" y="3921055"/>
          <a:ext cx="10470524" cy="2133600"/>
        </p:xfrm>
        <a:graphic>
          <a:graphicData uri="http://schemas.openxmlformats.org/drawingml/2006/table">
            <a:tbl>
              <a:tblPr/>
              <a:tblGrid>
                <a:gridCol w="3368668"/>
                <a:gridCol w="7101856"/>
              </a:tblGrid>
              <a:tr h="4214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Class name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</a:tr>
              <a:tr h="8078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1" dirty="0">
                          <a:effectLst/>
                        </a:rPr>
                        <a:t>Dictionary&lt;</a:t>
                      </a:r>
                      <a:r>
                        <a:rPr lang="en-US" sz="1900" b="1" dirty="0" err="1">
                          <a:effectLst/>
                        </a:rPr>
                        <a:t>TKey,TValue</a:t>
                      </a:r>
                      <a:r>
                        <a:rPr lang="en-US" sz="1900" b="1" dirty="0">
                          <a:effectLst/>
                        </a:rPr>
                        <a:t>&gt;</a:t>
                      </a:r>
                      <a:endParaRPr lang="en-US" sz="1900" b="0" dirty="0">
                        <a:effectLst/>
                      </a:endParaRP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It stores key/value pairs and provides functionality similar to that found in the non-generic </a:t>
                      </a:r>
                      <a:r>
                        <a:rPr lang="en-US" sz="1900" b="0" dirty="0" err="1">
                          <a:effectLst/>
                        </a:rPr>
                        <a:t>Hashtable</a:t>
                      </a:r>
                      <a:r>
                        <a:rPr lang="en-US" sz="1900" b="0" dirty="0">
                          <a:effectLst/>
                        </a:rPr>
                        <a:t> class.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8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 smtClean="0">
                          <a:effectLst/>
                        </a:rPr>
                        <a:t>List&lt;T&gt;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effectLst/>
                        </a:rPr>
                        <a:t>It is a dynamic array that provides functionality similar to that found in the non-generic </a:t>
                      </a:r>
                      <a:r>
                        <a:rPr lang="en-US" sz="1900" b="0" dirty="0" err="1">
                          <a:effectLst/>
                        </a:rPr>
                        <a:t>ArrayList</a:t>
                      </a:r>
                      <a:r>
                        <a:rPr lang="en-US" sz="1900" b="0" dirty="0">
                          <a:effectLst/>
                        </a:rPr>
                        <a:t> class.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7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LINQ Query Syntax: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301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/>
              <a:t>&lt;range variable&gt; in &lt;</a:t>
            </a:r>
            <a:r>
              <a:rPr lang="en-US" dirty="0" err="1"/>
              <a:t>IEnumerable</a:t>
            </a:r>
            <a:r>
              <a:rPr lang="en-US" dirty="0"/>
              <a:t>&lt;T&gt; or </a:t>
            </a:r>
            <a:r>
              <a:rPr lang="en-US" dirty="0" err="1"/>
              <a:t>IQueryable</a:t>
            </a:r>
            <a:r>
              <a:rPr lang="en-US" dirty="0"/>
              <a:t>&lt;T&gt; Collection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Standard Query Operators&gt; &lt;lambda expression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select or </a:t>
            </a:r>
            <a:r>
              <a:rPr lang="en-US" dirty="0" err="1"/>
              <a:t>groupBy</a:t>
            </a:r>
            <a:r>
              <a:rPr lang="en-US" dirty="0"/>
              <a:t> operator&gt; &lt;result formation&gt;</a:t>
            </a:r>
          </a:p>
        </p:txBody>
      </p:sp>
    </p:spTree>
    <p:extLst>
      <p:ext uri="{BB962C8B-B14F-4D97-AF65-F5344CB8AC3E}">
        <p14:creationId xmlns:p14="http://schemas.microsoft.com/office/powerpoint/2010/main" val="378037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88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string[] names = { </a:t>
            </a:r>
            <a:r>
              <a:rPr lang="en-US" dirty="0" smtClean="0"/>
              <a:t>“Ram", “Hari", “Gopal" };</a:t>
            </a:r>
          </a:p>
          <a:p>
            <a:r>
              <a:rPr lang="en-US" b="1" dirty="0" smtClean="0"/>
              <a:t>Using </a:t>
            </a:r>
            <a:r>
              <a:rPr lang="en-US" b="1" dirty="0"/>
              <a:t>extension methods and lambda expressions. </a:t>
            </a:r>
          </a:p>
          <a:p>
            <a:pPr marL="0" indent="0">
              <a:buNone/>
            </a:pPr>
            <a:r>
              <a:rPr lang="en-US" dirty="0" err="1"/>
              <a:t>IEnumerable</a:t>
            </a:r>
            <a:r>
              <a:rPr lang="en-US" dirty="0"/>
              <a:t>&lt;string&gt; </a:t>
            </a:r>
            <a:r>
              <a:rPr lang="en-US" dirty="0" err="1"/>
              <a:t>filteredNames</a:t>
            </a:r>
            <a:r>
              <a:rPr lang="en-US" dirty="0"/>
              <a:t> = </a:t>
            </a:r>
            <a:r>
              <a:rPr lang="en-US" dirty="0" err="1" smtClean="0"/>
              <a:t>System.Linq.Enumerable.Where</a:t>
            </a:r>
            <a:r>
              <a:rPr lang="en-US" dirty="0" smtClean="0"/>
              <a:t> (names</a:t>
            </a:r>
            <a:r>
              <a:rPr lang="en-US" dirty="0"/>
              <a:t>, n =&gt; </a:t>
            </a:r>
            <a:r>
              <a:rPr lang="en-US" dirty="0" err="1"/>
              <a:t>n.Length</a:t>
            </a:r>
            <a:r>
              <a:rPr lang="en-US" dirty="0"/>
              <a:t> &gt;= 4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457200" lvl="1" indent="0">
              <a:buNone/>
            </a:pPr>
            <a:r>
              <a:rPr lang="en-US" sz="2000" dirty="0" err="1"/>
              <a:t>IEnumerable</a:t>
            </a:r>
            <a:r>
              <a:rPr lang="en-US" sz="2000" dirty="0"/>
              <a:t> </a:t>
            </a:r>
            <a:r>
              <a:rPr lang="en-US" sz="2000" dirty="0" err="1"/>
              <a:t>filteredNames</a:t>
            </a:r>
            <a:r>
              <a:rPr lang="en-US" sz="2000" dirty="0"/>
              <a:t> = </a:t>
            </a:r>
            <a:r>
              <a:rPr lang="en-US" sz="2000" dirty="0" err="1"/>
              <a:t>names.Where</a:t>
            </a:r>
            <a:r>
              <a:rPr lang="en-US" sz="2000" dirty="0"/>
              <a:t> (n =&gt; </a:t>
            </a:r>
            <a:r>
              <a:rPr lang="en-US" sz="2000" dirty="0" err="1"/>
              <a:t>n.Contains</a:t>
            </a:r>
            <a:r>
              <a:rPr lang="en-US" sz="2000" dirty="0"/>
              <a:t> ("a"));</a:t>
            </a:r>
          </a:p>
          <a:p>
            <a:pPr marL="457200" lvl="1" indent="0">
              <a:buNone/>
            </a:pPr>
            <a:r>
              <a:rPr lang="en-US" sz="2000" dirty="0" err="1"/>
              <a:t>foreach</a:t>
            </a:r>
            <a:r>
              <a:rPr lang="en-US" sz="2000" dirty="0"/>
              <a:t> (string name in </a:t>
            </a:r>
            <a:r>
              <a:rPr lang="en-US" sz="2000" dirty="0" err="1"/>
              <a:t>filteredNames</a:t>
            </a:r>
            <a:r>
              <a:rPr lang="en-US" sz="2000" dirty="0"/>
              <a:t>)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Console.WriteLine</a:t>
            </a:r>
            <a:r>
              <a:rPr lang="en-US" sz="2000" dirty="0"/>
              <a:t> (name);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94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81709"/>
          </a:xfrm>
        </p:spPr>
        <p:txBody>
          <a:bodyPr/>
          <a:lstStyle/>
          <a:p>
            <a:r>
              <a:rPr lang="en-US" b="1" dirty="0" smtClean="0"/>
              <a:t>Using </a:t>
            </a:r>
            <a:r>
              <a:rPr lang="en-US" b="1" dirty="0"/>
              <a:t>query expression</a:t>
            </a:r>
          </a:p>
          <a:p>
            <a:pPr marL="0" indent="0">
              <a:buNone/>
            </a:pPr>
            <a:r>
              <a:rPr lang="en-US" dirty="0" err="1"/>
              <a:t>IEnumerable</a:t>
            </a:r>
            <a:r>
              <a:rPr lang="en-US" dirty="0"/>
              <a:t>&lt;string&gt; </a:t>
            </a:r>
            <a:r>
              <a:rPr lang="en-US" dirty="0" err="1"/>
              <a:t>filteredNames</a:t>
            </a:r>
            <a:r>
              <a:rPr lang="en-US" dirty="0"/>
              <a:t> = from n in names</a:t>
            </a:r>
          </a:p>
          <a:p>
            <a:pPr marL="0" indent="0">
              <a:buNone/>
            </a:pPr>
            <a:r>
              <a:rPr lang="en-US" dirty="0"/>
              <a:t> 				where </a:t>
            </a:r>
            <a:r>
              <a:rPr lang="en-US" dirty="0" err="1"/>
              <a:t>n.Contains</a:t>
            </a:r>
            <a:r>
              <a:rPr lang="en-US" dirty="0"/>
              <a:t> ("a")</a:t>
            </a:r>
          </a:p>
          <a:p>
            <a:pPr marL="0" indent="0">
              <a:buNone/>
            </a:pPr>
            <a:r>
              <a:rPr lang="en-US" dirty="0"/>
              <a:t> 				select n;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4659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Query Expressions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669" y="1561514"/>
            <a:ext cx="9603275" cy="4478678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C# provides a syntactic shortcut for writing LINQ queries, called query </a:t>
            </a:r>
            <a:r>
              <a:rPr lang="en-US" sz="2200" dirty="0" smtClean="0"/>
              <a:t>expressions.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The </a:t>
            </a:r>
            <a:r>
              <a:rPr lang="en-US" sz="2200" dirty="0"/>
              <a:t>design of query expressions was inspired primarily by list </a:t>
            </a:r>
            <a:r>
              <a:rPr lang="en-US" sz="2200" dirty="0" smtClean="0"/>
              <a:t>comprehensions </a:t>
            </a:r>
            <a:r>
              <a:rPr lang="en-US" sz="2200" dirty="0"/>
              <a:t>from functional programming languages such as LISP and </a:t>
            </a:r>
            <a:r>
              <a:rPr lang="en-US" sz="2200" dirty="0" smtClean="0"/>
              <a:t>Haskell, although </a:t>
            </a:r>
            <a:r>
              <a:rPr lang="en-US" sz="2200" dirty="0"/>
              <a:t>SQL had a cosmetic influence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Query expressions always start with a </a:t>
            </a:r>
            <a:r>
              <a:rPr lang="en-US" sz="2200" b="1" dirty="0"/>
              <a:t>from</a:t>
            </a:r>
            <a:r>
              <a:rPr lang="en-US" sz="2200" dirty="0"/>
              <a:t> clause and end with either a </a:t>
            </a:r>
            <a:r>
              <a:rPr lang="en-US" sz="2200" b="1" dirty="0"/>
              <a:t>select</a:t>
            </a:r>
            <a:r>
              <a:rPr lang="en-US" sz="2200" dirty="0"/>
              <a:t> </a:t>
            </a:r>
            <a:r>
              <a:rPr lang="en-US" sz="2200" dirty="0" smtClean="0"/>
              <a:t>or </a:t>
            </a:r>
            <a:r>
              <a:rPr lang="en-US" sz="2200" b="1" dirty="0" smtClean="0"/>
              <a:t>group </a:t>
            </a:r>
            <a:r>
              <a:rPr lang="en-US" sz="2200" b="1" dirty="0"/>
              <a:t>clause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from clause declares a range variable (in this case, n), which </a:t>
            </a:r>
            <a:r>
              <a:rPr lang="en-US" sz="2200" dirty="0" smtClean="0"/>
              <a:t>we can </a:t>
            </a:r>
            <a:r>
              <a:rPr lang="en-US" sz="2200" dirty="0"/>
              <a:t>think of as traversing the input sequence</a:t>
            </a:r>
          </a:p>
          <a:p>
            <a:r>
              <a:rPr lang="en-US" sz="2200" dirty="0" smtClean="0"/>
              <a:t>Another </a:t>
            </a:r>
            <a:r>
              <a:rPr lang="en-US" sz="2200" dirty="0"/>
              <a:t>syntax for writing queries, query expression syntax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IEnumerable</a:t>
            </a:r>
            <a:r>
              <a:rPr lang="en-US" sz="2200" dirty="0"/>
              <a:t> </a:t>
            </a:r>
            <a:r>
              <a:rPr lang="en-US" sz="2200" dirty="0" err="1"/>
              <a:t>filteredNames</a:t>
            </a:r>
            <a:r>
              <a:rPr lang="en-US" sz="2200" dirty="0"/>
              <a:t> = from n in names </a:t>
            </a:r>
          </a:p>
          <a:p>
            <a:pPr marL="3200400" lvl="7" indent="0">
              <a:buNone/>
            </a:pPr>
            <a:r>
              <a:rPr lang="en-US" sz="2200" dirty="0"/>
              <a:t>	where </a:t>
            </a:r>
            <a:r>
              <a:rPr lang="en-US" sz="2200" dirty="0" err="1"/>
              <a:t>n.Contains</a:t>
            </a:r>
            <a:r>
              <a:rPr lang="en-US" sz="2200" dirty="0"/>
              <a:t> ("a") </a:t>
            </a:r>
          </a:p>
          <a:p>
            <a:pPr marL="3200400" lvl="7" indent="0">
              <a:buNone/>
            </a:pPr>
            <a:r>
              <a:rPr lang="en-US" sz="2200" dirty="0"/>
              <a:t>	select 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3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Chaining Query Operators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8830"/>
          </a:xfrm>
        </p:spPr>
        <p:txBody>
          <a:bodyPr/>
          <a:lstStyle/>
          <a:p>
            <a:r>
              <a:rPr lang="en-US" dirty="0"/>
              <a:t>To build more complex queries, </a:t>
            </a:r>
            <a:r>
              <a:rPr lang="en-US" dirty="0" smtClean="0"/>
              <a:t>we </a:t>
            </a:r>
            <a:r>
              <a:rPr lang="en-US" dirty="0"/>
              <a:t>append additional query </a:t>
            </a:r>
            <a:r>
              <a:rPr lang="en-US" dirty="0" smtClean="0"/>
              <a:t>operators </a:t>
            </a:r>
            <a:r>
              <a:rPr lang="en-US" dirty="0"/>
              <a:t>to the expression, creating a chain. </a:t>
            </a:r>
          </a:p>
        </p:txBody>
      </p:sp>
    </p:spTree>
    <p:extLst>
      <p:ext uri="{BB962C8B-B14F-4D97-AF65-F5344CB8AC3E}">
        <p14:creationId xmlns:p14="http://schemas.microsoft.com/office/powerpoint/2010/main" val="3387191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3073" y="0"/>
            <a:ext cx="9604375" cy="6143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using System;</a:t>
            </a:r>
          </a:p>
          <a:p>
            <a:pPr marL="0" indent="0">
              <a:buNone/>
            </a:pPr>
            <a:r>
              <a:rPr lang="en-US" sz="1800" dirty="0"/>
              <a:t>using </a:t>
            </a:r>
            <a:r>
              <a:rPr lang="en-US" sz="1800" dirty="0" err="1"/>
              <a:t>System.Collections.Generic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using </a:t>
            </a:r>
            <a:r>
              <a:rPr lang="en-US" sz="1800" dirty="0" err="1"/>
              <a:t>System.Linq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 smtClean="0"/>
              <a:t>LinqDemo</a:t>
            </a:r>
            <a:r>
              <a:rPr lang="en-US" sz="1800" dirty="0" smtClean="0"/>
              <a:t> {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 </a:t>
            </a:r>
            <a:r>
              <a:rPr lang="en-US" sz="1800" dirty="0"/>
              <a:t>static void Main</a:t>
            </a:r>
            <a:r>
              <a:rPr lang="en-US" sz="1800" dirty="0" smtClean="0"/>
              <a:t>() 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	string</a:t>
            </a:r>
            <a:r>
              <a:rPr lang="en-US" sz="1800" dirty="0"/>
              <a:t>[] names = { "Tom", "Dick", "Harry", "Mary", "Jay" };</a:t>
            </a:r>
          </a:p>
          <a:p>
            <a:pPr marL="0" indent="0">
              <a:buNone/>
            </a:pPr>
            <a:r>
              <a:rPr lang="en-US" sz="1800" dirty="0" smtClean="0"/>
              <a:t>	 </a:t>
            </a:r>
            <a:r>
              <a:rPr lang="en-US" sz="1800" dirty="0" err="1"/>
              <a:t>IEnumerable</a:t>
            </a:r>
            <a:r>
              <a:rPr lang="en-US" sz="1800" dirty="0"/>
              <a:t>&lt;string&gt; query = names</a:t>
            </a:r>
          </a:p>
          <a:p>
            <a:pPr marL="0" indent="0">
              <a:buNone/>
            </a:pPr>
            <a:r>
              <a:rPr lang="en-US" sz="1800" dirty="0" smtClean="0"/>
              <a:t>	.Where </a:t>
            </a:r>
            <a:r>
              <a:rPr lang="en-US" sz="1800" dirty="0"/>
              <a:t>(n =&gt; </a:t>
            </a:r>
            <a:r>
              <a:rPr lang="en-US" sz="1800" dirty="0" err="1"/>
              <a:t>n.Contains</a:t>
            </a:r>
            <a:r>
              <a:rPr lang="en-US" sz="1800" dirty="0"/>
              <a:t> ("a"))</a:t>
            </a:r>
          </a:p>
          <a:p>
            <a:pPr marL="0" indent="0">
              <a:buNone/>
            </a:pPr>
            <a:r>
              <a:rPr lang="en-US" sz="1800" dirty="0" smtClean="0"/>
              <a:t>	 </a:t>
            </a:r>
            <a:r>
              <a:rPr lang="en-US" sz="1800" dirty="0"/>
              <a:t>.</a:t>
            </a:r>
            <a:r>
              <a:rPr lang="en-US" sz="1800" dirty="0" err="1"/>
              <a:t>OrderBy</a:t>
            </a:r>
            <a:r>
              <a:rPr lang="en-US" sz="1800" dirty="0"/>
              <a:t> (n =&gt; </a:t>
            </a:r>
            <a:r>
              <a:rPr lang="en-US" sz="1800" dirty="0" err="1"/>
              <a:t>n.Length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 </a:t>
            </a:r>
            <a:r>
              <a:rPr lang="en-US" sz="1800" dirty="0"/>
              <a:t>.Select (n =&gt; </a:t>
            </a:r>
            <a:r>
              <a:rPr lang="en-US" sz="1800" dirty="0" err="1"/>
              <a:t>n.ToUpper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 smtClean="0"/>
              <a:t>	 </a:t>
            </a:r>
            <a:r>
              <a:rPr lang="en-US" sz="1800" dirty="0" err="1"/>
              <a:t>foreach</a:t>
            </a:r>
            <a:r>
              <a:rPr lang="en-US" sz="1800" dirty="0"/>
              <a:t> (string name in query)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 </a:t>
            </a:r>
            <a:r>
              <a:rPr lang="en-US" sz="1800" dirty="0"/>
              <a:t>(name);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	}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7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LINQ Query Syntax</a:t>
            </a:r>
            <a:endParaRPr lang="en-US" b="1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51579" y="1561513"/>
            <a:ext cx="9603275" cy="46203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IList</a:t>
            </a:r>
            <a:r>
              <a:rPr lang="en-US" dirty="0" smtClean="0"/>
              <a:t>&lt;Student</a:t>
            </a:r>
            <a:r>
              <a:rPr lang="en-US" dirty="0"/>
              <a:t>&gt; </a:t>
            </a:r>
            <a:r>
              <a:rPr lang="en-US" dirty="0" err="1"/>
              <a:t>studentList</a:t>
            </a:r>
            <a:r>
              <a:rPr lang="en-US" dirty="0"/>
              <a:t> = new List&lt;Student&gt;() { </a:t>
            </a:r>
          </a:p>
          <a:p>
            <a:pPr marL="0" indent="0">
              <a:buNone/>
            </a:pPr>
            <a:r>
              <a:rPr lang="en-US" dirty="0"/>
              <a:t>        new Student() { </a:t>
            </a:r>
            <a:r>
              <a:rPr lang="en-US" dirty="0" err="1"/>
              <a:t>StudentID</a:t>
            </a:r>
            <a:r>
              <a:rPr lang="en-US" dirty="0"/>
              <a:t> = 1, </a:t>
            </a:r>
            <a:r>
              <a:rPr lang="en-US" dirty="0" err="1"/>
              <a:t>StudentName</a:t>
            </a:r>
            <a:r>
              <a:rPr lang="en-US" dirty="0"/>
              <a:t> = "John", Age = 13} ,</a:t>
            </a:r>
          </a:p>
          <a:p>
            <a:pPr marL="0" indent="0">
              <a:buNone/>
            </a:pPr>
            <a:r>
              <a:rPr lang="en-US" dirty="0"/>
              <a:t>        new Student() { </a:t>
            </a:r>
            <a:r>
              <a:rPr lang="en-US" dirty="0" err="1"/>
              <a:t>StudentID</a:t>
            </a:r>
            <a:r>
              <a:rPr lang="en-US" dirty="0"/>
              <a:t> = 2, </a:t>
            </a:r>
            <a:r>
              <a:rPr lang="en-US" dirty="0" err="1"/>
              <a:t>StudentName</a:t>
            </a:r>
            <a:r>
              <a:rPr lang="en-US" dirty="0"/>
              <a:t> = "</a:t>
            </a:r>
            <a:r>
              <a:rPr lang="en-US" dirty="0" err="1"/>
              <a:t>Moin</a:t>
            </a:r>
            <a:r>
              <a:rPr lang="en-US" dirty="0"/>
              <a:t>",  Age = 21 } ,</a:t>
            </a:r>
          </a:p>
          <a:p>
            <a:pPr marL="0" indent="0">
              <a:buNone/>
            </a:pPr>
            <a:r>
              <a:rPr lang="en-US" dirty="0"/>
              <a:t>        new Student() { </a:t>
            </a:r>
            <a:r>
              <a:rPr lang="en-US" dirty="0" err="1"/>
              <a:t>StudentID</a:t>
            </a:r>
            <a:r>
              <a:rPr lang="en-US" dirty="0"/>
              <a:t> = 3, </a:t>
            </a:r>
            <a:r>
              <a:rPr lang="en-US" dirty="0" err="1"/>
              <a:t>StudentName</a:t>
            </a:r>
            <a:r>
              <a:rPr lang="en-US" dirty="0"/>
              <a:t> = "Bill",  Age = 18 } ,</a:t>
            </a:r>
          </a:p>
          <a:p>
            <a:pPr marL="0" indent="0">
              <a:buNone/>
            </a:pPr>
            <a:r>
              <a:rPr lang="en-US" dirty="0"/>
              <a:t>        new Student() { </a:t>
            </a:r>
            <a:r>
              <a:rPr lang="en-US" dirty="0" err="1"/>
              <a:t>StudentID</a:t>
            </a:r>
            <a:r>
              <a:rPr lang="en-US" dirty="0"/>
              <a:t> = 4, </a:t>
            </a:r>
            <a:r>
              <a:rPr lang="en-US" dirty="0" err="1"/>
              <a:t>StudentName</a:t>
            </a:r>
            <a:r>
              <a:rPr lang="en-US" dirty="0"/>
              <a:t> = "Ram" , Age = 20} ,</a:t>
            </a:r>
          </a:p>
          <a:p>
            <a:pPr marL="0" indent="0">
              <a:buNone/>
            </a:pPr>
            <a:r>
              <a:rPr lang="en-US" dirty="0"/>
              <a:t>        new Student() { </a:t>
            </a:r>
            <a:r>
              <a:rPr lang="en-US" dirty="0" err="1"/>
              <a:t>StudentID</a:t>
            </a:r>
            <a:r>
              <a:rPr lang="en-US" dirty="0"/>
              <a:t> = 5, </a:t>
            </a:r>
            <a:r>
              <a:rPr lang="en-US" dirty="0" err="1"/>
              <a:t>StudentName</a:t>
            </a:r>
            <a:r>
              <a:rPr lang="en-US" dirty="0"/>
              <a:t> = "Ron" , Age = 15 } </a:t>
            </a:r>
          </a:p>
          <a:p>
            <a:pPr marL="0" indent="0">
              <a:buNone/>
            </a:pPr>
            <a:r>
              <a:rPr lang="en-US" dirty="0"/>
              <a:t>    };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teenAgerStudent</a:t>
            </a:r>
            <a:r>
              <a:rPr lang="en-US" dirty="0"/>
              <a:t> = from s in </a:t>
            </a:r>
            <a:r>
              <a:rPr lang="en-US" dirty="0" err="1"/>
              <a:t>studentList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where </a:t>
            </a:r>
            <a:r>
              <a:rPr lang="en-US" dirty="0" err="1"/>
              <a:t>s.Age</a:t>
            </a:r>
            <a:r>
              <a:rPr lang="en-US" dirty="0"/>
              <a:t> &gt; 12 &amp;&amp; </a:t>
            </a:r>
            <a:r>
              <a:rPr lang="en-US" dirty="0" err="1"/>
              <a:t>s.Age</a:t>
            </a:r>
            <a:r>
              <a:rPr lang="en-US" dirty="0"/>
              <a:t> &lt; 20</a:t>
            </a:r>
          </a:p>
          <a:p>
            <a:pPr marL="0" indent="0">
              <a:buNone/>
            </a:pPr>
            <a:r>
              <a:rPr lang="en-US" dirty="0"/>
              <a:t>                      select 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390483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teenAgerStudent</a:t>
            </a:r>
            <a:r>
              <a:rPr lang="en-US" dirty="0"/>
              <a:t> = from s in </a:t>
            </a:r>
            <a:r>
              <a:rPr lang="en-US" dirty="0" err="1"/>
              <a:t>studentList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where </a:t>
            </a:r>
            <a:r>
              <a:rPr lang="en-US" dirty="0" err="1"/>
              <a:t>s.Age</a:t>
            </a:r>
            <a:r>
              <a:rPr lang="en-US" dirty="0"/>
              <a:t> &gt; 12 &amp;&amp; </a:t>
            </a:r>
            <a:r>
              <a:rPr lang="en-US" dirty="0" err="1"/>
              <a:t>s.Age</a:t>
            </a:r>
            <a:r>
              <a:rPr lang="en-US" dirty="0"/>
              <a:t> &lt; </a:t>
            </a:r>
            <a:r>
              <a:rPr lang="en-US" dirty="0" smtClean="0"/>
              <a:t>20</a:t>
            </a:r>
          </a:p>
          <a:p>
            <a:pPr marL="0" indent="0">
              <a:buNone/>
            </a:pPr>
            <a:r>
              <a:rPr lang="en-US" dirty="0" smtClean="0"/>
              <a:t>		order by </a:t>
            </a:r>
            <a:r>
              <a:rPr lang="en-US" dirty="0" err="1" smtClean="0"/>
              <a:t>s.Name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select s;</a:t>
            </a:r>
          </a:p>
          <a:p>
            <a:endParaRPr lang="en-US" dirty="0" smtClean="0"/>
          </a:p>
          <a:p>
            <a:r>
              <a:rPr lang="en-US" dirty="0" err="1" smtClean="0"/>
              <a:t>OrderBy</a:t>
            </a:r>
            <a:r>
              <a:rPr lang="en-US" dirty="0" smtClean="0"/>
              <a:t>(p</a:t>
            </a:r>
            <a:r>
              <a:rPr lang="en-US" dirty="0"/>
              <a:t> =&gt; </a:t>
            </a:r>
            <a:r>
              <a:rPr lang="en-US" dirty="0" err="1"/>
              <a:t>p.Name</a:t>
            </a:r>
            <a:r>
              <a:rPr lang="en-US" dirty="0"/>
              <a:t>, </a:t>
            </a:r>
            <a:r>
              <a:rPr lang="en-US" dirty="0" err="1"/>
              <a:t>StringComparer.CurrentCultureIgnoreCase</a:t>
            </a:r>
            <a:r>
              <a:rPr lang="en-US" dirty="0"/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54611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Using </a:t>
            </a:r>
            <a:r>
              <a:rPr lang="en-US" b="1" cap="none" dirty="0" err="1" smtClean="0"/>
              <a:t>Lamda</a:t>
            </a:r>
            <a:r>
              <a:rPr lang="en-US" b="1" cap="none" dirty="0" smtClean="0"/>
              <a:t> Expression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427162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studentList1 = </a:t>
            </a:r>
            <a:r>
              <a:rPr lang="en-US" dirty="0" err="1" smtClean="0"/>
              <a:t>studentsStream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.Where&lt;Student</a:t>
            </a:r>
            <a:r>
              <a:rPr lang="en-US" dirty="0"/>
              <a:t>&gt;(</a:t>
            </a:r>
            <a:r>
              <a:rPr lang="en-US" dirty="0" err="1"/>
              <a:t>stu</a:t>
            </a:r>
            <a:r>
              <a:rPr lang="en-US" dirty="0"/>
              <a:t> =&gt; </a:t>
            </a:r>
            <a:r>
              <a:rPr lang="en-US" dirty="0" err="1" smtClean="0"/>
              <a:t>stu.Age</a:t>
            </a:r>
            <a:r>
              <a:rPr lang="en-US" dirty="0" smtClean="0"/>
              <a:t>&gt; 15)</a:t>
            </a:r>
          </a:p>
          <a:p>
            <a:pPr marL="0" indent="0">
              <a:buNone/>
            </a:pPr>
            <a:r>
              <a:rPr lang="en-US" dirty="0" smtClean="0"/>
              <a:t>	. </a:t>
            </a:r>
            <a:r>
              <a:rPr lang="en-US" dirty="0" err="1"/>
              <a:t>OrderBy</a:t>
            </a:r>
            <a:r>
              <a:rPr lang="en-US" dirty="0"/>
              <a:t>(p =&gt; </a:t>
            </a:r>
            <a:r>
              <a:rPr lang="en-US" dirty="0" err="1" smtClean="0"/>
              <a:t>p.Name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studentList2 = </a:t>
            </a:r>
            <a:r>
              <a:rPr lang="en-US" dirty="0" err="1"/>
              <a:t>studentsStream.Where</a:t>
            </a:r>
            <a:r>
              <a:rPr lang="en-US" dirty="0"/>
              <a:t>(s =&gt; </a:t>
            </a:r>
            <a:r>
              <a:rPr lang="en-US" dirty="0" err="1" smtClean="0"/>
              <a:t>s.Age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/>
              <a:t>15).</a:t>
            </a:r>
            <a:r>
              <a:rPr lang="en-US" dirty="0" err="1"/>
              <a:t>ToList</a:t>
            </a:r>
            <a:r>
              <a:rPr lang="en-US" dirty="0"/>
              <a:t>&lt;Student&gt;();</a:t>
            </a:r>
          </a:p>
        </p:txBody>
      </p:sp>
    </p:spTree>
    <p:extLst>
      <p:ext uri="{BB962C8B-B14F-4D97-AF65-F5344CB8AC3E}">
        <p14:creationId xmlns:p14="http://schemas.microsoft.com/office/powerpoint/2010/main" val="265748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Query Syntax Versus SQL Syntax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04435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/>
              <a:t>expressions look superficially like SQL, yet the two are very different. </a:t>
            </a:r>
            <a:endParaRPr lang="en-US" dirty="0" smtClean="0"/>
          </a:p>
          <a:p>
            <a:r>
              <a:rPr lang="en-US" dirty="0" smtClean="0"/>
              <a:t>A LINQ </a:t>
            </a:r>
            <a:r>
              <a:rPr lang="en-US" dirty="0"/>
              <a:t>query boils down to a C# expression, and so follows standard C# rules. </a:t>
            </a:r>
            <a:endParaRPr lang="en-US" dirty="0" smtClean="0"/>
          </a:p>
          <a:p>
            <a:r>
              <a:rPr lang="en-US" dirty="0" smtClean="0"/>
              <a:t>For example</a:t>
            </a:r>
            <a:r>
              <a:rPr lang="en-US" dirty="0"/>
              <a:t>, with LINQ, </a:t>
            </a:r>
            <a:r>
              <a:rPr lang="en-US" dirty="0" smtClean="0"/>
              <a:t>we </a:t>
            </a:r>
            <a:r>
              <a:rPr lang="en-US" dirty="0"/>
              <a:t>cannot use a variable before </a:t>
            </a:r>
            <a:r>
              <a:rPr lang="en-US" dirty="0" smtClean="0"/>
              <a:t>we </a:t>
            </a:r>
            <a:r>
              <a:rPr lang="en-US" dirty="0"/>
              <a:t>declare it.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SQL, </a:t>
            </a:r>
            <a:r>
              <a:rPr lang="en-US" dirty="0" smtClean="0"/>
              <a:t>we can </a:t>
            </a:r>
            <a:r>
              <a:rPr lang="en-US" dirty="0"/>
              <a:t>reference a table alias in the SELECT clause before defining it in a FROM clause</a:t>
            </a:r>
            <a:r>
              <a:rPr lang="en-US" dirty="0" smtClean="0"/>
              <a:t>.</a:t>
            </a:r>
          </a:p>
          <a:p>
            <a:r>
              <a:rPr lang="en-US" dirty="0"/>
              <a:t>A subquery in LINQ is just another C# expression and so requires no special syntax.</a:t>
            </a:r>
          </a:p>
          <a:p>
            <a:r>
              <a:rPr lang="en-US" dirty="0"/>
              <a:t>Subqueries in SQL are subject to special rules.</a:t>
            </a:r>
          </a:p>
          <a:p>
            <a:r>
              <a:rPr lang="en-US" dirty="0"/>
              <a:t>With LINQ, data logically flows from left to right through the query.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SQL, </a:t>
            </a:r>
            <a:r>
              <a:rPr lang="en-US" dirty="0" smtClean="0"/>
              <a:t>the order </a:t>
            </a:r>
            <a:r>
              <a:rPr lang="en-US" dirty="0"/>
              <a:t>is less well-structured with regard data flow.</a:t>
            </a:r>
          </a:p>
        </p:txBody>
      </p:sp>
    </p:spTree>
    <p:extLst>
      <p:ext uri="{BB962C8B-B14F-4D97-AF65-F5344CB8AC3E}">
        <p14:creationId xmlns:p14="http://schemas.microsoft.com/office/powerpoint/2010/main" val="30116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</a:t>
            </a:r>
            <a:r>
              <a:rPr lang="en-US" b="1" cap="none" dirty="0" smtClean="0"/>
              <a:t>ist</a:t>
            </a:r>
            <a:r>
              <a:rPr lang="en-US" b="1" dirty="0" smtClean="0"/>
              <a:t>&lt;T&gt;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5595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generic List class is the most commonly used</a:t>
            </a:r>
            <a:r>
              <a:rPr lang="en-US" dirty="0" smtClean="0"/>
              <a:t>.</a:t>
            </a:r>
          </a:p>
          <a:p>
            <a:r>
              <a:rPr lang="en-US" dirty="0"/>
              <a:t>The generic List </a:t>
            </a:r>
            <a:r>
              <a:rPr lang="en-US" dirty="0" smtClean="0"/>
              <a:t>class provides </a:t>
            </a:r>
            <a:r>
              <a:rPr lang="en-US" dirty="0"/>
              <a:t>a dynamically </a:t>
            </a:r>
            <a:r>
              <a:rPr lang="en-US" dirty="0" smtClean="0"/>
              <a:t>sized array </a:t>
            </a:r>
            <a:r>
              <a:rPr lang="en-US" dirty="0"/>
              <a:t>of objects and are among the most commonly used of the collection </a:t>
            </a:r>
            <a:r>
              <a:rPr lang="en-US" dirty="0" smtClean="0"/>
              <a:t>classes.</a:t>
            </a:r>
          </a:p>
          <a:p>
            <a:r>
              <a:rPr lang="en-US" dirty="0" smtClean="0"/>
              <a:t>Whereas </a:t>
            </a:r>
            <a:r>
              <a:rPr lang="en-US" dirty="0"/>
              <a:t>List&lt;T&gt; implements both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IList</a:t>
            </a:r>
            <a:r>
              <a:rPr lang="en-US" dirty="0" smtClean="0"/>
              <a:t>&lt;T&gt;.</a:t>
            </a:r>
          </a:p>
          <a:p>
            <a:pPr marL="0" indent="0">
              <a:buNone/>
            </a:pPr>
            <a:r>
              <a:rPr lang="en-US" dirty="0"/>
              <a:t>List&lt;string&gt; words = new List&lt;string&gt;(); // New string-typed list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words.Add</a:t>
            </a:r>
            <a:r>
              <a:rPr lang="en-US" dirty="0" smtClean="0"/>
              <a:t> </a:t>
            </a:r>
            <a:r>
              <a:rPr lang="en-US" dirty="0"/>
              <a:t>("melon");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words.Add</a:t>
            </a:r>
            <a:r>
              <a:rPr lang="en-US" dirty="0" smtClean="0"/>
              <a:t> </a:t>
            </a:r>
            <a:r>
              <a:rPr lang="en-US" dirty="0"/>
              <a:t>("avocado");</a:t>
            </a:r>
          </a:p>
        </p:txBody>
      </p:sp>
    </p:spTree>
    <p:extLst>
      <p:ext uri="{BB962C8B-B14F-4D97-AF65-F5344CB8AC3E}">
        <p14:creationId xmlns:p14="http://schemas.microsoft.com/office/powerpoint/2010/main" val="3326602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55951"/>
          </a:xfrm>
        </p:spPr>
        <p:txBody>
          <a:bodyPr/>
          <a:lstStyle/>
          <a:p>
            <a:r>
              <a:rPr lang="en-US" dirty="0"/>
              <a:t>A LINQ query comprises a conveyor belt or pipeline of operators that accept </a:t>
            </a:r>
            <a:r>
              <a:rPr lang="en-US" dirty="0" smtClean="0"/>
              <a:t>and emit </a:t>
            </a:r>
            <a:r>
              <a:rPr lang="en-US" dirty="0"/>
              <a:t>sequences whose element order can matter.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SQL query comprises a </a:t>
            </a:r>
            <a:r>
              <a:rPr lang="en-US" dirty="0" smtClean="0"/>
              <a:t>network of </a:t>
            </a:r>
            <a:r>
              <a:rPr lang="en-US" dirty="0"/>
              <a:t>clauses that work mostly with unordered sets.</a:t>
            </a:r>
          </a:p>
        </p:txBody>
      </p:sp>
    </p:spTree>
    <p:extLst>
      <p:ext uri="{BB962C8B-B14F-4D97-AF65-F5344CB8AC3E}">
        <p14:creationId xmlns:p14="http://schemas.microsoft.com/office/powerpoint/2010/main" val="1291110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Advantages Of LINQ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465799"/>
          </a:xfrm>
        </p:spPr>
        <p:txBody>
          <a:bodyPr/>
          <a:lstStyle/>
          <a:p>
            <a:r>
              <a:rPr lang="en-US" dirty="0" smtClean="0"/>
              <a:t>LINQ </a:t>
            </a:r>
            <a:r>
              <a:rPr lang="en-US" dirty="0"/>
              <a:t>offers an object-based, language-integrated way to query over data no matter where that data came from. So through  LINQ we can query database, XML as well as collections. </a:t>
            </a:r>
          </a:p>
          <a:p>
            <a:r>
              <a:rPr lang="en-US" dirty="0"/>
              <a:t>Compile time syntax checking</a:t>
            </a:r>
          </a:p>
          <a:p>
            <a:r>
              <a:rPr lang="en-US" dirty="0"/>
              <a:t>It allows you to query collections like arrays, enumerable classes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84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Types Of LINQ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3904831"/>
          </a:xfrm>
        </p:spPr>
        <p:txBody>
          <a:bodyPr/>
          <a:lstStyle/>
          <a:p>
            <a:r>
              <a:rPr lang="en-US" dirty="0" smtClean="0"/>
              <a:t>LINQ </a:t>
            </a:r>
            <a:r>
              <a:rPr lang="en-US" dirty="0"/>
              <a:t>to objects</a:t>
            </a:r>
          </a:p>
          <a:p>
            <a:r>
              <a:rPr lang="en-US" dirty="0"/>
              <a:t>LINQ to SQL(DLINQ)</a:t>
            </a:r>
          </a:p>
          <a:p>
            <a:r>
              <a:rPr lang="en-US" dirty="0"/>
              <a:t>LINQ to dataset</a:t>
            </a:r>
          </a:p>
          <a:p>
            <a:r>
              <a:rPr lang="en-US" dirty="0"/>
              <a:t>LINQ to XML(XLINQ)</a:t>
            </a:r>
          </a:p>
          <a:p>
            <a:r>
              <a:rPr lang="en-US" dirty="0"/>
              <a:t>LINQ to entities</a:t>
            </a:r>
          </a:p>
        </p:txBody>
      </p:sp>
    </p:spTree>
    <p:extLst>
      <p:ext uri="{BB962C8B-B14F-4D97-AF65-F5344CB8AC3E}">
        <p14:creationId xmlns:p14="http://schemas.microsoft.com/office/powerpoint/2010/main" val="778491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Implementing The Enumeration Interfaces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43072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might want to implement </a:t>
            </a:r>
            <a:r>
              <a:rPr lang="en-US" b="1" dirty="0" err="1"/>
              <a:t>IEnumerable</a:t>
            </a:r>
            <a:r>
              <a:rPr lang="en-US" dirty="0"/>
              <a:t> or </a:t>
            </a:r>
            <a:r>
              <a:rPr lang="en-US" b="1" dirty="0" err="1"/>
              <a:t>IEnumerable</a:t>
            </a:r>
            <a:r>
              <a:rPr lang="en-US" b="1" dirty="0"/>
              <a:t>&lt;T&gt;</a:t>
            </a:r>
            <a:r>
              <a:rPr lang="en-US" dirty="0" smtClean="0"/>
              <a:t> </a:t>
            </a:r>
            <a:r>
              <a:rPr lang="en-US" dirty="0"/>
              <a:t>for one or more of the following reasons: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sz="2000" dirty="0"/>
              <a:t>To support the </a:t>
            </a:r>
            <a:r>
              <a:rPr lang="en-US" sz="2000" dirty="0" err="1"/>
              <a:t>foreach</a:t>
            </a:r>
            <a:r>
              <a:rPr lang="en-US" sz="2000" dirty="0"/>
              <a:t> statement 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To interoperate with anything expecting a standard collection 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To meet the requirements of a more sophisticated collection </a:t>
            </a:r>
            <a:r>
              <a:rPr lang="en-US" sz="2000" dirty="0" smtClean="0"/>
              <a:t>interface</a:t>
            </a:r>
          </a:p>
          <a:p>
            <a:pPr lvl="1"/>
            <a:r>
              <a:rPr lang="en-US" sz="2000" dirty="0"/>
              <a:t>To support collection initializers</a:t>
            </a:r>
          </a:p>
        </p:txBody>
      </p:sp>
    </p:spTree>
    <p:extLst>
      <p:ext uri="{BB962C8B-B14F-4D97-AF65-F5344CB8AC3E}">
        <p14:creationId xmlns:p14="http://schemas.microsoft.com/office/powerpoint/2010/main" val="3877354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55951"/>
          </a:xfrm>
        </p:spPr>
        <p:txBody>
          <a:bodyPr/>
          <a:lstStyle/>
          <a:p>
            <a:r>
              <a:rPr lang="en-US" dirty="0" smtClean="0"/>
              <a:t>To implement </a:t>
            </a:r>
            <a:r>
              <a:rPr lang="en-US" b="1" dirty="0" err="1" smtClean="0"/>
              <a:t>IEnumerable</a:t>
            </a:r>
            <a:r>
              <a:rPr lang="en-US" b="1" dirty="0" smtClean="0"/>
              <a:t>/</a:t>
            </a:r>
            <a:r>
              <a:rPr lang="en-US" b="1" dirty="0" err="1" smtClean="0"/>
              <a:t>IEnumerable</a:t>
            </a:r>
            <a:r>
              <a:rPr lang="en-US" b="1" dirty="0" smtClean="0"/>
              <a:t>&lt;T&gt;, </a:t>
            </a:r>
            <a:r>
              <a:rPr lang="en-US" dirty="0" smtClean="0"/>
              <a:t>you must provide an enumerator.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do this in one of three ways: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the class is “wrapping” another collection, by returning the wrapped </a:t>
            </a:r>
            <a:r>
              <a:rPr lang="en-US" sz="2000" dirty="0" smtClean="0"/>
              <a:t>collection’s </a:t>
            </a:r>
            <a:r>
              <a:rPr lang="en-US" sz="2000" dirty="0"/>
              <a:t>enumerator</a:t>
            </a:r>
          </a:p>
          <a:p>
            <a:pPr lvl="1"/>
            <a:r>
              <a:rPr lang="en-US" sz="2000" dirty="0" smtClean="0"/>
              <a:t>Via </a:t>
            </a:r>
            <a:r>
              <a:rPr lang="en-US" sz="2000" dirty="0"/>
              <a:t>an iterator using yield return</a:t>
            </a:r>
          </a:p>
          <a:p>
            <a:pPr lvl="1"/>
            <a:r>
              <a:rPr lang="en-US" sz="2000" dirty="0" smtClean="0"/>
              <a:t>By </a:t>
            </a:r>
            <a:r>
              <a:rPr lang="en-US" sz="2000" dirty="0"/>
              <a:t>instantiating your own </a:t>
            </a:r>
            <a:r>
              <a:rPr lang="en-US" sz="2000" dirty="0" err="1"/>
              <a:t>IEnumerator</a:t>
            </a:r>
            <a:r>
              <a:rPr lang="en-US" sz="2000" dirty="0"/>
              <a:t>/</a:t>
            </a:r>
            <a:r>
              <a:rPr lang="en-US" sz="2000" dirty="0" err="1"/>
              <a:t>IEnumerator</a:t>
            </a:r>
            <a:r>
              <a:rPr lang="en-US" sz="2000" dirty="0"/>
              <a:t>&lt;T&gt;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85543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Lambda Expressions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301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lambda expression is an unnamed method that can be used to create delegates.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types of lambda expression, Expression Lambda and Statement Lambdas..</a:t>
            </a:r>
            <a:endParaRPr lang="en-US" dirty="0" smtClean="0"/>
          </a:p>
          <a:p>
            <a:r>
              <a:rPr lang="en-US" i="1" dirty="0"/>
              <a:t>A</a:t>
            </a:r>
            <a:r>
              <a:rPr lang="en-US" i="1" dirty="0" smtClean="0"/>
              <a:t> lambda expression is used</a:t>
            </a:r>
            <a:r>
              <a:rPr lang="en-US" dirty="0"/>
              <a:t> to create an anonymous </a:t>
            </a:r>
            <a:r>
              <a:rPr lang="en-US" dirty="0" smtClean="0"/>
              <a:t>function.</a:t>
            </a:r>
            <a:endParaRPr lang="en-US" dirty="0"/>
          </a:p>
          <a:p>
            <a:r>
              <a:rPr lang="en-US" dirty="0"/>
              <a:t>The compiler immediately converts the lambda expression to either: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A delegate instance.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An expression tree, of type Expression&lt;</a:t>
            </a:r>
            <a:r>
              <a:rPr lang="en-US" sz="2000" dirty="0" err="1"/>
              <a:t>TDelegate</a:t>
            </a:r>
            <a:r>
              <a:rPr lang="en-US" sz="2000" dirty="0"/>
              <a:t>&gt;, representing the </a:t>
            </a:r>
            <a:r>
              <a:rPr lang="en-US" sz="2000" dirty="0" smtClean="0"/>
              <a:t>code inside </a:t>
            </a:r>
            <a:r>
              <a:rPr lang="en-US" sz="2000" dirty="0"/>
              <a:t>the lambda expression in a traversable object model. </a:t>
            </a:r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allows </a:t>
            </a:r>
            <a:r>
              <a:rPr lang="en-US" sz="2000" dirty="0" smtClean="0"/>
              <a:t>the lambda </a:t>
            </a:r>
            <a:r>
              <a:rPr lang="en-US" sz="2000" dirty="0"/>
              <a:t>expression to be interpreted later at </a:t>
            </a:r>
            <a:r>
              <a:rPr lang="en-US" sz="2000" dirty="0" smtClean="0"/>
              <a:t>runtime.</a:t>
            </a:r>
            <a:endParaRPr lang="en-US" sz="2000" dirty="0"/>
          </a:p>
          <a:p>
            <a:pPr marL="342900" lvl="1" indent="-342900"/>
            <a:r>
              <a:rPr lang="en-US" sz="2000" dirty="0"/>
              <a:t>Internally, the compiler resolves lambda expressions of this type by writing a private method, and moving the expression’s code into that method. </a:t>
            </a:r>
            <a:endParaRPr lang="en-US" sz="2000" dirty="0" smtClean="0"/>
          </a:p>
          <a:p>
            <a:pPr marL="342900" lvl="1" indent="-342900"/>
            <a:r>
              <a:rPr lang="en-US" sz="2000" dirty="0"/>
              <a:t>The ‘=&gt;’ is the lambda </a:t>
            </a:r>
            <a:r>
              <a:rPr lang="en-US" sz="2000" dirty="0" smtClean="0"/>
              <a:t>operator. A </a:t>
            </a:r>
            <a:r>
              <a:rPr lang="en-US" sz="2000" dirty="0"/>
              <a:t>lambda expression has the following form: </a:t>
            </a:r>
            <a:endParaRPr lang="en-US" sz="2000" dirty="0" smtClean="0"/>
          </a:p>
          <a:p>
            <a:pPr marL="0" lvl="1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(input-parameters</a:t>
            </a:r>
            <a:r>
              <a:rPr lang="en-US" sz="2000" b="1" dirty="0"/>
              <a:t>) =&gt; expression-or-statement-block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46213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Lambda Expressions Can Be Of Two Types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3"/>
            <a:ext cx="9603275" cy="4543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Expression </a:t>
            </a:r>
            <a:r>
              <a:rPr lang="en-US" b="1" dirty="0"/>
              <a:t>Lambda: </a:t>
            </a:r>
            <a:r>
              <a:rPr lang="en-US" dirty="0"/>
              <a:t>Consists of the input and the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dirty="0"/>
              <a:t>a type of lambda that has an expression to the right of the lambda operator.</a:t>
            </a:r>
          </a:p>
          <a:p>
            <a:r>
              <a:rPr lang="en-US" dirty="0" smtClean="0"/>
              <a:t>Syntax:	</a:t>
            </a:r>
            <a:r>
              <a:rPr lang="en-US" b="1" dirty="0" smtClean="0"/>
              <a:t>input </a:t>
            </a:r>
            <a:r>
              <a:rPr lang="en-US" b="1" dirty="0"/>
              <a:t>=&gt; expression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		number </a:t>
            </a:r>
            <a:r>
              <a:rPr lang="en-US" dirty="0"/>
              <a:t>=&gt; (number % 2 == 0)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Statement Lambda: </a:t>
            </a:r>
            <a:r>
              <a:rPr lang="en-US" dirty="0"/>
              <a:t>Consists of the input and a set of statements to be executed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It is </a:t>
            </a:r>
            <a:r>
              <a:rPr lang="en-US" dirty="0"/>
              <a:t>a statement lambda because it contains a statement block {...} to the right side of the expression.</a:t>
            </a:r>
          </a:p>
          <a:p>
            <a:r>
              <a:rPr lang="en-US" dirty="0" smtClean="0"/>
              <a:t>Syntax:	</a:t>
            </a:r>
            <a:r>
              <a:rPr lang="en-US" b="1" dirty="0" smtClean="0"/>
              <a:t>input </a:t>
            </a:r>
            <a:r>
              <a:rPr lang="en-US" b="1" dirty="0"/>
              <a:t>=&gt; { statements </a:t>
            </a:r>
            <a:r>
              <a:rPr lang="en-US" b="1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		number </a:t>
            </a:r>
            <a:r>
              <a:rPr lang="en-US" dirty="0"/>
              <a:t>=&gt; { return number &gt; 5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340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04435"/>
          </a:xfrm>
        </p:spPr>
        <p:txBody>
          <a:bodyPr>
            <a:normAutofit/>
          </a:bodyPr>
          <a:lstStyle/>
          <a:p>
            <a:r>
              <a:rPr lang="en-US" dirty="0"/>
              <a:t>Given the following delegate </a:t>
            </a:r>
            <a:r>
              <a:rPr lang="en-US" dirty="0" smtClean="0"/>
              <a:t>type: delegate </a:t>
            </a:r>
            <a:r>
              <a:rPr lang="en-US" dirty="0" err="1"/>
              <a:t>int</a:t>
            </a:r>
            <a:r>
              <a:rPr lang="en-US" dirty="0"/>
              <a:t> Transformer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we could assign and invoke the lambda expression x =&gt; x * x as follows:</a:t>
            </a:r>
          </a:p>
          <a:p>
            <a:pPr marL="0" indent="0">
              <a:buNone/>
            </a:pPr>
            <a:r>
              <a:rPr lang="en-US" dirty="0" smtClean="0"/>
              <a:t>	Transformer </a:t>
            </a:r>
            <a:r>
              <a:rPr lang="en-US" dirty="0" err="1"/>
              <a:t>sqr</a:t>
            </a:r>
            <a:r>
              <a:rPr lang="en-US" dirty="0"/>
              <a:t> = x =&gt; x * x;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sqr</a:t>
            </a:r>
            <a:r>
              <a:rPr lang="en-US" dirty="0"/>
              <a:t>(3)); // </a:t>
            </a:r>
            <a:r>
              <a:rPr lang="en-US" dirty="0" smtClean="0"/>
              <a:t>9</a:t>
            </a:r>
          </a:p>
          <a:p>
            <a:r>
              <a:rPr lang="en-US" dirty="0"/>
              <a:t>Lambda expressions are used most commonly with the </a:t>
            </a:r>
            <a:r>
              <a:rPr lang="en-US" dirty="0" err="1"/>
              <a:t>Func</a:t>
            </a:r>
            <a:r>
              <a:rPr lang="en-US" dirty="0"/>
              <a:t> and Action </a:t>
            </a:r>
            <a:r>
              <a:rPr lang="en-US" dirty="0" smtClean="0"/>
              <a:t>delegates.</a:t>
            </a:r>
          </a:p>
          <a:p>
            <a:r>
              <a:rPr lang="pt-BR" dirty="0"/>
              <a:t>Func sqr = x =&gt; x * x; </a:t>
            </a:r>
            <a:endParaRPr lang="pt-BR" dirty="0" smtClean="0"/>
          </a:p>
          <a:p>
            <a:r>
              <a:rPr lang="en-US" dirty="0" smtClean="0"/>
              <a:t>Here’s </a:t>
            </a:r>
            <a:r>
              <a:rPr lang="en-US" dirty="0"/>
              <a:t>an example of an expression that accepts two parameters: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string,string,int</a:t>
            </a:r>
            <a:r>
              <a:rPr lang="en-US" dirty="0"/>
              <a:t>&gt; </a:t>
            </a:r>
            <a:r>
              <a:rPr lang="en-US" dirty="0" err="1"/>
              <a:t>totalLength</a:t>
            </a:r>
            <a:r>
              <a:rPr lang="en-US" dirty="0"/>
              <a:t> = (s1, s2) =&gt; s1.Length + s2.Length;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total = </a:t>
            </a:r>
            <a:r>
              <a:rPr lang="en-US" dirty="0" err="1"/>
              <a:t>totalLength</a:t>
            </a:r>
            <a:r>
              <a:rPr lang="en-US" dirty="0"/>
              <a:t> ("hello", "world"); // total is 10;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434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80041" y="-1"/>
            <a:ext cx="9604375" cy="6091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/>
              <a:t>using</a:t>
            </a:r>
            <a:r>
              <a:rPr lang="en-US" sz="1800" dirty="0"/>
              <a:t> System;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/>
              <a:t>using</a:t>
            </a:r>
            <a:r>
              <a:rPr lang="en-US" sz="1800" dirty="0"/>
              <a:t> </a:t>
            </a:r>
            <a:r>
              <a:rPr lang="en-US" sz="1800" dirty="0" err="1"/>
              <a:t>System.Collections.Generic</a:t>
            </a:r>
            <a:r>
              <a:rPr lang="en-US" sz="1800" dirty="0"/>
              <a:t>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/>
              <a:t>using</a:t>
            </a:r>
            <a:r>
              <a:rPr lang="en-US" sz="1800" dirty="0"/>
              <a:t> </a:t>
            </a:r>
            <a:r>
              <a:rPr lang="en-US" sz="1800" dirty="0" err="1"/>
              <a:t>System.Linq</a:t>
            </a:r>
            <a:r>
              <a:rPr lang="en-US" sz="1800" dirty="0"/>
              <a:t>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static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demo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    </a:t>
            </a: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static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Main()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    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        List&lt;</a:t>
            </a:r>
            <a:r>
              <a:rPr lang="en-US" sz="1800" b="1" dirty="0" err="1"/>
              <a:t>int</a:t>
            </a:r>
            <a:r>
              <a:rPr lang="en-US" sz="1800" dirty="0"/>
              <a:t>&gt; list = </a:t>
            </a:r>
            <a:r>
              <a:rPr lang="en-US" sz="1800" b="1" dirty="0"/>
              <a:t>new</a:t>
            </a:r>
            <a:r>
              <a:rPr lang="en-US" sz="1800" dirty="0"/>
              <a:t> List&lt;</a:t>
            </a:r>
            <a:r>
              <a:rPr lang="en-US" sz="1800" b="1" dirty="0" err="1"/>
              <a:t>int</a:t>
            </a:r>
            <a:r>
              <a:rPr lang="en-US" sz="1800" dirty="0"/>
              <a:t>&gt;() { 1, 2, 3, 4, 5, 6 };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        List&lt;</a:t>
            </a:r>
            <a:r>
              <a:rPr lang="en-US" sz="1800" b="1" dirty="0" err="1"/>
              <a:t>int</a:t>
            </a:r>
            <a:r>
              <a:rPr lang="en-US" sz="1800" dirty="0"/>
              <a:t>&gt; </a:t>
            </a:r>
            <a:r>
              <a:rPr lang="en-US" sz="1800" dirty="0" err="1"/>
              <a:t>evenNumbers</a:t>
            </a:r>
            <a:r>
              <a:rPr lang="en-US" sz="1800" dirty="0"/>
              <a:t> = </a:t>
            </a:r>
            <a:r>
              <a:rPr lang="en-US" sz="1800" dirty="0" err="1"/>
              <a:t>list.FindAll</a:t>
            </a:r>
            <a:r>
              <a:rPr lang="en-US" sz="1800" dirty="0"/>
              <a:t>(x =&gt; (x % 2) == 0);  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       </a:t>
            </a:r>
            <a:r>
              <a:rPr lang="en-US" sz="1800" b="1" dirty="0" err="1"/>
              <a:t>foreach</a:t>
            </a:r>
            <a:r>
              <a:rPr lang="en-US" sz="1800" dirty="0"/>
              <a:t> (</a:t>
            </a:r>
            <a:r>
              <a:rPr lang="en-US" sz="1800" dirty="0" err="1"/>
              <a:t>var</a:t>
            </a:r>
            <a:r>
              <a:rPr lang="en-US" sz="1800" dirty="0"/>
              <a:t> </a:t>
            </a:r>
            <a:r>
              <a:rPr lang="en-US" sz="1800" dirty="0" err="1"/>
              <a:t>num</a:t>
            </a:r>
            <a:r>
              <a:rPr lang="en-US" sz="1800" dirty="0"/>
              <a:t> </a:t>
            </a:r>
            <a:r>
              <a:rPr lang="en-US" sz="1800" b="1" dirty="0"/>
              <a:t>in</a:t>
            </a:r>
            <a:r>
              <a:rPr lang="en-US" sz="1800" dirty="0"/>
              <a:t> </a:t>
            </a:r>
            <a:r>
              <a:rPr lang="en-US" sz="1800" dirty="0" err="1"/>
              <a:t>evenNumbers</a:t>
            </a:r>
            <a:r>
              <a:rPr lang="en-US" sz="1800" dirty="0"/>
              <a:t>)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        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            </a:t>
            </a:r>
            <a:r>
              <a:rPr lang="en-US" sz="1800" dirty="0" err="1"/>
              <a:t>Console.Write</a:t>
            </a:r>
            <a:r>
              <a:rPr lang="en-US" sz="1800" dirty="0"/>
              <a:t>("{0} ", </a:t>
            </a:r>
            <a:r>
              <a:rPr lang="en-US" sz="1800" dirty="0" err="1"/>
              <a:t>num</a:t>
            </a:r>
            <a:r>
              <a:rPr lang="en-US" sz="1800" dirty="0"/>
              <a:t>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        }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        </a:t>
            </a:r>
            <a:r>
              <a:rPr lang="en-US" sz="1800" dirty="0" err="1"/>
              <a:t>Console.WriteLine</a:t>
            </a:r>
            <a:r>
              <a:rPr lang="en-US" sz="1800" dirty="0" smtClean="0"/>
              <a:t>(“press any key to exit”);</a:t>
            </a:r>
            <a:r>
              <a:rPr lang="en-US" sz="1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        </a:t>
            </a:r>
            <a:r>
              <a:rPr lang="en-US" sz="1800" dirty="0" err="1"/>
              <a:t>Console.Read</a:t>
            </a:r>
            <a:r>
              <a:rPr lang="en-US" sz="1800" dirty="0"/>
              <a:t>();  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    }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732387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1369" y="-115910"/>
            <a:ext cx="10573554" cy="643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using System;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>
              <a:spcBef>
                <a:spcPts val="600"/>
              </a:spcBef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class </a:t>
            </a:r>
            <a:r>
              <a:rPr lang="en-US" dirty="0"/>
              <a:t>Student {		</a:t>
            </a:r>
          </a:p>
          <a:p>
            <a:pPr>
              <a:spcBef>
                <a:spcPts val="600"/>
              </a:spcBef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rollNo</a:t>
            </a:r>
            <a:r>
              <a:rPr lang="en-US" dirty="0"/>
              <a:t>	{	</a:t>
            </a:r>
            <a:r>
              <a:rPr lang="en-US" dirty="0" smtClean="0"/>
              <a:t>get;	set</a:t>
            </a:r>
            <a:r>
              <a:rPr lang="en-US" dirty="0"/>
              <a:t>;	</a:t>
            </a:r>
            <a:r>
              <a:rPr lang="en-US" dirty="0" smtClean="0"/>
              <a:t>}</a:t>
            </a:r>
            <a:r>
              <a:rPr lang="en-US" dirty="0"/>
              <a:t>	</a:t>
            </a:r>
          </a:p>
          <a:p>
            <a:pPr>
              <a:spcBef>
                <a:spcPts val="600"/>
              </a:spcBef>
            </a:pPr>
            <a:r>
              <a:rPr lang="en-US" dirty="0"/>
              <a:t>	public string </a:t>
            </a:r>
            <a:r>
              <a:rPr lang="en-US" dirty="0" smtClean="0"/>
              <a:t>name</a:t>
            </a:r>
            <a:r>
              <a:rPr lang="en-US" dirty="0"/>
              <a:t>	{	get</a:t>
            </a:r>
            <a:r>
              <a:rPr lang="en-US" dirty="0" smtClean="0"/>
              <a:t>;	set</a:t>
            </a:r>
            <a:r>
              <a:rPr lang="en-US" dirty="0"/>
              <a:t>;}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class </a:t>
            </a:r>
            <a:r>
              <a:rPr lang="en-US" dirty="0" err="1" smtClean="0"/>
              <a:t>LamdaDemo</a:t>
            </a:r>
            <a:r>
              <a:rPr lang="en-US" dirty="0" smtClean="0"/>
              <a:t> {</a:t>
            </a:r>
            <a:r>
              <a:rPr lang="en-US" dirty="0"/>
              <a:t>	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		List&lt;Student&gt; details = new List&lt;Student&gt;() {</a:t>
            </a:r>
          </a:p>
          <a:p>
            <a:pPr>
              <a:spcBef>
                <a:spcPts val="600"/>
              </a:spcBef>
            </a:pPr>
            <a:r>
              <a:rPr lang="en-US" dirty="0"/>
              <a:t>			new Student{ </a:t>
            </a:r>
            <a:r>
              <a:rPr lang="en-US" dirty="0" err="1"/>
              <a:t>rollNo</a:t>
            </a:r>
            <a:r>
              <a:rPr lang="en-US" dirty="0"/>
              <a:t> = 1, name = "Liza" </a:t>
            </a:r>
            <a:r>
              <a:rPr lang="en-US" dirty="0" smtClean="0"/>
              <a:t>}, new </a:t>
            </a:r>
            <a:r>
              <a:rPr lang="en-US" dirty="0"/>
              <a:t>Student{ </a:t>
            </a:r>
            <a:r>
              <a:rPr lang="en-US" dirty="0" err="1"/>
              <a:t>rollNo</a:t>
            </a:r>
            <a:r>
              <a:rPr lang="en-US" dirty="0"/>
              <a:t> = 2, name = </a:t>
            </a:r>
            <a:r>
              <a:rPr lang="en-US" dirty="0" smtClean="0"/>
              <a:t>“Gita" </a:t>
            </a:r>
            <a:r>
              <a:rPr lang="en-US" dirty="0"/>
              <a:t>},</a:t>
            </a:r>
          </a:p>
          <a:p>
            <a:pPr>
              <a:spcBef>
                <a:spcPts val="600"/>
              </a:spcBef>
            </a:pPr>
            <a:r>
              <a:rPr lang="en-US" dirty="0"/>
              <a:t>			</a:t>
            </a:r>
            <a:r>
              <a:rPr lang="en-US" dirty="0" smtClean="0"/>
              <a:t>new </a:t>
            </a:r>
            <a:r>
              <a:rPr lang="en-US" dirty="0"/>
              <a:t>Student{ </a:t>
            </a:r>
            <a:r>
              <a:rPr lang="en-US" dirty="0" err="1"/>
              <a:t>rollNo</a:t>
            </a:r>
            <a:r>
              <a:rPr lang="en-US" dirty="0"/>
              <a:t> = 3, name = "Tina" </a:t>
            </a:r>
            <a:r>
              <a:rPr lang="en-US" dirty="0" smtClean="0"/>
              <a:t>}, new </a:t>
            </a:r>
            <a:r>
              <a:rPr lang="en-US" dirty="0"/>
              <a:t>Student{ </a:t>
            </a:r>
            <a:r>
              <a:rPr lang="en-US" dirty="0" err="1"/>
              <a:t>rollNo</a:t>
            </a:r>
            <a:r>
              <a:rPr lang="en-US" dirty="0"/>
              <a:t> = 4, name = </a:t>
            </a:r>
            <a:r>
              <a:rPr lang="en-US" dirty="0" smtClean="0"/>
              <a:t>“</a:t>
            </a:r>
            <a:r>
              <a:rPr lang="en-US" dirty="0" err="1" smtClean="0"/>
              <a:t>Sita</a:t>
            </a:r>
            <a:r>
              <a:rPr lang="en-US" dirty="0" smtClean="0"/>
              <a:t>" 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 smtClean="0"/>
              <a:t>};</a:t>
            </a:r>
            <a:r>
              <a:rPr lang="en-US" dirty="0"/>
              <a:t>		</a:t>
            </a:r>
          </a:p>
          <a:p>
            <a:pPr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newDetails</a:t>
            </a:r>
            <a:r>
              <a:rPr lang="en-US" dirty="0"/>
              <a:t> = </a:t>
            </a:r>
            <a:r>
              <a:rPr lang="en-US" dirty="0" err="1"/>
              <a:t>details.OrderBy</a:t>
            </a:r>
            <a:r>
              <a:rPr lang="en-US" dirty="0"/>
              <a:t>(x =&gt; x.name</a:t>
            </a:r>
            <a:r>
              <a:rPr lang="en-US" dirty="0" smtClean="0"/>
              <a:t>);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value in </a:t>
            </a:r>
            <a:r>
              <a:rPr lang="en-US" dirty="0" err="1"/>
              <a:t>newDetails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 smtClean="0"/>
              <a:t>{</a:t>
            </a:r>
            <a:r>
              <a:rPr lang="en-US" dirty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value.rollNo</a:t>
            </a:r>
            <a:r>
              <a:rPr lang="en-US" dirty="0" smtClean="0"/>
              <a:t> </a:t>
            </a:r>
            <a:r>
              <a:rPr lang="en-US" dirty="0"/>
              <a:t>+ " " + value.name</a:t>
            </a:r>
            <a:r>
              <a:rPr lang="en-US" dirty="0" smtClean="0"/>
              <a:t>);</a:t>
            </a:r>
            <a:r>
              <a:rPr lang="en-US" dirty="0"/>
              <a:t>		}</a:t>
            </a:r>
          </a:p>
          <a:p>
            <a:pPr>
              <a:spcBef>
                <a:spcPts val="600"/>
              </a:spcBef>
            </a:pPr>
            <a:r>
              <a:rPr lang="en-US" dirty="0"/>
              <a:t>	}</a:t>
            </a:r>
          </a:p>
          <a:p>
            <a:pPr>
              <a:spcBef>
                <a:spcPts val="60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26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 err="1" smtClean="0"/>
              <a:t>System.Collections</a:t>
            </a:r>
            <a:r>
              <a:rPr lang="en-US" b="1" cap="none" dirty="0" smtClean="0"/>
              <a:t> Classes</a:t>
            </a:r>
            <a:br>
              <a:rPr lang="en-US" b="1" cap="none" dirty="0" smtClean="0"/>
            </a:b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8830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 general-purpose data structure that works on object references, so it can handle any type of object, but not in a safe-type manner. </a:t>
            </a:r>
            <a:endParaRPr lang="en-US" dirty="0" smtClean="0"/>
          </a:p>
          <a:p>
            <a:r>
              <a:rPr lang="en-US" dirty="0" smtClean="0"/>
              <a:t>Non-generic </a:t>
            </a:r>
            <a:r>
              <a:rPr lang="en-US" dirty="0"/>
              <a:t>collections are defined by the set of interfaces and classes.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11279"/>
              </p:ext>
            </p:extLst>
          </p:nvPr>
        </p:nvGraphicFramePr>
        <p:xfrm>
          <a:off x="1571223" y="3348148"/>
          <a:ext cx="9878096" cy="2149942"/>
        </p:xfrm>
        <a:graphic>
          <a:graphicData uri="http://schemas.openxmlformats.org/drawingml/2006/table">
            <a:tbl>
              <a:tblPr/>
              <a:tblGrid>
                <a:gridCol w="2137893"/>
                <a:gridCol w="7740203"/>
              </a:tblGrid>
              <a:tr h="2710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Class name</a:t>
                      </a:r>
                    </a:p>
                  </a:txBody>
                  <a:tcPr marL="69549" marR="69549" marT="69549" marB="69549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Description</a:t>
                      </a:r>
                    </a:p>
                  </a:txBody>
                  <a:tcPr marL="69549" marR="69549" marT="69549" marB="69549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</a:tr>
              <a:tr h="5323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err="1" smtClean="0">
                          <a:effectLst/>
                        </a:rPr>
                        <a:t>ArrayList</a:t>
                      </a:r>
                      <a:endParaRPr lang="en-US" sz="2000" b="0" dirty="0">
                        <a:effectLst/>
                      </a:endParaRPr>
                    </a:p>
                  </a:txBody>
                  <a:tcPr marL="86936" marR="86936" marT="121711" marB="12171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is a dynamic array means the size of the array is not fixed, it can increase and decrease at runtime.</a:t>
                      </a:r>
                    </a:p>
                  </a:txBody>
                  <a:tcPr marL="86936" marR="86936" marT="121711" marB="12171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23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err="1" smtClean="0">
                          <a:effectLst/>
                        </a:rPr>
                        <a:t>Hashtable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l" fontAlgn="base"/>
                      <a:endParaRPr lang="en-US" sz="2000" b="0" dirty="0">
                        <a:effectLst/>
                      </a:endParaRPr>
                    </a:p>
                  </a:txBody>
                  <a:tcPr marL="86936" marR="86936" marT="121711" marB="12171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represents a collection of key-and-value pairs that are organized based on the hash code of the key.</a:t>
                      </a:r>
                    </a:p>
                  </a:txBody>
                  <a:tcPr marL="86936" marR="86936" marT="121711" marB="12171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070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Lambda Expressions Versus Local Methods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883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functionality </a:t>
            </a:r>
            <a:r>
              <a:rPr lang="en-US" dirty="0" smtClean="0"/>
              <a:t>of local </a:t>
            </a:r>
            <a:r>
              <a:rPr lang="en-US" dirty="0"/>
              <a:t>methods </a:t>
            </a:r>
            <a:r>
              <a:rPr lang="en-US" dirty="0" smtClean="0"/>
              <a:t>overlaps </a:t>
            </a:r>
            <a:r>
              <a:rPr lang="en-US" dirty="0"/>
              <a:t>with that of lambda expressions. </a:t>
            </a:r>
            <a:endParaRPr lang="en-US" dirty="0" smtClean="0"/>
          </a:p>
          <a:p>
            <a:r>
              <a:rPr lang="en-US" dirty="0" smtClean="0"/>
              <a:t>Local </a:t>
            </a:r>
            <a:r>
              <a:rPr lang="en-US" dirty="0"/>
              <a:t>methods have the </a:t>
            </a:r>
            <a:r>
              <a:rPr lang="en-US" dirty="0" smtClean="0"/>
              <a:t>following three </a:t>
            </a:r>
            <a:r>
              <a:rPr lang="en-US" dirty="0"/>
              <a:t>advantages: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They </a:t>
            </a:r>
            <a:r>
              <a:rPr lang="en-US" sz="2000" dirty="0"/>
              <a:t>can be recursive (they can call themselves), without ugly hacks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They avoid the clutter of specifying a delegate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They incur slightly less </a:t>
            </a:r>
            <a:r>
              <a:rPr lang="en-US" sz="2000" dirty="0" smtClean="0"/>
              <a:t>overhead</a:t>
            </a:r>
          </a:p>
          <a:p>
            <a:r>
              <a:rPr lang="en-US" dirty="0"/>
              <a:t>Local methods are more efficient because they avoid the indirection of a </a:t>
            </a:r>
            <a:r>
              <a:rPr lang="en-US" dirty="0" smtClean="0"/>
              <a:t>delegate (which </a:t>
            </a:r>
            <a:r>
              <a:rPr lang="en-US" dirty="0"/>
              <a:t>costs some CPU cycles and a memory allocation).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many cases </a:t>
            </a:r>
            <a:r>
              <a:rPr lang="en-US" dirty="0" smtClean="0"/>
              <a:t>we </a:t>
            </a:r>
            <a:r>
              <a:rPr lang="en-US" dirty="0"/>
              <a:t>need a delegate, most commonly when calling </a:t>
            </a:r>
            <a:r>
              <a:rPr lang="en-US" dirty="0" smtClean="0"/>
              <a:t>a higher-order </a:t>
            </a:r>
            <a:r>
              <a:rPr lang="en-US" dirty="0"/>
              <a:t>function, i.e., a method with a delegate-typed parameter: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void Foo 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int,bool</a:t>
            </a:r>
            <a:r>
              <a:rPr lang="en-US" dirty="0"/>
              <a:t>&gt; predicate) { ...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80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Exception Handling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3"/>
            <a:ext cx="9603275" cy="4594587"/>
          </a:xfrm>
        </p:spPr>
        <p:txBody>
          <a:bodyPr>
            <a:noAutofit/>
          </a:bodyPr>
          <a:lstStyle/>
          <a:p>
            <a:r>
              <a:rPr lang="en-US" dirty="0"/>
              <a:t>An exception is a problem that arises during the execution of a program.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C# exception is a response to an exceptional circumstance that arises while a program is running, such as an attempt to divide by zero</a:t>
            </a:r>
            <a:r>
              <a:rPr lang="en-US" dirty="0" smtClean="0"/>
              <a:t>.</a:t>
            </a:r>
          </a:p>
          <a:p>
            <a:r>
              <a:rPr lang="en-US" dirty="0"/>
              <a:t>exception handling </a:t>
            </a:r>
            <a:r>
              <a:rPr lang="en-US" dirty="0" smtClean="0"/>
              <a:t>deals </a:t>
            </a:r>
            <a:r>
              <a:rPr lang="en-US" dirty="0"/>
              <a:t>with any unexpected or exceptional situations that occur when a program is running</a:t>
            </a:r>
            <a:r>
              <a:rPr lang="en-US" dirty="0" smtClean="0"/>
              <a:t>.</a:t>
            </a:r>
          </a:p>
          <a:p>
            <a:r>
              <a:rPr lang="en-US" dirty="0"/>
              <a:t>exception handling is </a:t>
            </a:r>
            <a:r>
              <a:rPr lang="en-US" dirty="0" smtClean="0"/>
              <a:t>done by </a:t>
            </a:r>
            <a:r>
              <a:rPr lang="en-US" dirty="0"/>
              <a:t>upon four keywords: </a:t>
            </a:r>
            <a:r>
              <a:rPr lang="en-US" b="1" dirty="0"/>
              <a:t>try</a:t>
            </a:r>
            <a:r>
              <a:rPr lang="en-US" dirty="0"/>
              <a:t>, </a:t>
            </a:r>
            <a:r>
              <a:rPr lang="en-US" b="1" dirty="0"/>
              <a:t>catch</a:t>
            </a:r>
            <a:r>
              <a:rPr lang="en-US" dirty="0"/>
              <a:t>, </a:t>
            </a:r>
            <a:r>
              <a:rPr lang="en-US" b="1" dirty="0"/>
              <a:t>finally</a:t>
            </a:r>
            <a:r>
              <a:rPr lang="en-US" dirty="0"/>
              <a:t>, and </a:t>
            </a:r>
            <a:r>
              <a:rPr lang="en-US" b="1" dirty="0"/>
              <a:t>throw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6074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 smtClean="0"/>
              <a:t>try</a:t>
            </a:r>
            <a:endParaRPr lang="en-US" sz="2300" dirty="0" smtClean="0"/>
          </a:p>
          <a:p>
            <a:pPr lvl="1"/>
            <a:r>
              <a:rPr lang="en-US" sz="2300" dirty="0" smtClean="0"/>
              <a:t>A </a:t>
            </a:r>
            <a:r>
              <a:rPr lang="en-US" sz="2300" dirty="0"/>
              <a:t>try block identifies a block of code for which particular exceptions is activated. </a:t>
            </a:r>
            <a:endParaRPr lang="en-US" sz="2300" dirty="0" smtClean="0"/>
          </a:p>
          <a:p>
            <a:pPr lvl="1"/>
            <a:r>
              <a:rPr lang="en-US" sz="2300" dirty="0"/>
              <a:t>The try block must be followed by a catch block, a finally block, or both.</a:t>
            </a:r>
            <a:endParaRPr lang="en-US" sz="2300" dirty="0" smtClean="0"/>
          </a:p>
          <a:p>
            <a:pPr lvl="1"/>
            <a:r>
              <a:rPr lang="en-US" sz="2300" dirty="0" smtClean="0"/>
              <a:t>It </a:t>
            </a:r>
            <a:r>
              <a:rPr lang="en-US" sz="2300" dirty="0"/>
              <a:t>is followed by one or more catch blocks.</a:t>
            </a:r>
          </a:p>
          <a:p>
            <a:pPr marL="0" indent="0">
              <a:buNone/>
            </a:pPr>
            <a:r>
              <a:rPr lang="en-US" sz="2300" b="1" dirty="0" smtClean="0"/>
              <a:t>catch</a:t>
            </a:r>
            <a:endParaRPr lang="en-US" sz="2100" dirty="0" smtClean="0"/>
          </a:p>
          <a:p>
            <a:pPr lvl="1"/>
            <a:r>
              <a:rPr lang="en-US" sz="2300" dirty="0"/>
              <a:t>The catch block executes when an error occurs in the try block.</a:t>
            </a:r>
          </a:p>
          <a:p>
            <a:pPr lvl="1"/>
            <a:r>
              <a:rPr lang="en-US" sz="2300" dirty="0" smtClean="0"/>
              <a:t>A </a:t>
            </a:r>
            <a:r>
              <a:rPr lang="en-US" sz="2300" dirty="0"/>
              <a:t>program catches an exception with an exception handler at the place </a:t>
            </a:r>
            <a:r>
              <a:rPr lang="en-US" sz="2300" dirty="0" smtClean="0"/>
              <a:t>in program </a:t>
            </a:r>
            <a:r>
              <a:rPr lang="en-US" sz="2300" dirty="0"/>
              <a:t>where you want to handle the problem. </a:t>
            </a:r>
            <a:endParaRPr lang="en-US" sz="2300" dirty="0" smtClean="0"/>
          </a:p>
          <a:p>
            <a:pPr lvl="1"/>
            <a:r>
              <a:rPr lang="en-US" sz="2300" dirty="0" smtClean="0"/>
              <a:t>The </a:t>
            </a:r>
            <a:r>
              <a:rPr lang="en-US" sz="2300" dirty="0"/>
              <a:t>catch keyword indicates the catching of an exception</a:t>
            </a:r>
            <a:r>
              <a:rPr lang="en-US" sz="2300" dirty="0" smtClean="0"/>
              <a:t>.</a:t>
            </a:r>
          </a:p>
          <a:p>
            <a:r>
              <a:rPr lang="en-US" sz="2300" b="1" dirty="0" smtClean="0"/>
              <a:t>finally</a:t>
            </a:r>
            <a:r>
              <a:rPr lang="en-US" sz="2300" dirty="0"/>
              <a:t> </a:t>
            </a:r>
            <a:r>
              <a:rPr lang="en-US" sz="2300" dirty="0" smtClean="0"/>
              <a:t>−</a:t>
            </a:r>
          </a:p>
          <a:p>
            <a:pPr lvl="1"/>
            <a:r>
              <a:rPr lang="en-US" sz="2300" dirty="0"/>
              <a:t>A finally block always executes—whether or not an exception is thrown </a:t>
            </a:r>
            <a:r>
              <a:rPr lang="en-US" sz="2300" dirty="0" smtClean="0"/>
              <a:t>and whether </a:t>
            </a:r>
            <a:r>
              <a:rPr lang="en-US" sz="2300" dirty="0"/>
              <a:t>or not the try block runs to completion. </a:t>
            </a:r>
            <a:endParaRPr lang="en-US" sz="2300" dirty="0" smtClean="0"/>
          </a:p>
          <a:p>
            <a:pPr lvl="1"/>
            <a:r>
              <a:rPr lang="en-US" sz="2300" dirty="0" smtClean="0"/>
              <a:t>finally </a:t>
            </a:r>
            <a:r>
              <a:rPr lang="en-US" sz="2300" dirty="0"/>
              <a:t>blocks are typically </a:t>
            </a:r>
            <a:r>
              <a:rPr lang="en-US" sz="2300" dirty="0" smtClean="0"/>
              <a:t>used for </a:t>
            </a:r>
            <a:r>
              <a:rPr lang="en-US" sz="2300" dirty="0"/>
              <a:t>cleanup code.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37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94148"/>
          </a:xfrm>
        </p:spPr>
        <p:txBody>
          <a:bodyPr>
            <a:normAutofit/>
          </a:bodyPr>
          <a:lstStyle/>
          <a:p>
            <a:pPr lvl="1"/>
            <a:r>
              <a:rPr lang="en-US" sz="2300" dirty="0"/>
              <a:t>The finally block is used to execute a given set of statements, whether an exception is thrown or not thrown. </a:t>
            </a:r>
          </a:p>
          <a:p>
            <a:pPr lvl="1"/>
            <a:r>
              <a:rPr lang="en-US" sz="2300" dirty="0"/>
              <a:t>For example, if you open a file, it must be closed whether an exception is raised or not.</a:t>
            </a:r>
          </a:p>
          <a:p>
            <a:r>
              <a:rPr lang="en-US" sz="2400" b="1" dirty="0" smtClean="0"/>
              <a:t>throw</a:t>
            </a:r>
            <a:r>
              <a:rPr lang="en-US" sz="2400" dirty="0"/>
              <a:t> − A program throws an exception when a problem shows up.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This </a:t>
            </a:r>
            <a:r>
              <a:rPr lang="en-US" sz="2400" dirty="0"/>
              <a:t>is done using a throw keyword.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8463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570194" y="0"/>
            <a:ext cx="9604375" cy="61947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try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... // exception may get thrown within execution of this block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catch (</a:t>
            </a:r>
            <a:r>
              <a:rPr lang="en-US" dirty="0" err="1"/>
              <a:t>ExceptionA</a:t>
            </a:r>
            <a:r>
              <a:rPr lang="en-US" dirty="0"/>
              <a:t> ex)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... // handle exception of type </a:t>
            </a:r>
            <a:r>
              <a:rPr lang="en-US" dirty="0" err="1"/>
              <a:t>ExceptionA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catch (</a:t>
            </a:r>
            <a:r>
              <a:rPr lang="en-US" dirty="0" err="1"/>
              <a:t>ExceptionB</a:t>
            </a:r>
            <a:r>
              <a:rPr lang="en-US" dirty="0"/>
              <a:t> ex)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... // handle exception of type </a:t>
            </a:r>
            <a:r>
              <a:rPr lang="en-US" dirty="0" err="1"/>
              <a:t>ExceptionB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finally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... // cleanup code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4307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class Test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Calc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x) =&gt; 10 / 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	static </a:t>
            </a:r>
            <a:r>
              <a:rPr lang="en-US" dirty="0"/>
              <a:t>void Main()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y = </a:t>
            </a:r>
            <a:r>
              <a:rPr lang="en-US" dirty="0" err="1"/>
              <a:t>Calc</a:t>
            </a:r>
            <a:r>
              <a:rPr lang="en-US" dirty="0"/>
              <a:t> (0);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 </a:t>
            </a:r>
            <a:r>
              <a:rPr lang="en-US" dirty="0"/>
              <a:t>(y);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}</a:t>
            </a:r>
          </a:p>
          <a:p>
            <a:r>
              <a:rPr lang="en-US" dirty="0"/>
              <a:t>Because x is zero, the runtime throws a </a:t>
            </a:r>
            <a:r>
              <a:rPr lang="en-US" dirty="0" err="1"/>
              <a:t>DivideByZeroException</a:t>
            </a:r>
            <a:r>
              <a:rPr lang="en-US" dirty="0"/>
              <a:t>, and </a:t>
            </a:r>
            <a:r>
              <a:rPr lang="en-US" dirty="0" smtClean="0"/>
              <a:t>program </a:t>
            </a:r>
            <a:r>
              <a:rPr lang="en-US" dirty="0"/>
              <a:t>terminates.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prevent this by catching the exception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7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1628" y="0"/>
            <a:ext cx="6830095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class </a:t>
            </a:r>
            <a:r>
              <a:rPr lang="en-US" sz="2000" dirty="0" smtClean="0"/>
              <a:t>Test {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 </a:t>
            </a:r>
            <a:r>
              <a:rPr lang="en-US" sz="2000" dirty="0" smtClean="0"/>
              <a:t>	static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Calc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x) =&gt; 10 / x;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</a:t>
            </a:r>
            <a:r>
              <a:rPr lang="en-US" sz="2000" dirty="0" smtClean="0"/>
              <a:t>	static </a:t>
            </a:r>
            <a:r>
              <a:rPr lang="en-US" sz="2000" dirty="0"/>
              <a:t>void Main</a:t>
            </a:r>
            <a:r>
              <a:rPr lang="en-US" sz="2000" dirty="0" smtClean="0"/>
              <a:t>()</a:t>
            </a:r>
            <a:r>
              <a:rPr lang="en-US" sz="2000" dirty="0"/>
              <a:t>	</a:t>
            </a:r>
            <a:r>
              <a:rPr lang="en-US" sz="2000" dirty="0" smtClean="0"/>
              <a:t>{</a:t>
            </a:r>
            <a:endParaRPr lang="en-US" sz="2000" dirty="0"/>
          </a:p>
          <a:p>
            <a:pPr lvl="2">
              <a:spcBef>
                <a:spcPts val="600"/>
              </a:spcBef>
            </a:pPr>
            <a:r>
              <a:rPr lang="en-US" sz="2000" dirty="0"/>
              <a:t> try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 </a:t>
            </a:r>
            <a:r>
              <a:rPr lang="en-US" sz="2000" dirty="0" smtClean="0"/>
              <a:t>{ 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y = </a:t>
            </a:r>
            <a:r>
              <a:rPr lang="en-US" sz="2000" dirty="0" err="1"/>
              <a:t>Calc</a:t>
            </a:r>
            <a:r>
              <a:rPr lang="en-US" sz="2000" dirty="0"/>
              <a:t> (0</a:t>
            </a:r>
            <a:r>
              <a:rPr lang="en-US" sz="2000" dirty="0" smtClean="0"/>
              <a:t>);</a:t>
            </a:r>
            <a:endParaRPr lang="en-US" sz="2000" dirty="0"/>
          </a:p>
          <a:p>
            <a:pPr lvl="2">
              <a:spcBef>
                <a:spcPts val="600"/>
              </a:spcBef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 </a:t>
            </a:r>
            <a:r>
              <a:rPr lang="en-US" sz="2000" dirty="0"/>
              <a:t>(y);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 }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 catch (</a:t>
            </a:r>
            <a:r>
              <a:rPr lang="en-US" sz="2000" dirty="0" err="1"/>
              <a:t>DivideByZeroException</a:t>
            </a:r>
            <a:r>
              <a:rPr lang="en-US" sz="2000" dirty="0"/>
              <a:t> ex)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 {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 </a:t>
            </a:r>
            <a:r>
              <a:rPr lang="en-US" sz="2000" dirty="0"/>
              <a:t>("x cannot be zero");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 }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 </a:t>
            </a:r>
            <a:r>
              <a:rPr lang="en-US" sz="2000" dirty="0"/>
              <a:t>("program completed");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 }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OUTPUT: x cannot be zero 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program </a:t>
            </a:r>
            <a:r>
              <a:rPr lang="en-US" sz="2000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969331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Throwing Exceptions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04435"/>
          </a:xfrm>
        </p:spPr>
        <p:txBody>
          <a:bodyPr/>
          <a:lstStyle/>
          <a:p>
            <a:r>
              <a:rPr lang="en-US" dirty="0"/>
              <a:t>Exceptions can be thrown either by the runtime or in user code.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example, Display throws a </a:t>
            </a:r>
            <a:r>
              <a:rPr lang="en-US" dirty="0" err="1"/>
              <a:t>System.ArgumentNullException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3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53530" y="0"/>
            <a:ext cx="9604375" cy="6130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Test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static void Display (string name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if (name == null)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throw </a:t>
            </a:r>
            <a:r>
              <a:rPr lang="en-US" dirty="0"/>
              <a:t>new </a:t>
            </a:r>
            <a:r>
              <a:rPr lang="en-US" dirty="0" err="1"/>
              <a:t>ArgumentNullException</a:t>
            </a:r>
            <a:r>
              <a:rPr lang="en-US" dirty="0"/>
              <a:t> (</a:t>
            </a:r>
            <a:r>
              <a:rPr lang="en-US" dirty="0" err="1"/>
              <a:t>nameof</a:t>
            </a:r>
            <a:r>
              <a:rPr lang="en-US" dirty="0"/>
              <a:t> (name));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 </a:t>
            </a:r>
            <a:r>
              <a:rPr lang="en-US" dirty="0"/>
              <a:t>(name);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 static void Main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      try </a:t>
            </a:r>
            <a:r>
              <a:rPr lang="en-US" dirty="0"/>
              <a:t>{ Display (null); }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/>
              <a:t> catch (</a:t>
            </a:r>
            <a:r>
              <a:rPr lang="en-US" sz="2000" dirty="0" err="1"/>
              <a:t>ArgumentNullException</a:t>
            </a:r>
            <a:r>
              <a:rPr lang="en-US" sz="2000" dirty="0"/>
              <a:t> ex)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{	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 </a:t>
            </a:r>
            <a:r>
              <a:rPr lang="en-US" sz="2000" dirty="0"/>
              <a:t>("Caught the exception</a:t>
            </a:r>
            <a:r>
              <a:rPr lang="en-US" sz="2000" dirty="0" smtClean="0"/>
              <a:t>"); </a:t>
            </a:r>
            <a:r>
              <a:rPr lang="en-US" sz="2000" dirty="0"/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9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err="1" smtClean="0"/>
              <a:t>Rethrowing</a:t>
            </a:r>
            <a:r>
              <a:rPr lang="en-US" b="1" cap="none" dirty="0" smtClean="0"/>
              <a:t> An Exception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17314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capture and </a:t>
            </a:r>
            <a:r>
              <a:rPr lang="en-US" dirty="0" err="1"/>
              <a:t>rethrow</a:t>
            </a:r>
            <a:r>
              <a:rPr lang="en-US" dirty="0"/>
              <a:t> an exception as follows: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try </a:t>
            </a:r>
            <a:r>
              <a:rPr lang="en-US" dirty="0"/>
              <a:t>{ ...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catch </a:t>
            </a:r>
            <a:r>
              <a:rPr lang="en-US" dirty="0"/>
              <a:t>(Exception ex)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	// </a:t>
            </a:r>
            <a:r>
              <a:rPr lang="en-US" dirty="0"/>
              <a:t>Log error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throw</a:t>
            </a:r>
            <a:r>
              <a:rPr lang="en-US" dirty="0"/>
              <a:t>; </a:t>
            </a:r>
            <a:r>
              <a:rPr lang="en-US" dirty="0" smtClean="0"/>
              <a:t>	// </a:t>
            </a:r>
            <a:r>
              <a:rPr lang="en-US" dirty="0" err="1"/>
              <a:t>Rethrow</a:t>
            </a:r>
            <a:r>
              <a:rPr lang="en-US" dirty="0"/>
              <a:t> same exception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	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Delegate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55951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elegates </a:t>
            </a:r>
            <a:r>
              <a:rPr lang="en-US" dirty="0"/>
              <a:t>are similar to pointers to functions, in C or C</a:t>
            </a:r>
            <a:r>
              <a:rPr lang="en-US" dirty="0" smtClean="0"/>
              <a:t>++.</a:t>
            </a:r>
          </a:p>
          <a:p>
            <a:r>
              <a:rPr lang="en-US" dirty="0" smtClean="0"/>
              <a:t>A </a:t>
            </a:r>
            <a:r>
              <a:rPr lang="en-US" dirty="0"/>
              <a:t>delegate is an object which refers to a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It </a:t>
            </a:r>
            <a:r>
              <a:rPr lang="en-US" dirty="0"/>
              <a:t>is a reference type variable that can hold a reference to the methods. The reference can be changed at runtime.</a:t>
            </a:r>
            <a:endParaRPr lang="en-US" dirty="0" smtClean="0"/>
          </a:p>
          <a:p>
            <a:r>
              <a:rPr lang="en-US" dirty="0"/>
              <a:t>A delegate type defines the kind of method that delegate instances can call. </a:t>
            </a:r>
            <a:endParaRPr lang="en-US" dirty="0" smtClean="0"/>
          </a:p>
          <a:p>
            <a:r>
              <a:rPr lang="en-US" dirty="0" smtClean="0"/>
              <a:t>Specifically</a:t>
            </a:r>
            <a:r>
              <a:rPr lang="en-US" dirty="0"/>
              <a:t>, it defines the method’s return type and its parameter types</a:t>
            </a:r>
            <a:r>
              <a:rPr lang="en-US" dirty="0" smtClean="0"/>
              <a:t>.</a:t>
            </a:r>
          </a:p>
          <a:p>
            <a:r>
              <a:rPr lang="en-US" dirty="0"/>
              <a:t>Delegates are especially used for implementing events and the call-back methods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3852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Common Exception Types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8170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exception types are used widely throughout the CLR and .</a:t>
            </a:r>
            <a:r>
              <a:rPr lang="en-US" dirty="0" smtClean="0"/>
              <a:t>NET Framework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throw these </a:t>
            </a:r>
            <a:r>
              <a:rPr lang="en-US" dirty="0" smtClean="0"/>
              <a:t>or </a:t>
            </a:r>
            <a:r>
              <a:rPr lang="en-US" dirty="0"/>
              <a:t>use them as base classes for </a:t>
            </a:r>
            <a:r>
              <a:rPr lang="en-US" dirty="0" smtClean="0"/>
              <a:t>deriving custom </a:t>
            </a:r>
            <a:r>
              <a:rPr lang="en-US" dirty="0"/>
              <a:t>exception </a:t>
            </a:r>
            <a:r>
              <a:rPr lang="en-US" dirty="0" smtClean="0"/>
              <a:t>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System.ArgumentException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System.ArgumentNullException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System.ArgumentOutOfRangeException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System.InvalidOperationException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System.NotSupportedException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System.NotImplementedException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System.ObjectDisposedException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950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Attribute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3904831"/>
          </a:xfrm>
        </p:spPr>
        <p:txBody>
          <a:bodyPr/>
          <a:lstStyle/>
          <a:p>
            <a:r>
              <a:rPr lang="en-US" dirty="0"/>
              <a:t>C# enables programmers to invent new kinds of declarative information, called attributes. </a:t>
            </a:r>
            <a:endParaRPr lang="en-US" dirty="0" smtClean="0"/>
          </a:p>
          <a:p>
            <a:r>
              <a:rPr lang="en-US" dirty="0" smtClean="0"/>
              <a:t>Programmers </a:t>
            </a:r>
            <a:r>
              <a:rPr lang="en-US" dirty="0"/>
              <a:t>can then attach attributes to various program entities, and retrieve attribute information in a run-time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474869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Attribute Classes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607466"/>
          </a:xfrm>
        </p:spPr>
        <p:txBody>
          <a:bodyPr>
            <a:normAutofit/>
          </a:bodyPr>
          <a:lstStyle/>
          <a:p>
            <a:r>
              <a:rPr lang="en-US" dirty="0"/>
              <a:t>A class that derives from the abstract class </a:t>
            </a:r>
            <a:r>
              <a:rPr lang="en-US" dirty="0" err="1"/>
              <a:t>System.Attribute</a:t>
            </a:r>
            <a:r>
              <a:rPr lang="en-US" dirty="0"/>
              <a:t>, whether directly or indirectly, is an attribute class.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declaration of an attribute class defines a new kind of attribute that can be placed on program entities.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convention, attribute classes are named with a suffix of Attribute. Uses of an attribute may either include or omit this suffix</a:t>
            </a:r>
            <a:r>
              <a:rPr lang="en-US" dirty="0" smtClean="0"/>
              <a:t>.</a:t>
            </a:r>
          </a:p>
          <a:p>
            <a:r>
              <a:rPr lang="en-US" dirty="0"/>
              <a:t>An attribute defines additional information that is associated with a class, structure, method, and so on</a:t>
            </a:r>
            <a:r>
              <a:rPr lang="en-US" dirty="0" smtClean="0"/>
              <a:t>.</a:t>
            </a:r>
          </a:p>
          <a:p>
            <a:r>
              <a:rPr lang="en-US" dirty="0"/>
              <a:t>Attributes are specified between square brackets, preceding the item to which they apply</a:t>
            </a:r>
            <a:r>
              <a:rPr lang="en-US" dirty="0" smtClean="0"/>
              <a:t>.</a:t>
            </a:r>
          </a:p>
          <a:p>
            <a:r>
              <a:rPr lang="en-US" dirty="0"/>
              <a:t>An attribute specifies supplemental information that is attached to an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37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Attribute Usage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8830"/>
          </a:xfrm>
        </p:spPr>
        <p:txBody>
          <a:bodyPr>
            <a:noAutofit/>
          </a:bodyPr>
          <a:lstStyle/>
          <a:p>
            <a:r>
              <a:rPr lang="en-US" dirty="0"/>
              <a:t>The attribute </a:t>
            </a:r>
            <a:r>
              <a:rPr lang="en-US" dirty="0" err="1" smtClean="0"/>
              <a:t>AttributeUsage</a:t>
            </a:r>
            <a:r>
              <a:rPr lang="en-US" dirty="0" smtClean="0"/>
              <a:t> </a:t>
            </a:r>
            <a:r>
              <a:rPr lang="en-US" dirty="0"/>
              <a:t>is used to describe how an attribute class can be used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AttributeUsage</a:t>
            </a:r>
            <a:r>
              <a:rPr lang="en-US" dirty="0"/>
              <a:t> has a positional </a:t>
            </a:r>
            <a:r>
              <a:rPr lang="en-US" dirty="0" smtClean="0"/>
              <a:t>parameter </a:t>
            </a:r>
            <a:r>
              <a:rPr lang="en-US" dirty="0"/>
              <a:t>that enables an attribute class to specify the kinds of </a:t>
            </a:r>
            <a:r>
              <a:rPr lang="en-US" dirty="0" smtClean="0"/>
              <a:t>program </a:t>
            </a:r>
            <a:r>
              <a:rPr lang="en-US" dirty="0"/>
              <a:t>entities on which it can be used</a:t>
            </a:r>
            <a:r>
              <a:rPr lang="en-US" dirty="0" smtClean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an attribute class named </a:t>
            </a:r>
            <a:r>
              <a:rPr lang="en-US" dirty="0" err="1"/>
              <a:t>SimpleAttribute</a:t>
            </a:r>
            <a:r>
              <a:rPr lang="en-US" dirty="0"/>
              <a:t> that can be placed on </a:t>
            </a:r>
            <a:r>
              <a:rPr lang="en-US" b="1" dirty="0" err="1"/>
              <a:t>class_declarations</a:t>
            </a:r>
            <a:r>
              <a:rPr lang="en-US" dirty="0"/>
              <a:t> and </a:t>
            </a:r>
            <a:r>
              <a:rPr lang="en-US" b="1" dirty="0" err="1"/>
              <a:t>interface_declarations</a:t>
            </a:r>
            <a:r>
              <a:rPr lang="en-US" dirty="0"/>
              <a:t> only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System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AttributeUsage</a:t>
            </a:r>
            <a:r>
              <a:rPr lang="en-US" dirty="0"/>
              <a:t>(</a:t>
            </a:r>
            <a:r>
              <a:rPr lang="en-US" dirty="0" err="1"/>
              <a:t>AttributeTargets.Class</a:t>
            </a:r>
            <a:r>
              <a:rPr lang="en-US" dirty="0"/>
              <a:t> | </a:t>
            </a:r>
            <a:r>
              <a:rPr lang="en-US" dirty="0" err="1"/>
              <a:t>AttributeTargets.Interface</a:t>
            </a:r>
            <a:r>
              <a:rPr lang="en-US" dirty="0"/>
              <a:t>)]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SimpleAttribute</a:t>
            </a:r>
            <a:r>
              <a:rPr lang="en-US" dirty="0"/>
              <a:t> : Attribute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55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Example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88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[Simple]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Class1 {...}</a:t>
            </a:r>
          </a:p>
          <a:p>
            <a:pPr marL="0" indent="0">
              <a:buNone/>
            </a:pPr>
            <a:r>
              <a:rPr lang="en-US" dirty="0"/>
              <a:t>[Simple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interface Interface1 {...}</a:t>
            </a:r>
          </a:p>
        </p:txBody>
      </p:sp>
    </p:spTree>
    <p:extLst>
      <p:ext uri="{BB962C8B-B14F-4D97-AF65-F5344CB8AC3E}">
        <p14:creationId xmlns:p14="http://schemas.microsoft.com/office/powerpoint/2010/main" val="4022847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Positional And Named Parameters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8830"/>
          </a:xfrm>
        </p:spPr>
        <p:txBody>
          <a:bodyPr/>
          <a:lstStyle/>
          <a:p>
            <a:r>
              <a:rPr lang="en-US" dirty="0"/>
              <a:t>Attribute classes can have </a:t>
            </a:r>
            <a:r>
              <a:rPr lang="en-US" b="1" dirty="0"/>
              <a:t>positional parameters </a:t>
            </a:r>
            <a:r>
              <a:rPr lang="en-US" dirty="0"/>
              <a:t>and </a:t>
            </a:r>
            <a:r>
              <a:rPr lang="en-US" b="1" dirty="0"/>
              <a:t>named parameters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public instance constructor for an attribute class defines a valid sequence of positional parameters for that attribute class.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non-static public read-write field and property for an attribute class defines a named parameter for the attribute class.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property to define a named parameter, that property shall have both a public get accessor and a public set accessor.</a:t>
            </a:r>
          </a:p>
        </p:txBody>
      </p:sp>
    </p:spTree>
    <p:extLst>
      <p:ext uri="{BB962C8B-B14F-4D97-AF65-F5344CB8AC3E}">
        <p14:creationId xmlns:p14="http://schemas.microsoft.com/office/powerpoint/2010/main" val="364325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51" y="-38637"/>
            <a:ext cx="1070234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 System</a:t>
            </a: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[</a:t>
            </a:r>
            <a:r>
              <a:rPr lang="en-US" sz="2200" dirty="0" err="1">
                <a:solidFill>
                  <a:srgbClr val="006881"/>
                </a:solidFill>
                <a:latin typeface="SFMono-Regular"/>
              </a:rPr>
              <a:t>AttributeUsage</a:t>
            </a:r>
            <a:r>
              <a:rPr lang="en-US" sz="2200" dirty="0">
                <a:solidFill>
                  <a:srgbClr val="006881"/>
                </a:solidFill>
                <a:latin typeface="SFMono-Regular"/>
              </a:rPr>
              <a:t>(</a:t>
            </a:r>
            <a:r>
              <a:rPr lang="en-US" sz="2200" dirty="0" err="1">
                <a:solidFill>
                  <a:srgbClr val="006881"/>
                </a:solidFill>
                <a:latin typeface="SFMono-Regular"/>
              </a:rPr>
              <a:t>AttributeTargets.Class</a:t>
            </a:r>
            <a:r>
              <a:rPr lang="en-US" sz="2200" dirty="0">
                <a:solidFill>
                  <a:srgbClr val="006881"/>
                </a:solidFill>
                <a:latin typeface="SFMono-Regular"/>
              </a:rPr>
              <a:t>)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] </a:t>
            </a:r>
            <a:endParaRPr lang="en-US" sz="2200" dirty="0" smtClean="0">
              <a:solidFill>
                <a:srgbClr val="171717"/>
              </a:solidFill>
              <a:latin typeface="SFMono-Regular"/>
            </a:endParaRPr>
          </a:p>
          <a:p>
            <a:pPr>
              <a:spcBef>
                <a:spcPts val="600"/>
              </a:spcBef>
            </a:pPr>
            <a:r>
              <a:rPr lang="en-US" sz="2200" dirty="0" smtClean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200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200" dirty="0" err="1">
                <a:solidFill>
                  <a:srgbClr val="006881"/>
                </a:solidFill>
                <a:latin typeface="SFMono-Regular"/>
              </a:rPr>
              <a:t>HelpAttribute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 : </a:t>
            </a:r>
            <a:r>
              <a:rPr lang="en-US" sz="2200" dirty="0">
                <a:solidFill>
                  <a:srgbClr val="006881"/>
                </a:solidFill>
                <a:latin typeface="SFMono-Regular"/>
              </a:rPr>
              <a:t>Attribute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 </a:t>
            </a:r>
            <a:endParaRPr lang="en-US" sz="2200" dirty="0" smtClean="0">
              <a:solidFill>
                <a:srgbClr val="171717"/>
              </a:solidFill>
              <a:latin typeface="SFMono-Regular"/>
            </a:endParaRPr>
          </a:p>
          <a:p>
            <a:pPr>
              <a:spcBef>
                <a:spcPts val="600"/>
              </a:spcBef>
            </a:pP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{ 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rgbClr val="0101FD"/>
                </a:solidFill>
                <a:latin typeface="SFMono-Regular"/>
              </a:rPr>
              <a:t>s</a:t>
            </a:r>
            <a:r>
              <a:rPr lang="en-US" sz="2200" dirty="0" smtClean="0">
                <a:solidFill>
                  <a:srgbClr val="0101FD"/>
                </a:solidFill>
                <a:latin typeface="SFMono-Regular"/>
              </a:rPr>
              <a:t>tring </a:t>
            </a:r>
            <a:r>
              <a:rPr lang="en-US" sz="2200" dirty="0" err="1" smtClean="0">
                <a:solidFill>
                  <a:srgbClr val="171717"/>
                </a:solidFill>
                <a:latin typeface="SFMono-Regular"/>
              </a:rPr>
              <a:t>url</a:t>
            </a: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200" dirty="0" err="1">
                <a:solidFill>
                  <a:srgbClr val="006881"/>
                </a:solidFill>
                <a:latin typeface="SFMono-Regular"/>
              </a:rPr>
              <a:t>HelpAttribute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2200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200" dirty="0" err="1">
                <a:solidFill>
                  <a:srgbClr val="171717"/>
                </a:solidFill>
                <a:latin typeface="SFMono-Regular"/>
              </a:rPr>
              <a:t>url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en-US" sz="2200" dirty="0">
                <a:solidFill>
                  <a:srgbClr val="008000"/>
                </a:solidFill>
                <a:latin typeface="SFMono-Regular"/>
              </a:rPr>
              <a:t>// </a:t>
            </a:r>
            <a:r>
              <a:rPr lang="en-US" sz="2200" dirty="0" err="1">
                <a:solidFill>
                  <a:srgbClr val="008000"/>
                </a:solidFill>
                <a:latin typeface="SFMono-Regular"/>
              </a:rPr>
              <a:t>url</a:t>
            </a:r>
            <a:r>
              <a:rPr lang="en-US" sz="2200" dirty="0">
                <a:solidFill>
                  <a:srgbClr val="008000"/>
                </a:solidFill>
                <a:latin typeface="SFMono-Regular"/>
              </a:rPr>
              <a:t> is a positional parameter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 </a:t>
            </a:r>
            <a:endParaRPr lang="en-US" sz="2200" dirty="0" smtClean="0">
              <a:solidFill>
                <a:srgbClr val="171717"/>
              </a:solidFill>
              <a:latin typeface="SFMono-Regular"/>
            </a:endParaRP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{ 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0101FD"/>
                </a:solidFill>
                <a:latin typeface="SFMono-Regular"/>
              </a:rPr>
              <a:t>	this</a:t>
            </a: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.url = </a:t>
            </a:r>
            <a:r>
              <a:rPr lang="en-US" sz="2200" dirty="0" err="1" smtClean="0">
                <a:solidFill>
                  <a:srgbClr val="171717"/>
                </a:solidFill>
                <a:latin typeface="SFMono-Regular"/>
              </a:rPr>
              <a:t>url</a:t>
            </a: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;</a:t>
            </a:r>
            <a:endParaRPr lang="en-US" sz="2200" dirty="0">
              <a:solidFill>
                <a:srgbClr val="171717"/>
              </a:solidFill>
              <a:latin typeface="SFMono-Regular"/>
            </a:endParaRP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} 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200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 Topic { </a:t>
            </a:r>
            <a:r>
              <a:rPr lang="en-US" sz="2200" dirty="0">
                <a:solidFill>
                  <a:srgbClr val="0101FD"/>
                </a:solidFill>
                <a:latin typeface="SFMono-Regular"/>
              </a:rPr>
              <a:t>get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; </a:t>
            </a:r>
            <a:r>
              <a:rPr lang="en-US" sz="2200" dirty="0">
                <a:solidFill>
                  <a:srgbClr val="0101FD"/>
                </a:solidFill>
                <a:latin typeface="SFMono-Regular"/>
              </a:rPr>
              <a:t>set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; } </a:t>
            </a:r>
            <a:r>
              <a:rPr lang="en-US" sz="2200" dirty="0">
                <a:solidFill>
                  <a:srgbClr val="008000"/>
                </a:solidFill>
                <a:latin typeface="SFMono-Regular"/>
              </a:rPr>
              <a:t>// Topic is a named </a:t>
            </a:r>
            <a:r>
              <a:rPr lang="en-US" sz="2200" dirty="0" smtClean="0">
                <a:solidFill>
                  <a:srgbClr val="008000"/>
                </a:solidFill>
                <a:latin typeface="SFMono-Regular"/>
              </a:rPr>
              <a:t>parameter</a:t>
            </a:r>
            <a:endParaRPr lang="en-US" sz="2200" dirty="0" smtClean="0">
              <a:solidFill>
                <a:srgbClr val="171717"/>
              </a:solidFill>
              <a:latin typeface="SFMono-Regular"/>
            </a:endParaRP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200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200" dirty="0" err="1">
                <a:solidFill>
                  <a:srgbClr val="171717"/>
                </a:solidFill>
                <a:latin typeface="SFMono-Regular"/>
              </a:rPr>
              <a:t>Url</a:t>
            </a:r>
            <a:r>
              <a:rPr lang="en-US" sz="2200" dirty="0">
                <a:solidFill>
                  <a:srgbClr val="171717"/>
                </a:solidFill>
                <a:latin typeface="SFMono-Regular"/>
              </a:rPr>
              <a:t> { </a:t>
            </a:r>
            <a:endParaRPr lang="en-US" sz="2200" dirty="0" smtClean="0">
              <a:solidFill>
                <a:srgbClr val="171717"/>
              </a:solidFill>
              <a:latin typeface="SFMono-Regular"/>
            </a:endParaRP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0101FD"/>
                </a:solidFill>
                <a:latin typeface="SFMono-Regular"/>
              </a:rPr>
              <a:t>get</a:t>
            </a: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{	</a:t>
            </a:r>
            <a:r>
              <a:rPr lang="en-US" sz="2200" dirty="0" smtClean="0">
                <a:solidFill>
                  <a:srgbClr val="0101FD"/>
                </a:solidFill>
                <a:latin typeface="SFMono-Regular"/>
              </a:rPr>
              <a:t>return</a:t>
            </a: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200" dirty="0" err="1" smtClean="0">
                <a:solidFill>
                  <a:srgbClr val="171717"/>
                </a:solidFill>
                <a:latin typeface="SFMono-Regular"/>
              </a:rPr>
              <a:t>url</a:t>
            </a: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;	}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solidFill>
                  <a:srgbClr val="171717"/>
                </a:solidFill>
                <a:latin typeface="SFMono-Regular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6671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88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 smtClean="0"/>
              <a:t>Defines </a:t>
            </a:r>
            <a:r>
              <a:rPr lang="en-US" sz="2200" dirty="0"/>
              <a:t>an attribute class named </a:t>
            </a:r>
            <a:r>
              <a:rPr lang="en-US" sz="2200" b="1" dirty="0" err="1"/>
              <a:t>HelpAttribute</a:t>
            </a:r>
            <a:r>
              <a:rPr lang="en-US" sz="2200" dirty="0"/>
              <a:t> that has one positional parameter, </a:t>
            </a:r>
            <a:r>
              <a:rPr lang="en-US" sz="2200" b="1" dirty="0" err="1"/>
              <a:t>url</a:t>
            </a:r>
            <a:r>
              <a:rPr lang="en-US" sz="2200" dirty="0"/>
              <a:t>, and one named parameter, </a:t>
            </a:r>
            <a:r>
              <a:rPr lang="en-US" sz="2200" b="1" dirty="0"/>
              <a:t>Topic</a:t>
            </a:r>
            <a:r>
              <a:rPr lang="en-US" sz="2200" dirty="0"/>
              <a:t>. 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 smtClean="0"/>
              <a:t>Although </a:t>
            </a:r>
            <a:r>
              <a:rPr lang="en-US" sz="2200" dirty="0"/>
              <a:t>it is non-static and public, the property </a:t>
            </a:r>
            <a:r>
              <a:rPr lang="en-US" sz="2200" b="1" dirty="0" err="1"/>
              <a:t>Url</a:t>
            </a:r>
            <a:r>
              <a:rPr lang="en-US" sz="2200" dirty="0"/>
              <a:t> does not define a named parameter, since it is not read-write</a:t>
            </a:r>
            <a:r>
              <a:rPr lang="en-US" sz="22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2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200" dirty="0" smtClean="0"/>
              <a:t>Example:</a:t>
            </a:r>
          </a:p>
          <a:p>
            <a:pPr marL="0" lv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None/>
            </a:pPr>
            <a:r>
              <a:rPr lang="en-US" sz="2200" dirty="0">
                <a:solidFill>
                  <a:srgbClr val="171717"/>
                </a:solidFill>
              </a:rPr>
              <a:t>[</a:t>
            </a:r>
            <a:r>
              <a:rPr lang="en-US" sz="2200" dirty="0">
                <a:solidFill>
                  <a:srgbClr val="006881"/>
                </a:solidFill>
              </a:rPr>
              <a:t>Help(</a:t>
            </a:r>
            <a:r>
              <a:rPr lang="en-US" sz="2200" dirty="0">
                <a:solidFill>
                  <a:srgbClr val="A31515"/>
                </a:solidFill>
              </a:rPr>
              <a:t>"http://www.mycompany.com/.../Class1.htm"</a:t>
            </a:r>
            <a:r>
              <a:rPr lang="en-US" sz="2200" dirty="0">
                <a:solidFill>
                  <a:srgbClr val="006881"/>
                </a:solidFill>
              </a:rPr>
              <a:t>)</a:t>
            </a:r>
            <a:r>
              <a:rPr lang="en-US" sz="2200" dirty="0">
                <a:solidFill>
                  <a:srgbClr val="171717"/>
                </a:solidFill>
              </a:rPr>
              <a:t>] </a:t>
            </a:r>
            <a:endParaRPr lang="en-US" sz="2200" dirty="0" smtClean="0">
              <a:solidFill>
                <a:srgbClr val="171717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None/>
            </a:pPr>
            <a:r>
              <a:rPr lang="en-US" sz="2200" dirty="0" smtClean="0">
                <a:solidFill>
                  <a:srgbClr val="0101FD"/>
                </a:solidFill>
              </a:rPr>
              <a:t>class</a:t>
            </a:r>
            <a:r>
              <a:rPr lang="en-US" sz="2200" dirty="0" smtClean="0">
                <a:solidFill>
                  <a:srgbClr val="171717"/>
                </a:solidFill>
              </a:rPr>
              <a:t> </a:t>
            </a:r>
            <a:r>
              <a:rPr lang="en-US" sz="2200" dirty="0">
                <a:solidFill>
                  <a:srgbClr val="006881"/>
                </a:solidFill>
              </a:rPr>
              <a:t>Class1</a:t>
            </a:r>
            <a:r>
              <a:rPr lang="en-US" sz="2200" dirty="0">
                <a:solidFill>
                  <a:srgbClr val="171717"/>
                </a:solidFill>
              </a:rPr>
              <a:t> { } </a:t>
            </a:r>
            <a:endParaRPr lang="en-US" sz="2200" dirty="0" smtClean="0">
              <a:solidFill>
                <a:srgbClr val="171717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None/>
            </a:pPr>
            <a:r>
              <a:rPr lang="en-US" sz="2200" dirty="0" smtClean="0">
                <a:solidFill>
                  <a:srgbClr val="171717"/>
                </a:solidFill>
              </a:rPr>
              <a:t>[</a:t>
            </a:r>
            <a:r>
              <a:rPr lang="en-US" sz="2200" dirty="0">
                <a:solidFill>
                  <a:srgbClr val="006881"/>
                </a:solidFill>
              </a:rPr>
              <a:t>Help(</a:t>
            </a:r>
            <a:r>
              <a:rPr lang="en-US" sz="2200" dirty="0">
                <a:solidFill>
                  <a:srgbClr val="A31515"/>
                </a:solidFill>
              </a:rPr>
              <a:t>"http://www.mycompany.com/.../Misc.htm"</a:t>
            </a:r>
            <a:r>
              <a:rPr lang="en-US" sz="2200" dirty="0">
                <a:solidFill>
                  <a:srgbClr val="006881"/>
                </a:solidFill>
              </a:rPr>
              <a:t>, Topic =</a:t>
            </a:r>
            <a:r>
              <a:rPr lang="en-US" sz="2200" dirty="0">
                <a:solidFill>
                  <a:srgbClr val="A31515"/>
                </a:solidFill>
              </a:rPr>
              <a:t>"Class2"</a:t>
            </a:r>
            <a:r>
              <a:rPr lang="en-US" sz="2200" dirty="0">
                <a:solidFill>
                  <a:srgbClr val="006881"/>
                </a:solidFill>
              </a:rPr>
              <a:t>)</a:t>
            </a:r>
            <a:r>
              <a:rPr lang="en-US" sz="2200" dirty="0">
                <a:solidFill>
                  <a:srgbClr val="171717"/>
                </a:solidFill>
              </a:rPr>
              <a:t>] </a:t>
            </a:r>
            <a:endParaRPr lang="en-US" sz="2200" dirty="0" smtClean="0">
              <a:solidFill>
                <a:srgbClr val="171717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None/>
            </a:pPr>
            <a:r>
              <a:rPr lang="en-US" sz="2200" dirty="0" smtClean="0">
                <a:solidFill>
                  <a:srgbClr val="0101FD"/>
                </a:solidFill>
              </a:rPr>
              <a:t>class</a:t>
            </a:r>
            <a:r>
              <a:rPr lang="en-US" sz="2200" dirty="0" smtClean="0">
                <a:solidFill>
                  <a:srgbClr val="171717"/>
                </a:solidFill>
              </a:rPr>
              <a:t> </a:t>
            </a:r>
            <a:r>
              <a:rPr lang="en-US" sz="2200" dirty="0">
                <a:solidFill>
                  <a:srgbClr val="006881"/>
                </a:solidFill>
              </a:rPr>
              <a:t>Class2</a:t>
            </a:r>
            <a:r>
              <a:rPr lang="en-US" sz="2200" dirty="0">
                <a:solidFill>
                  <a:srgbClr val="171717"/>
                </a:solidFill>
              </a:rPr>
              <a:t> { }</a:t>
            </a:r>
            <a:endParaRPr 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err="1" smtClean="0"/>
              <a:t>AttributeTargets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298373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Enumeration </a:t>
            </a:r>
            <a:r>
              <a:rPr lang="en-US" dirty="0"/>
              <a:t>values can be combined with a bitwise OR operation to get the preferred combination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System;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101FD"/>
                </a:solidFill>
                <a:latin typeface="SFMono-Regular"/>
              </a:rPr>
              <a:t>namespace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006881"/>
                </a:solidFill>
                <a:latin typeface="SFMono-Regular"/>
              </a:rPr>
              <a:t>AttTargsCS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71717"/>
                </a:solidFill>
                <a:latin typeface="SFMono-Regular"/>
              </a:rPr>
              <a:t>{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This attribute is only valid on a class.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71717"/>
                </a:solidFill>
                <a:latin typeface="SFMono-Regular"/>
              </a:rPr>
              <a:t>[</a:t>
            </a:r>
            <a:r>
              <a:rPr lang="en-US" dirty="0" err="1">
                <a:solidFill>
                  <a:srgbClr val="006881"/>
                </a:solidFill>
                <a:latin typeface="SFMono-Regular"/>
              </a:rPr>
              <a:t>AttributeUsage</a:t>
            </a:r>
            <a:r>
              <a:rPr lang="en-US" dirty="0">
                <a:solidFill>
                  <a:srgbClr val="006881"/>
                </a:solidFill>
                <a:latin typeface="SFMono-Regular"/>
              </a:rPr>
              <a:t>(</a:t>
            </a:r>
            <a:r>
              <a:rPr lang="en-US" dirty="0" err="1">
                <a:solidFill>
                  <a:srgbClr val="006881"/>
                </a:solidFill>
                <a:latin typeface="SFMono-Regular"/>
              </a:rPr>
              <a:t>AttributeTargets.Class</a:t>
            </a:r>
            <a:r>
              <a:rPr lang="en-US" dirty="0">
                <a:solidFill>
                  <a:srgbClr val="006881"/>
                </a:solidFill>
                <a:latin typeface="SFMono-Regular"/>
              </a:rPr>
              <a:t>)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]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006881"/>
                </a:solidFill>
                <a:latin typeface="SFMono-Regular"/>
              </a:rPr>
              <a:t>ClassTargetAttribute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: </a:t>
            </a:r>
            <a:r>
              <a:rPr lang="en-US" dirty="0" smtClean="0">
                <a:solidFill>
                  <a:srgbClr val="006881"/>
                </a:solidFill>
                <a:latin typeface="SFMono-Regular"/>
              </a:rPr>
              <a:t>Attribute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06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Specifying Multiple Attributes</a:t>
            </a:r>
            <a:endParaRPr lang="en-US" b="1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51579" y="1561514"/>
            <a:ext cx="9817435" cy="45688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Multiple </a:t>
            </a:r>
            <a:r>
              <a:rPr lang="en-US" dirty="0"/>
              <a:t>attributes can be specified for a single code </a:t>
            </a:r>
            <a:r>
              <a:rPr lang="en-US" dirty="0" smtClean="0"/>
              <a:t>element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attribute can be listed within the same pair of square brackets (separated by a comma), in separate pairs of square brackets, or in any combination of the two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Consequently</a:t>
            </a:r>
            <a:r>
              <a:rPr lang="en-US" dirty="0" smtClean="0"/>
              <a:t>, </a:t>
            </a:r>
            <a:r>
              <a:rPr lang="en-US" dirty="0"/>
              <a:t>the following three examples are semantically identical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[Serializable, Obsolete, </a:t>
            </a:r>
            <a:r>
              <a:rPr lang="en-US" dirty="0" err="1"/>
              <a:t>CLSCompliant</a:t>
            </a:r>
            <a:r>
              <a:rPr lang="en-US" dirty="0"/>
              <a:t>(false)]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Bar </a:t>
            </a:r>
            <a:r>
              <a:rPr lang="en-US" dirty="0" smtClean="0"/>
              <a:t>{...}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[Serializable] </a:t>
            </a:r>
          </a:p>
          <a:p>
            <a:pPr marL="0" indent="0">
              <a:buNone/>
            </a:pPr>
            <a:r>
              <a:rPr lang="en-US" dirty="0" smtClean="0"/>
              <a:t>[Obsolete] 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CLSCompliant</a:t>
            </a:r>
            <a:r>
              <a:rPr lang="en-US" dirty="0" smtClean="0"/>
              <a:t>(false)]</a:t>
            </a:r>
          </a:p>
          <a:p>
            <a:pPr marL="0" indent="0">
              <a:buNone/>
            </a:pPr>
            <a:r>
              <a:rPr lang="en-US" dirty="0" smtClean="0"/>
              <a:t>public class Bar {...} </a:t>
            </a:r>
          </a:p>
        </p:txBody>
      </p:sp>
    </p:spTree>
    <p:extLst>
      <p:ext uri="{BB962C8B-B14F-4D97-AF65-F5344CB8AC3E}">
        <p14:creationId xmlns:p14="http://schemas.microsoft.com/office/powerpoint/2010/main" val="99777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Declaration Of Delegates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559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Delegate </a:t>
            </a:r>
            <a:r>
              <a:rPr lang="en-US" dirty="0"/>
              <a:t>type can be declared using the delegate keyword.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 delegate is declared, delegate instance will refer and call those methods whose return type and parameter-list matches with the delegate </a:t>
            </a:r>
            <a:r>
              <a:rPr lang="en-US" dirty="0" smtClean="0"/>
              <a:t>declaration.</a:t>
            </a:r>
          </a:p>
          <a:p>
            <a:pPr marL="0" indent="0">
              <a:buNone/>
            </a:pPr>
            <a:r>
              <a:rPr lang="en-US" b="1" dirty="0" smtClean="0"/>
              <a:t>Syntax: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access_modifier</a:t>
            </a:r>
            <a:r>
              <a:rPr lang="en-US" dirty="0"/>
              <a:t>] delegate [</a:t>
            </a:r>
            <a:r>
              <a:rPr lang="en-US" dirty="0" err="1"/>
              <a:t>return_type</a:t>
            </a:r>
            <a:r>
              <a:rPr lang="en-US" dirty="0"/>
              <a:t>] [</a:t>
            </a:r>
            <a:r>
              <a:rPr lang="en-US" dirty="0" err="1"/>
              <a:t>delegate_name</a:t>
            </a:r>
            <a:r>
              <a:rPr lang="en-US" dirty="0"/>
              <a:t>] </a:t>
            </a:r>
            <a:r>
              <a:rPr lang="en-US" dirty="0" smtClean="0"/>
              <a:t>(</a:t>
            </a:r>
            <a:r>
              <a:rPr lang="en-US" dirty="0" err="1" smtClean="0"/>
              <a:t>parameter_type</a:t>
            </a:r>
            <a:r>
              <a:rPr lang="en-US" dirty="0" smtClean="0"/>
              <a:t>, </a:t>
            </a:r>
            <a:r>
              <a:rPr lang="en-US" dirty="0" err="1" smtClean="0"/>
              <a:t>parameter_name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delegate </a:t>
            </a:r>
            <a:r>
              <a:rPr lang="en-US" dirty="0" err="1"/>
              <a:t>int</a:t>
            </a:r>
            <a:r>
              <a:rPr lang="en-US" dirty="0"/>
              <a:t> operation(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y);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delegate object is created with the help of </a:t>
            </a:r>
            <a:r>
              <a:rPr lang="en-US" b="1" dirty="0"/>
              <a:t>new </a:t>
            </a:r>
            <a:r>
              <a:rPr lang="en-US" dirty="0"/>
              <a:t>keyword.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delegate_name</a:t>
            </a:r>
            <a:r>
              <a:rPr lang="en-US" dirty="0"/>
              <a:t>]  [</a:t>
            </a:r>
            <a:r>
              <a:rPr lang="en-US" dirty="0" err="1"/>
              <a:t>instance_name</a:t>
            </a:r>
            <a:r>
              <a:rPr lang="en-US" dirty="0"/>
              <a:t>] = new [</a:t>
            </a:r>
            <a:r>
              <a:rPr lang="en-US" dirty="0" err="1"/>
              <a:t>delegate_name</a:t>
            </a:r>
            <a:r>
              <a:rPr lang="en-US" dirty="0"/>
              <a:t>](</a:t>
            </a:r>
            <a:r>
              <a:rPr lang="en-US" dirty="0" err="1"/>
              <a:t>calling_method_name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13982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81709"/>
          </a:xfrm>
        </p:spPr>
        <p:txBody>
          <a:bodyPr/>
          <a:lstStyle/>
          <a:p>
            <a:r>
              <a:rPr lang="en-US" dirty="0"/>
              <a:t>[Serializable, Obsolete] </a:t>
            </a:r>
          </a:p>
          <a:p>
            <a:r>
              <a:rPr lang="en-US" dirty="0"/>
              <a:t>[</a:t>
            </a:r>
            <a:r>
              <a:rPr lang="en-US" dirty="0" err="1"/>
              <a:t>CLSCompliant</a:t>
            </a:r>
            <a:r>
              <a:rPr lang="en-US" dirty="0"/>
              <a:t>(false)]</a:t>
            </a:r>
          </a:p>
          <a:p>
            <a:r>
              <a:rPr lang="en-US" dirty="0"/>
              <a:t>public class Bar {...}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0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7918" y="-38637"/>
            <a:ext cx="9604375" cy="61561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dirty="0"/>
              <a:t>using System;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dirty="0"/>
              <a:t>namespace Delegates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dirty="0"/>
              <a:t>{ </a:t>
            </a:r>
            <a:r>
              <a:rPr lang="en-US" dirty="0" smtClean="0"/>
              <a:t>    	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dirty="0" smtClean="0"/>
              <a:t>    public </a:t>
            </a:r>
            <a:r>
              <a:rPr lang="en-US" dirty="0"/>
              <a:t>delegate </a:t>
            </a:r>
            <a:r>
              <a:rPr lang="en-US" dirty="0" err="1"/>
              <a:t>int</a:t>
            </a:r>
            <a:r>
              <a:rPr lang="en-US" dirty="0"/>
              <a:t> operation(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y);        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dirty="0"/>
              <a:t>    class Program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dirty="0"/>
              <a:t>    {     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      static </a:t>
            </a:r>
            <a:r>
              <a:rPr lang="en-US" sz="2000" dirty="0" err="1"/>
              <a:t>int</a:t>
            </a:r>
            <a:r>
              <a:rPr lang="en-US" sz="2000" dirty="0"/>
              <a:t> Addition(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dirty="0" err="1"/>
              <a:t>int</a:t>
            </a:r>
            <a:r>
              <a:rPr lang="en-US" sz="2000" dirty="0"/>
              <a:t> b)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{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return a + b;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} 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        static void Main(string[] </a:t>
            </a:r>
            <a:r>
              <a:rPr lang="en-US" sz="2000" dirty="0" err="1"/>
              <a:t>args</a:t>
            </a:r>
            <a:r>
              <a:rPr lang="en-US" sz="2000" dirty="0"/>
              <a:t>) 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        { </a:t>
            </a:r>
            <a:endParaRPr lang="en-US" sz="2000" dirty="0" smtClean="0"/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    operation </a:t>
            </a:r>
            <a:r>
              <a:rPr lang="en-US" sz="2000" dirty="0" err="1"/>
              <a:t>obj</a:t>
            </a:r>
            <a:r>
              <a:rPr lang="en-US" sz="2000" dirty="0"/>
              <a:t> = new operation(</a:t>
            </a:r>
            <a:r>
              <a:rPr lang="en-US" sz="2000" dirty="0" err="1"/>
              <a:t>Program.Addition</a:t>
            </a:r>
            <a:r>
              <a:rPr lang="en-US" sz="2000" dirty="0"/>
              <a:t>);   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("Addition is={0}",</a:t>
            </a:r>
            <a:r>
              <a:rPr lang="en-US" sz="2000" dirty="0" err="1"/>
              <a:t>obj</a:t>
            </a:r>
            <a:r>
              <a:rPr lang="en-US" sz="2000" dirty="0"/>
              <a:t>(23,27));  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Console.ReadLine</a:t>
            </a:r>
            <a:r>
              <a:rPr lang="en-US" sz="2000" dirty="0"/>
              <a:t>();   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        } 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    }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18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Multicast Delegates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817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</a:t>
            </a:r>
            <a:r>
              <a:rPr lang="en-US" dirty="0"/>
              <a:t>delegate instances have multicast capability.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a delegate </a:t>
            </a:r>
            <a:r>
              <a:rPr lang="en-US" dirty="0" smtClean="0"/>
              <a:t>instance can </a:t>
            </a:r>
            <a:r>
              <a:rPr lang="en-US" dirty="0"/>
              <a:t>reference not just a single target method, but also a list of target methods. </a:t>
            </a:r>
            <a:endParaRPr lang="en-US" dirty="0" smtClean="0"/>
          </a:p>
          <a:p>
            <a:r>
              <a:rPr lang="en-US" dirty="0" smtClean="0"/>
              <a:t>The + and </a:t>
            </a:r>
            <a:r>
              <a:rPr lang="en-US" dirty="0"/>
              <a:t>+= operators combine delegate instances.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SomeDelegate</a:t>
            </a:r>
            <a:r>
              <a:rPr lang="en-US" dirty="0"/>
              <a:t> d = SomeMethod1;</a:t>
            </a:r>
          </a:p>
          <a:p>
            <a:pPr marL="0" indent="0">
              <a:buNone/>
            </a:pPr>
            <a:r>
              <a:rPr lang="en-US" dirty="0"/>
              <a:t>d += SomeMethod2;</a:t>
            </a:r>
          </a:p>
          <a:p>
            <a:pPr marL="0" indent="0">
              <a:buNone/>
            </a:pPr>
            <a:r>
              <a:rPr lang="en-US" dirty="0" smtClean="0"/>
              <a:t>This is similar with : d </a:t>
            </a:r>
            <a:r>
              <a:rPr lang="en-US" dirty="0"/>
              <a:t>= d + SomeMethod2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Invoking d will now call both SomeMethod1 and SomeMethod2.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Delegates </a:t>
            </a:r>
            <a:r>
              <a:rPr lang="en-US" dirty="0"/>
              <a:t>are </a:t>
            </a:r>
            <a:r>
              <a:rPr lang="en-US" dirty="0" smtClean="0"/>
              <a:t>invoked in </a:t>
            </a:r>
            <a:r>
              <a:rPr lang="en-US" dirty="0"/>
              <a:t>the order they are added.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8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43072"/>
          </a:xfrm>
        </p:spPr>
        <p:txBody>
          <a:bodyPr/>
          <a:lstStyle/>
          <a:p>
            <a:r>
              <a:rPr lang="en-US" dirty="0"/>
              <a:t>The - and -= operators remove the right delegate operand from the left </a:t>
            </a:r>
            <a:r>
              <a:rPr lang="en-US" dirty="0" smtClean="0"/>
              <a:t>delegate operand</a:t>
            </a:r>
            <a:r>
              <a:rPr lang="en-US" dirty="0"/>
              <a:t>. For example:</a:t>
            </a:r>
          </a:p>
          <a:p>
            <a:pPr marL="0" indent="0">
              <a:buNone/>
            </a:pPr>
            <a:r>
              <a:rPr lang="en-US" dirty="0" smtClean="0"/>
              <a:t>	d </a:t>
            </a:r>
            <a:r>
              <a:rPr lang="en-US" dirty="0"/>
              <a:t>-= SomeMethod1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Invoking d will now cause only SomeMethod2 to be invoked</a:t>
            </a:r>
            <a:r>
              <a:rPr lang="en-US" dirty="0" smtClean="0"/>
              <a:t>.</a:t>
            </a:r>
          </a:p>
          <a:p>
            <a:r>
              <a:rPr lang="en-US" dirty="0"/>
              <a:t>Delegates are immutable, so when you call += or -=, you’re </a:t>
            </a:r>
            <a:r>
              <a:rPr lang="en-US" dirty="0" smtClean="0"/>
              <a:t>in fact </a:t>
            </a:r>
            <a:r>
              <a:rPr lang="en-US" dirty="0"/>
              <a:t>creating a new delegate instance and assigning it </a:t>
            </a:r>
            <a:r>
              <a:rPr lang="en-US"/>
              <a:t>to </a:t>
            </a:r>
            <a:r>
              <a:rPr lang="en-US" smtClean="0"/>
              <a:t>the existing </a:t>
            </a:r>
            <a:r>
              <a:rPr lang="en-US" dirty="0"/>
              <a:t>variable.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033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2458</TotalTime>
  <Words>3142</Words>
  <Application>Microsoft Office PowerPoint</Application>
  <PresentationFormat>Widescreen</PresentationFormat>
  <Paragraphs>505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Gill Sans MT</vt:lpstr>
      <vt:lpstr>SFMono-Regular</vt:lpstr>
      <vt:lpstr>Wingdings</vt:lpstr>
      <vt:lpstr>Gallery</vt:lpstr>
      <vt:lpstr>Collections</vt:lpstr>
      <vt:lpstr>System.Collections.Generic Classes </vt:lpstr>
      <vt:lpstr>List&lt;T&gt;</vt:lpstr>
      <vt:lpstr>System.Collections Classes </vt:lpstr>
      <vt:lpstr>Delegate</vt:lpstr>
      <vt:lpstr>Declaration Of Delegates</vt:lpstr>
      <vt:lpstr>PowerPoint Presentation</vt:lpstr>
      <vt:lpstr>Multicast Delegates</vt:lpstr>
      <vt:lpstr>Contd…</vt:lpstr>
      <vt:lpstr>Advantages</vt:lpstr>
      <vt:lpstr>Events</vt:lpstr>
      <vt:lpstr>Contd…</vt:lpstr>
      <vt:lpstr>PowerPoint Presentation</vt:lpstr>
      <vt:lpstr>Steps To Choose Or Define A Delegate For The Event</vt:lpstr>
      <vt:lpstr>Event Accessors</vt:lpstr>
      <vt:lpstr>File IO</vt:lpstr>
      <vt:lpstr>Some Commonly Used File And Directory Classes</vt:lpstr>
      <vt:lpstr>LINQ</vt:lpstr>
      <vt:lpstr>Contd…</vt:lpstr>
      <vt:lpstr>LINQ Query Syntax:</vt:lpstr>
      <vt:lpstr>Contd…</vt:lpstr>
      <vt:lpstr>Contd…</vt:lpstr>
      <vt:lpstr>Query Expressions</vt:lpstr>
      <vt:lpstr>Chaining Query Operators</vt:lpstr>
      <vt:lpstr>PowerPoint Presentation</vt:lpstr>
      <vt:lpstr>LINQ Query Syntax</vt:lpstr>
      <vt:lpstr>Contd…</vt:lpstr>
      <vt:lpstr>Using Lamda Expression</vt:lpstr>
      <vt:lpstr>Query Syntax Versus SQL Syntax</vt:lpstr>
      <vt:lpstr>Contd…</vt:lpstr>
      <vt:lpstr>Advantages Of LINQ</vt:lpstr>
      <vt:lpstr>Types Of LINQ</vt:lpstr>
      <vt:lpstr>Implementing The Enumeration Interfaces</vt:lpstr>
      <vt:lpstr>Contd…</vt:lpstr>
      <vt:lpstr>Lambda Expressions</vt:lpstr>
      <vt:lpstr>Lambda Expressions Can Be Of Two Types</vt:lpstr>
      <vt:lpstr>Contd…</vt:lpstr>
      <vt:lpstr>PowerPoint Presentation</vt:lpstr>
      <vt:lpstr>PowerPoint Presentation</vt:lpstr>
      <vt:lpstr>Lambda Expressions Versus Local Methods</vt:lpstr>
      <vt:lpstr>Exception Handling</vt:lpstr>
      <vt:lpstr>Contd…</vt:lpstr>
      <vt:lpstr>Contd…</vt:lpstr>
      <vt:lpstr>PowerPoint Presentation</vt:lpstr>
      <vt:lpstr>Contd…</vt:lpstr>
      <vt:lpstr>PowerPoint Presentation</vt:lpstr>
      <vt:lpstr>Throwing Exceptions</vt:lpstr>
      <vt:lpstr>PowerPoint Presentation</vt:lpstr>
      <vt:lpstr>Rethrowing An Exception</vt:lpstr>
      <vt:lpstr>Common Exception Types</vt:lpstr>
      <vt:lpstr>Attribute</vt:lpstr>
      <vt:lpstr>Attribute Classes</vt:lpstr>
      <vt:lpstr>Attribute Usage</vt:lpstr>
      <vt:lpstr>Example</vt:lpstr>
      <vt:lpstr>Positional And Named Parameters</vt:lpstr>
      <vt:lpstr>PowerPoint Presentation</vt:lpstr>
      <vt:lpstr>Contd…</vt:lpstr>
      <vt:lpstr>AttributeTargets</vt:lpstr>
      <vt:lpstr>Specifying Multiple Attributes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Subject-oriented programming</dc:title>
  <dc:creator>Binod Thapa</dc:creator>
  <cp:lastModifiedBy>Binod Thapa</cp:lastModifiedBy>
  <cp:revision>581</cp:revision>
  <dcterms:created xsi:type="dcterms:W3CDTF">2017-08-11T03:42:09Z</dcterms:created>
  <dcterms:modified xsi:type="dcterms:W3CDTF">2022-06-07T17:43:49Z</dcterms:modified>
</cp:coreProperties>
</file>