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5" r:id="rId2"/>
    <p:sldId id="306" r:id="rId3"/>
    <p:sldId id="256" r:id="rId4"/>
    <p:sldId id="307" r:id="rId5"/>
    <p:sldId id="309" r:id="rId6"/>
    <p:sldId id="30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Asynchronous Programming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803089"/>
          </a:xfrm>
        </p:spPr>
        <p:txBody>
          <a:bodyPr>
            <a:normAutofit/>
          </a:bodyPr>
          <a:lstStyle/>
          <a:p>
            <a:r>
              <a:rPr lang="en-US" dirty="0" smtClean="0"/>
              <a:t>We have </a:t>
            </a:r>
            <a:r>
              <a:rPr lang="en-US" dirty="0"/>
              <a:t>any I/O-bound needs (such as requesting data from a network, accessing a database, or reading and writing to a file system), </a:t>
            </a:r>
            <a:r>
              <a:rPr lang="en-US" dirty="0" smtClean="0"/>
              <a:t>we </a:t>
            </a:r>
            <a:r>
              <a:rPr lang="en-US" dirty="0"/>
              <a:t>want to utilize asynchronous programming.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could also have CPU-bound code, such as performing an expensive calculation, which is also a good scenario for writing </a:t>
            </a:r>
            <a:r>
              <a:rPr lang="en-US" dirty="0" err="1"/>
              <a:t>async</a:t>
            </a:r>
            <a:r>
              <a:rPr lang="en-US" dirty="0"/>
              <a:t> code.</a:t>
            </a:r>
          </a:p>
          <a:p>
            <a:r>
              <a:rPr lang="en-US" dirty="0" smtClean="0"/>
              <a:t>The </a:t>
            </a:r>
            <a:r>
              <a:rPr lang="en-US" dirty="0" err="1"/>
              <a:t>async</a:t>
            </a:r>
            <a:r>
              <a:rPr lang="en-US" dirty="0"/>
              <a:t> and await keywords in C# are used in </a:t>
            </a:r>
            <a:r>
              <a:rPr lang="en-US" dirty="0" err="1"/>
              <a:t>async</a:t>
            </a:r>
            <a:r>
              <a:rPr lang="en-US" dirty="0"/>
              <a:t> programming</a:t>
            </a:r>
            <a:r>
              <a:rPr lang="en-US" dirty="0" smtClean="0"/>
              <a:t>.</a:t>
            </a:r>
          </a:p>
          <a:p>
            <a:r>
              <a:rPr lang="en-US" dirty="0"/>
              <a:t>It follows what is known as the Task-based Asynchronous Pattern (TAP</a:t>
            </a:r>
            <a:r>
              <a:rPr lang="en-US" dirty="0" smtClean="0"/>
              <a:t>).</a:t>
            </a:r>
          </a:p>
          <a:p>
            <a:r>
              <a:rPr lang="en-US" dirty="0"/>
              <a:t>The core of </a:t>
            </a:r>
            <a:r>
              <a:rPr lang="en-US" dirty="0" err="1"/>
              <a:t>async</a:t>
            </a:r>
            <a:r>
              <a:rPr lang="en-US" dirty="0"/>
              <a:t> programming is the Task and Task&lt;T&gt; objects, which model asynchronous operations.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supported by the </a:t>
            </a:r>
            <a:r>
              <a:rPr lang="en-US" b="1" dirty="0" err="1"/>
              <a:t>async</a:t>
            </a:r>
            <a:r>
              <a:rPr lang="en-US" dirty="0"/>
              <a:t> and </a:t>
            </a:r>
            <a:r>
              <a:rPr lang="en-US" b="1" dirty="0"/>
              <a:t>await</a:t>
            </a:r>
            <a:r>
              <a:rPr lang="en-US" dirty="0"/>
              <a:t> keywords. </a:t>
            </a:r>
          </a:p>
        </p:txBody>
      </p:sp>
    </p:spTree>
    <p:extLst>
      <p:ext uri="{BB962C8B-B14F-4D97-AF65-F5344CB8AC3E}">
        <p14:creationId xmlns:p14="http://schemas.microsoft.com/office/powerpoint/2010/main" val="30432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 is fairly simple in most cases:</a:t>
            </a:r>
          </a:p>
          <a:p>
            <a:pPr lvl="1"/>
            <a:r>
              <a:rPr lang="en-US" sz="2000" dirty="0"/>
              <a:t>For I/O-bound code, you await an operation that returns a Task or Task&lt;T&gt; inside of an </a:t>
            </a:r>
            <a:r>
              <a:rPr lang="en-US" sz="2000" dirty="0" err="1"/>
              <a:t>async</a:t>
            </a:r>
            <a:r>
              <a:rPr lang="en-US" sz="2000" dirty="0"/>
              <a:t> method.</a:t>
            </a:r>
          </a:p>
          <a:p>
            <a:pPr lvl="1"/>
            <a:r>
              <a:rPr lang="en-US" sz="2000" dirty="0"/>
              <a:t>For CPU-bound code, you await an operation that is started on a background thread with the </a:t>
            </a:r>
            <a:r>
              <a:rPr lang="en-US" sz="2000" dirty="0" err="1"/>
              <a:t>Task.Run</a:t>
            </a:r>
            <a:r>
              <a:rPr lang="en-US" sz="2000" dirty="0"/>
              <a:t> method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342900" lvl="1" indent="-342900">
              <a:spcBef>
                <a:spcPts val="600"/>
              </a:spcBef>
            </a:pPr>
            <a:r>
              <a:rPr lang="en-US" sz="2000" dirty="0"/>
              <a:t> </a:t>
            </a:r>
            <a:r>
              <a:rPr lang="en-US" sz="2000" b="1" dirty="0" smtClean="0"/>
              <a:t>await</a:t>
            </a:r>
            <a:r>
              <a:rPr lang="en-US" sz="2000" dirty="0" smtClean="0"/>
              <a:t> </a:t>
            </a:r>
            <a:r>
              <a:rPr lang="en-US" sz="2000" dirty="0"/>
              <a:t>yields control to the caller of the method that performed await, and it ultimately allows a UI to be responsive or a service to be elastic.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42167"/>
          </a:xfrm>
        </p:spPr>
        <p:txBody>
          <a:bodyPr/>
          <a:lstStyle/>
          <a:p>
            <a:r>
              <a:rPr lang="en-US" b="1" cap="none" dirty="0" smtClean="0"/>
              <a:t>Asynchronous Method</a:t>
            </a:r>
            <a:endParaRPr lang="en-US" b="1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29555"/>
            <a:ext cx="9746323" cy="4707394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+mj-lt"/>
              </a:rPr>
              <a:t>An </a:t>
            </a:r>
            <a:r>
              <a:rPr lang="en-US" sz="2200" b="1" dirty="0" err="1">
                <a:latin typeface="+mj-lt"/>
              </a:rPr>
              <a:t>async</a:t>
            </a:r>
            <a:r>
              <a:rPr lang="en-US" sz="2200" dirty="0">
                <a:latin typeface="+mj-lt"/>
              </a:rPr>
              <a:t> method is represented by using </a:t>
            </a:r>
            <a:r>
              <a:rPr lang="en-US" sz="2200" b="1" dirty="0" err="1">
                <a:latin typeface="+mj-lt"/>
              </a:rPr>
              <a:t>async</a:t>
            </a:r>
            <a:r>
              <a:rPr lang="en-US" sz="2200" dirty="0">
                <a:latin typeface="+mj-lt"/>
              </a:rPr>
              <a:t> modifier in the method signature</a:t>
            </a:r>
            <a:r>
              <a:rPr lang="en-US" sz="2200" dirty="0" smtClean="0">
                <a:latin typeface="+mj-lt"/>
              </a:rPr>
              <a:t>.</a:t>
            </a:r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If the method has any return types they are enclosed as part of </a:t>
            </a:r>
            <a:r>
              <a:rPr lang="en-US" sz="2200" b="1" dirty="0">
                <a:latin typeface="+mj-lt"/>
              </a:rPr>
              <a:t>Task&lt;</a:t>
            </a:r>
            <a:r>
              <a:rPr lang="en-US" sz="2200" b="1" dirty="0" err="1">
                <a:latin typeface="+mj-lt"/>
              </a:rPr>
              <a:t>TResult</a:t>
            </a:r>
            <a:r>
              <a:rPr lang="en-US" sz="2200" b="1" dirty="0">
                <a:latin typeface="+mj-lt"/>
              </a:rPr>
              <a:t>&gt; </a:t>
            </a:r>
            <a:r>
              <a:rPr lang="en-US" sz="2200" dirty="0">
                <a:latin typeface="+mj-lt"/>
              </a:rPr>
              <a:t>object</a:t>
            </a:r>
            <a:r>
              <a:rPr lang="en-US" sz="2200" dirty="0" smtClean="0">
                <a:latin typeface="+mj-lt"/>
              </a:rPr>
              <a:t>.</a:t>
            </a:r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If the method does not return any values then the return type is just Task.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Void </a:t>
            </a:r>
            <a:r>
              <a:rPr lang="en-US" sz="2200" dirty="0">
                <a:latin typeface="+mj-lt"/>
              </a:rPr>
              <a:t>is also a valid return type and it is used for asynchronous event handlers</a:t>
            </a:r>
            <a:r>
              <a:rPr lang="en-US" sz="2200" dirty="0" smtClean="0">
                <a:latin typeface="+mj-lt"/>
              </a:rPr>
              <a:t>.</a:t>
            </a:r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Every </a:t>
            </a:r>
            <a:r>
              <a:rPr lang="en-US" sz="2200" dirty="0" err="1">
                <a:latin typeface="+mj-lt"/>
              </a:rPr>
              <a:t>async</a:t>
            </a:r>
            <a:r>
              <a:rPr lang="en-US" sz="2200" dirty="0">
                <a:latin typeface="+mj-lt"/>
              </a:rPr>
              <a:t> method should include at least one await operator in the method body to take the advantage of asynchronous programming.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760" y="-128788"/>
            <a:ext cx="11410682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Program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1990B8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1990B8"/>
                </a:solidFill>
                <a:latin typeface="Consolas" panose="020B0609020204030204" pitchFamily="49" charset="0"/>
              </a:rPr>
              <a:t>async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Task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F9C0A"/>
                </a:solidFill>
                <a:latin typeface="Consolas" panose="020B0609020204030204" pitchFamily="49" charset="0"/>
              </a:rPr>
              <a:t>Main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string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[]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500"/>
              </a:spcBef>
            </a:pPr>
            <a:r>
              <a:rPr lang="en-US" sz="1900" dirty="0" smtClean="0">
                <a:solidFill>
                  <a:srgbClr val="1990B8"/>
                </a:solidFill>
                <a:latin typeface="Consolas" panose="020B0609020204030204" pitchFamily="49" charset="0"/>
              </a:rPr>
              <a:t>await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F9C0A"/>
                </a:solidFill>
                <a:latin typeface="Consolas" panose="020B0609020204030204" pitchFamily="49" charset="0"/>
              </a:rPr>
              <a:t>callMethod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();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500"/>
              </a:spcBef>
            </a:pP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1900" dirty="0" err="1" smtClean="0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 smtClean="0">
                <a:solidFill>
                  <a:srgbClr val="2F9C0A"/>
                </a:solidFill>
                <a:latin typeface="Consolas" panose="020B0609020204030204" pitchFamily="49" charset="0"/>
              </a:rPr>
              <a:t>ReadKey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();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1990B8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1990B8"/>
                </a:solidFill>
                <a:latin typeface="Consolas" panose="020B0609020204030204" pitchFamily="49" charset="0"/>
              </a:rPr>
              <a:t>async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Task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F9C0A"/>
                </a:solidFill>
                <a:latin typeface="Consolas" panose="020B0609020204030204" pitchFamily="49" charset="0"/>
              </a:rPr>
              <a:t>callMethod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()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500"/>
              </a:spcBef>
            </a:pPr>
            <a:r>
              <a:rPr lang="en-US" sz="1900" dirty="0" smtClean="0">
                <a:solidFill>
                  <a:srgbClr val="2F9C0A"/>
                </a:solidFill>
                <a:latin typeface="Consolas" panose="020B0609020204030204" pitchFamily="49" charset="0"/>
              </a:rPr>
              <a:t>Method2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();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1990B8"/>
                </a:solidFill>
                <a:latin typeface="Consolas" panose="020B0609020204030204" pitchFamily="49" charset="0"/>
              </a:rPr>
              <a:t>var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await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F9C0A"/>
                </a:solidFill>
                <a:latin typeface="Consolas" panose="020B0609020204030204" pitchFamily="49" charset="0"/>
              </a:rPr>
              <a:t>Method1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();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500"/>
              </a:spcBef>
            </a:pPr>
            <a:r>
              <a:rPr lang="en-US" sz="1900" dirty="0" smtClean="0">
                <a:solidFill>
                  <a:srgbClr val="2F9C0A"/>
                </a:solidFill>
                <a:latin typeface="Consolas" panose="020B0609020204030204" pitchFamily="49" charset="0"/>
              </a:rPr>
              <a:t>Method3</a:t>
            </a:r>
            <a:r>
              <a:rPr lang="en-US" sz="1900" dirty="0" smtClean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);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1990B8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1990B8"/>
                </a:solidFill>
                <a:latin typeface="Consolas" panose="020B0609020204030204" pitchFamily="49" charset="0"/>
              </a:rPr>
              <a:t>async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Task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 err="1">
                <a:solidFill>
                  <a:srgbClr val="1990B8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F9C0A"/>
                </a:solidFill>
                <a:latin typeface="Consolas" panose="020B0609020204030204" pitchFamily="49" charset="0"/>
              </a:rPr>
              <a:t>Method1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()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1990B8"/>
                </a:solidFill>
                <a:latin typeface="Consolas" panose="020B0609020204030204" pitchFamily="49" charset="0"/>
              </a:rPr>
              <a:t>	</a:t>
            </a:r>
            <a:r>
              <a:rPr lang="en-US" sz="1900" dirty="0" err="1" smtClean="0">
                <a:solidFill>
                  <a:srgbClr val="1990B8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count 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C92C2C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await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Task</a:t>
            </a:r>
            <a:r>
              <a:rPr lang="en-US" sz="1900" dirty="0" err="1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2F9C0A"/>
                </a:solidFill>
                <a:latin typeface="Consolas" panose="020B0609020204030204" pitchFamily="49" charset="0"/>
              </a:rPr>
              <a:t>Run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(()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=&gt;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1990B8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C92C2C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C92C2C"/>
                </a:solidFill>
                <a:latin typeface="Consolas" panose="020B0609020204030204" pitchFamily="49" charset="0"/>
              </a:rPr>
              <a:t>100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++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1900" dirty="0" err="1" smtClean="0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 smtClean="0">
                <a:solidFill>
                  <a:srgbClr val="2F9C0A"/>
                </a:solidFill>
                <a:latin typeface="Consolas" panose="020B0609020204030204" pitchFamily="49" charset="0"/>
              </a:rPr>
              <a:t>WriteLine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2F9C0A"/>
                </a:solidFill>
                <a:latin typeface="Consolas" panose="020B0609020204030204" pitchFamily="49" charset="0"/>
              </a:rPr>
              <a:t>" Method 1"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);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+=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C92C2C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 smtClean="0">
                <a:solidFill>
                  <a:srgbClr val="5F6364"/>
                </a:solidFill>
                <a:latin typeface="Consolas" panose="020B0609020204030204" pitchFamily="49" charset="0"/>
              </a:rPr>
              <a:t>;}});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1990B8"/>
                </a:solidFill>
                <a:latin typeface="Consolas" panose="020B0609020204030204" pitchFamily="49" charset="0"/>
              </a:rPr>
              <a:t>	return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1990B8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F9C0A"/>
                </a:solidFill>
                <a:latin typeface="Consolas" panose="020B0609020204030204" pitchFamily="49" charset="0"/>
              </a:rPr>
              <a:t>Method2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()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for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1990B8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C92C2C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C92C2C"/>
                </a:solidFill>
                <a:latin typeface="Consolas" panose="020B0609020204030204" pitchFamily="49" charset="0"/>
              </a:rPr>
              <a:t>25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++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1900" dirty="0" err="1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2F9C0A"/>
                </a:solidFill>
                <a:latin typeface="Consolas" panose="020B0609020204030204" pitchFamily="49" charset="0"/>
              </a:rPr>
              <a:t>WriteLine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2F9C0A"/>
                </a:solidFill>
                <a:latin typeface="Consolas" panose="020B0609020204030204" pitchFamily="49" charset="0"/>
              </a:rPr>
              <a:t>" Method 2"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);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500"/>
              </a:spcBef>
            </a:pPr>
            <a:r>
              <a:rPr lang="en-US" sz="1900" dirty="0" smtClean="0">
                <a:solidFill>
                  <a:srgbClr val="1990B8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1990B8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F9C0A"/>
                </a:solidFill>
                <a:latin typeface="Consolas" panose="020B0609020204030204" pitchFamily="49" charset="0"/>
              </a:rPr>
              <a:t>Method3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1990B8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count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{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</a:t>
            </a:r>
            <a:r>
              <a:rPr lang="en-US" sz="1900" dirty="0" err="1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 sz="1900" dirty="0" err="1">
                <a:solidFill>
                  <a:srgbClr val="2F9C0A"/>
                </a:solidFill>
                <a:latin typeface="Consolas" panose="020B0609020204030204" pitchFamily="49" charset="0"/>
              </a:rPr>
              <a:t>WriteLine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sz="1900" dirty="0">
                <a:solidFill>
                  <a:srgbClr val="2F9C0A"/>
                </a:solidFill>
                <a:latin typeface="Consolas" panose="020B0609020204030204" pitchFamily="49" charset="0"/>
              </a:rPr>
              <a:t>"Total count is "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67F59"/>
                </a:solidFill>
                <a:latin typeface="Consolas" panose="020B0609020204030204" pitchFamily="49" charset="0"/>
              </a:rPr>
              <a:t>+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count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);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5F6364"/>
                </a:solidFill>
                <a:latin typeface="Consolas" panose="020B0609020204030204" pitchFamily="49" charset="0"/>
              </a:rPr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3702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API needs </a:t>
            </a:r>
            <a:r>
              <a:rPr lang="en-US" dirty="0"/>
              <a:t>to retrieve multiple pieces of data concurrently.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Task API contains two methods, </a:t>
            </a:r>
            <a:r>
              <a:rPr lang="en-US" b="1" dirty="0" err="1"/>
              <a:t>Task.WhenAll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Task.WhenAny</a:t>
            </a:r>
            <a:r>
              <a:rPr lang="en-US" dirty="0"/>
              <a:t>, that allow </a:t>
            </a:r>
            <a:r>
              <a:rPr lang="en-US" dirty="0" smtClean="0"/>
              <a:t>us to </a:t>
            </a:r>
            <a:r>
              <a:rPr lang="en-US" dirty="0"/>
              <a:t>write asynchronous code that performs a non-blocking wait on multiple background jobs.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Task API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089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1523" y="690162"/>
            <a:ext cx="1084401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0101FD"/>
                </a:solidFill>
                <a:latin typeface="SFMono-Regular"/>
              </a:rPr>
              <a:t>async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Task&lt;User&gt; </a:t>
            </a:r>
            <a:r>
              <a:rPr lang="en-US" sz="2000" dirty="0" err="1">
                <a:solidFill>
                  <a:srgbClr val="006881"/>
                </a:solidFill>
                <a:latin typeface="SFMono-Regular"/>
              </a:rPr>
              <a:t>GetUserAsync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000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userId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)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{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8000"/>
                </a:solidFill>
                <a:latin typeface="SFMono-Regular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SFMono-Regular"/>
              </a:rPr>
              <a:t>Given a user Id {</a:t>
            </a:r>
            <a:r>
              <a:rPr lang="en-US" sz="2000" dirty="0" err="1">
                <a:solidFill>
                  <a:srgbClr val="008000"/>
                </a:solidFill>
                <a:latin typeface="SFMono-Regular"/>
              </a:rPr>
              <a:t>userId</a:t>
            </a:r>
            <a:r>
              <a:rPr lang="en-US" sz="2000" dirty="0">
                <a:solidFill>
                  <a:srgbClr val="008000"/>
                </a:solidFill>
                <a:latin typeface="SFMono-Regular"/>
              </a:rPr>
              <a:t>}, retrieves a User object corresponding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08000"/>
                </a:solidFill>
                <a:latin typeface="SFMono-Regular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SFMono-Regular"/>
              </a:rPr>
              <a:t>to the entry in the database with {</a:t>
            </a:r>
            <a:r>
              <a:rPr lang="en-US" sz="2000" dirty="0" err="1">
                <a:solidFill>
                  <a:srgbClr val="008000"/>
                </a:solidFill>
                <a:latin typeface="SFMono-Regular"/>
              </a:rPr>
              <a:t>userId</a:t>
            </a:r>
            <a:r>
              <a:rPr lang="en-US" sz="2000" dirty="0">
                <a:solidFill>
                  <a:srgbClr val="008000"/>
                </a:solidFill>
                <a:latin typeface="SFMono-Regular"/>
              </a:rPr>
              <a:t>} as its Id</a:t>
            </a:r>
            <a:r>
              <a:rPr lang="en-US" sz="2000" dirty="0" smtClean="0">
                <a:solidFill>
                  <a:srgbClr val="008000"/>
                </a:solidFill>
                <a:latin typeface="SFMono-Regular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}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0101FD"/>
                </a:solidFill>
                <a:latin typeface="SFMono-Regular"/>
              </a:rPr>
              <a:t>async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Task&lt;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IEnumerable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&lt;User&gt;&gt;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GetUsersAsync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IEnumerable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en-US" sz="2000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&gt;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userIds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)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{ </a:t>
            </a:r>
          </a:p>
          <a:p>
            <a:pPr>
              <a:spcBef>
                <a:spcPts val="600"/>
              </a:spcBef>
            </a:pPr>
            <a:r>
              <a:rPr lang="en-US" sz="2000" dirty="0" err="1" smtClean="0">
                <a:solidFill>
                  <a:srgbClr val="0101FD"/>
                </a:solidFill>
                <a:latin typeface="SFMono-Regular"/>
              </a:rPr>
              <a:t>var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getUserTasks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= 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new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List&lt;Task&lt;User&gt;&gt;();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000" dirty="0" err="1" smtClean="0">
                <a:solidFill>
                  <a:srgbClr val="0101FD"/>
                </a:solidFill>
                <a:latin typeface="SFMono-Regular"/>
              </a:rPr>
              <a:t>foreach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000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userId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in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userIds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)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{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en-US" sz="2000" dirty="0" err="1" smtClean="0">
                <a:solidFill>
                  <a:srgbClr val="171717"/>
                </a:solidFill>
                <a:latin typeface="SFMono-Regular"/>
              </a:rPr>
              <a:t>getUserTasks.Add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000" dirty="0" err="1" smtClean="0">
                <a:solidFill>
                  <a:srgbClr val="171717"/>
                </a:solidFill>
                <a:latin typeface="SFMono-Regular"/>
              </a:rPr>
              <a:t>GetUserAsync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000" dirty="0" err="1" smtClean="0">
                <a:solidFill>
                  <a:srgbClr val="171717"/>
                </a:solidFill>
                <a:latin typeface="SFMono-Regular"/>
              </a:rPr>
              <a:t>userId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));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} 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101FD"/>
                </a:solidFill>
                <a:latin typeface="SFMono-Regular"/>
              </a:rPr>
              <a:t>return</a:t>
            </a: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>
                <a:solidFill>
                  <a:srgbClr val="0101FD"/>
                </a:solidFill>
                <a:latin typeface="SFMono-Regular"/>
              </a:rPr>
              <a:t>await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Task.WhenAll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sz="2000" dirty="0" err="1">
                <a:solidFill>
                  <a:srgbClr val="171717"/>
                </a:solidFill>
                <a:latin typeface="SFMono-Regular"/>
              </a:rPr>
              <a:t>getUserTasks</a:t>
            </a:r>
            <a:r>
              <a:rPr lang="en-US" sz="2000" dirty="0">
                <a:solidFill>
                  <a:srgbClr val="171717"/>
                </a:solidFill>
                <a:latin typeface="SFMono-Regular"/>
              </a:rPr>
              <a:t>); </a:t>
            </a:r>
            <a:endParaRPr lang="en-US" sz="2000" dirty="0" smtClean="0">
              <a:solidFill>
                <a:srgbClr val="171717"/>
              </a:solidFill>
              <a:latin typeface="SFMono-Regular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171717"/>
                </a:solidFill>
                <a:latin typeface="SFMono-Regular"/>
              </a:rPr>
              <a:t>}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01523" y="101889"/>
            <a:ext cx="4019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Wait for multiple tasks to complete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230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816</TotalTime>
  <Words>409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Consolas</vt:lpstr>
      <vt:lpstr>Gill Sans MT</vt:lpstr>
      <vt:lpstr>Segoe UI</vt:lpstr>
      <vt:lpstr>SFMono-Regular</vt:lpstr>
      <vt:lpstr>Gallery</vt:lpstr>
      <vt:lpstr>Asynchronous Programming</vt:lpstr>
      <vt:lpstr>Contd…</vt:lpstr>
      <vt:lpstr>Asynchronous Method</vt:lpstr>
      <vt:lpstr>PowerPoint Presentation</vt:lpstr>
      <vt:lpstr>Task API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185</cp:revision>
  <dcterms:created xsi:type="dcterms:W3CDTF">2018-03-21T16:45:09Z</dcterms:created>
  <dcterms:modified xsi:type="dcterms:W3CDTF">2022-06-13T16:23:15Z</dcterms:modified>
</cp:coreProperties>
</file>