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05431" y="629211"/>
            <a:ext cx="9603275" cy="762438"/>
          </a:xfrm>
        </p:spPr>
        <p:txBody>
          <a:bodyPr/>
          <a:lstStyle/>
          <a:p>
            <a:r>
              <a:rPr lang="en-US" dirty="0"/>
              <a:t>Click to edit Master title style</a:t>
            </a:r>
          </a:p>
        </p:txBody>
      </p:sp>
      <p:sp>
        <p:nvSpPr>
          <p:cNvPr id="3" name="Content Placeholder 2"/>
          <p:cNvSpPr>
            <a:spLocks noGrp="1"/>
          </p:cNvSpPr>
          <p:nvPr>
            <p:ph idx="1"/>
          </p:nvPr>
        </p:nvSpPr>
        <p:spPr>
          <a:xfrm>
            <a:off x="1451579" y="1454352"/>
            <a:ext cx="9603275" cy="4554554"/>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47331" y="1423000"/>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Angular</a:t>
            </a:r>
            <a:r>
              <a:rPr lang="en-US" b="1" dirty="0" smtClean="0"/>
              <a:t> SPA</a:t>
            </a:r>
            <a:endParaRPr lang="en-US" b="1"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Angular </a:t>
            </a:r>
            <a:r>
              <a:rPr lang="en-US" dirty="0"/>
              <a:t>remains one of the world's most popular JavaScript frameworks. The redesigned Angular </a:t>
            </a:r>
            <a:r>
              <a:rPr lang="en-US" dirty="0" smtClean="0"/>
              <a:t>continues to </a:t>
            </a:r>
            <a:r>
              <a:rPr lang="en-US" dirty="0"/>
              <a:t>be a robust framework for building Single Page Applications. </a:t>
            </a:r>
            <a:endParaRPr lang="en-US" dirty="0" smtClean="0"/>
          </a:p>
          <a:p>
            <a:r>
              <a:rPr lang="en-US" b="1"/>
              <a:t>Angular </a:t>
            </a:r>
            <a:r>
              <a:rPr lang="en-US" dirty="0"/>
              <a:t> is an open source, </a:t>
            </a:r>
            <a:r>
              <a:rPr lang="en-US" dirty="0" err="1"/>
              <a:t>TypeScript</a:t>
            </a:r>
            <a:r>
              <a:rPr lang="en-US" dirty="0"/>
              <a:t> based frontend web application framework. </a:t>
            </a:r>
            <a:r>
              <a:rPr lang="en-US" dirty="0" smtClean="0"/>
              <a:t>It </a:t>
            </a:r>
            <a:r>
              <a:rPr lang="en-US" dirty="0"/>
              <a:t>has been released by </a:t>
            </a:r>
            <a:r>
              <a:rPr lang="en-US" b="1" dirty="0"/>
              <a:t>Google’s Angular</a:t>
            </a:r>
            <a:r>
              <a:rPr lang="en-US" dirty="0"/>
              <a:t> community. </a:t>
            </a:r>
            <a:endParaRPr lang="en-US" dirty="0" smtClean="0"/>
          </a:p>
          <a:p>
            <a:r>
              <a:rPr lang="en-US" dirty="0" smtClean="0"/>
              <a:t>It is </a:t>
            </a:r>
            <a:r>
              <a:rPr lang="en-US" dirty="0"/>
              <a:t>a </a:t>
            </a:r>
            <a:r>
              <a:rPr lang="en-US" dirty="0" err="1"/>
              <a:t>TypeScript</a:t>
            </a:r>
            <a:r>
              <a:rPr lang="en-US" dirty="0"/>
              <a:t> based full-stack web framework for building web and mobile applications. </a:t>
            </a:r>
            <a:endParaRPr lang="en-US" dirty="0" smtClean="0"/>
          </a:p>
          <a:p>
            <a:r>
              <a:rPr lang="en-US" dirty="0" smtClean="0"/>
              <a:t>It supports </a:t>
            </a:r>
            <a:r>
              <a:rPr lang="en-US" dirty="0"/>
              <a:t>for web application that can fit in any screen resolution. </a:t>
            </a:r>
            <a:endParaRPr lang="en-US" dirty="0" smtClean="0"/>
          </a:p>
          <a:p>
            <a:r>
              <a:rPr lang="en-US" dirty="0" smtClean="0"/>
              <a:t>Angular </a:t>
            </a:r>
            <a:r>
              <a:rPr lang="en-US" dirty="0"/>
              <a:t>application is fully compatible for mobiles, tablets, laptops or desktops. </a:t>
            </a:r>
            <a:endParaRPr lang="en-US" dirty="0" smtClean="0"/>
          </a:p>
          <a:p>
            <a:r>
              <a:rPr lang="en-US" dirty="0" smtClean="0"/>
              <a:t>It has </a:t>
            </a:r>
            <a:r>
              <a:rPr lang="en-US" dirty="0"/>
              <a:t>an excellent user interface library for web developers which contains reusable UI components</a:t>
            </a:r>
            <a:r>
              <a:rPr lang="en-US" dirty="0" smtClean="0"/>
              <a:t>.</a:t>
            </a:r>
          </a:p>
        </p:txBody>
      </p:sp>
    </p:spTree>
    <p:extLst>
      <p:ext uri="{BB962C8B-B14F-4D97-AF65-F5344CB8AC3E}">
        <p14:creationId xmlns:p14="http://schemas.microsoft.com/office/powerpoint/2010/main" val="121427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67163" y="0"/>
            <a:ext cx="9604375" cy="6194738"/>
          </a:xfrm>
        </p:spPr>
        <p:txBody>
          <a:bodyPr>
            <a:normAutofit lnSpcReduction="10000"/>
          </a:bodyPr>
          <a:lstStyle/>
          <a:p>
            <a:pPr marL="0" indent="0">
              <a:buNone/>
            </a:pPr>
            <a:r>
              <a:rPr lang="en-US" dirty="0"/>
              <a:t>&lt;!</a:t>
            </a:r>
            <a:r>
              <a:rPr lang="en-US" dirty="0" err="1"/>
              <a:t>doctype</a:t>
            </a:r>
            <a:r>
              <a:rPr lang="en-US" dirty="0"/>
              <a:t> html&gt; </a:t>
            </a:r>
          </a:p>
          <a:p>
            <a:pPr marL="0" indent="0">
              <a:buNone/>
            </a:pPr>
            <a:r>
              <a:rPr lang="en-US" dirty="0"/>
              <a:t>&lt;html </a:t>
            </a:r>
            <a:r>
              <a:rPr lang="en-US" dirty="0" err="1"/>
              <a:t>lang</a:t>
            </a:r>
            <a:r>
              <a:rPr lang="en-US" dirty="0"/>
              <a:t>="</a:t>
            </a:r>
            <a:r>
              <a:rPr lang="en-US" dirty="0" err="1"/>
              <a:t>en</a:t>
            </a:r>
            <a:r>
              <a:rPr lang="en-US" dirty="0"/>
              <a:t>"&gt; </a:t>
            </a:r>
          </a:p>
          <a:p>
            <a:pPr marL="0" indent="0">
              <a:buNone/>
            </a:pPr>
            <a:r>
              <a:rPr lang="en-US" dirty="0"/>
              <a:t>   &lt;head&gt; </a:t>
            </a:r>
          </a:p>
          <a:p>
            <a:pPr marL="0" indent="0">
              <a:buNone/>
            </a:pPr>
            <a:r>
              <a:rPr lang="en-US" dirty="0"/>
              <a:t>      &lt;meta charset="utf-8"&gt; </a:t>
            </a:r>
          </a:p>
          <a:p>
            <a:pPr marL="0" indent="0">
              <a:buNone/>
            </a:pPr>
            <a:r>
              <a:rPr lang="en-US" dirty="0"/>
              <a:t>      &lt;title&gt;</a:t>
            </a:r>
            <a:r>
              <a:rPr lang="en-US" dirty="0" err="1"/>
              <a:t>ExpenseManager</a:t>
            </a:r>
            <a:r>
              <a:rPr lang="en-US" dirty="0"/>
              <a:t>&lt;/title&gt; </a:t>
            </a:r>
          </a:p>
          <a:p>
            <a:pPr marL="0" indent="0">
              <a:buNone/>
            </a:pPr>
            <a:r>
              <a:rPr lang="en-US" dirty="0"/>
              <a:t>      &lt;base </a:t>
            </a:r>
            <a:r>
              <a:rPr lang="en-US" dirty="0" err="1"/>
              <a:t>href</a:t>
            </a:r>
            <a:r>
              <a:rPr lang="en-US" dirty="0"/>
              <a:t>="/"&gt; </a:t>
            </a:r>
          </a:p>
          <a:p>
            <a:pPr marL="0" indent="0">
              <a:buNone/>
            </a:pPr>
            <a:r>
              <a:rPr lang="en-US" dirty="0"/>
              <a:t>      &lt;meta name="viewport" content="width=device-width, initial-scale=1"&gt; </a:t>
            </a:r>
          </a:p>
          <a:p>
            <a:pPr marL="0" indent="0">
              <a:buNone/>
            </a:pPr>
            <a:r>
              <a:rPr lang="en-US" dirty="0"/>
              <a:t>      &lt;link </a:t>
            </a:r>
            <a:r>
              <a:rPr lang="en-US" dirty="0" err="1"/>
              <a:t>rel</a:t>
            </a:r>
            <a:r>
              <a:rPr lang="en-US" dirty="0"/>
              <a:t>="icon" type="image/x-icon" </a:t>
            </a:r>
            <a:r>
              <a:rPr lang="en-US" dirty="0" err="1"/>
              <a:t>href</a:t>
            </a:r>
            <a:r>
              <a:rPr lang="en-US" dirty="0"/>
              <a:t>="favicon.ico"&gt; </a:t>
            </a:r>
          </a:p>
          <a:p>
            <a:pPr marL="0" indent="0">
              <a:buNone/>
            </a:pPr>
            <a:r>
              <a:rPr lang="en-US" dirty="0"/>
              <a:t>   &lt;/head&gt; </a:t>
            </a:r>
          </a:p>
          <a:p>
            <a:pPr marL="0" indent="0">
              <a:buNone/>
            </a:pPr>
            <a:r>
              <a:rPr lang="en-US" dirty="0"/>
              <a:t>   &lt;body&gt; </a:t>
            </a:r>
          </a:p>
          <a:p>
            <a:pPr marL="0" indent="0">
              <a:buNone/>
            </a:pPr>
            <a:r>
              <a:rPr lang="en-US" b="1" dirty="0"/>
              <a:t>      &lt;app-root&gt;&lt;/app-root&gt; </a:t>
            </a:r>
          </a:p>
          <a:p>
            <a:pPr marL="0" indent="0">
              <a:buNone/>
            </a:pPr>
            <a:r>
              <a:rPr lang="en-US" dirty="0"/>
              <a:t>   &lt;/body&gt; </a:t>
            </a:r>
          </a:p>
          <a:p>
            <a:pPr marL="0" indent="0">
              <a:buNone/>
            </a:pPr>
            <a:r>
              <a:rPr lang="en-US" dirty="0"/>
              <a:t>&lt;/html&gt;</a:t>
            </a:r>
          </a:p>
        </p:txBody>
      </p:sp>
    </p:spTree>
    <p:extLst>
      <p:ext uri="{BB962C8B-B14F-4D97-AF65-F5344CB8AC3E}">
        <p14:creationId xmlns:p14="http://schemas.microsoft.com/office/powerpoint/2010/main" val="263561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684740"/>
          </a:xfrm>
        </p:spPr>
        <p:txBody>
          <a:bodyPr>
            <a:normAutofit lnSpcReduction="10000"/>
          </a:bodyPr>
          <a:lstStyle/>
          <a:p>
            <a:r>
              <a:rPr lang="en-US" b="1" dirty="0"/>
              <a:t>app.component.html</a:t>
            </a:r>
            <a:r>
              <a:rPr lang="en-US" dirty="0"/>
              <a:t> is the HTML template document associated with the component. The component template is specified using </a:t>
            </a:r>
            <a:r>
              <a:rPr lang="en-US" b="1" dirty="0" err="1"/>
              <a:t>templateUrl</a:t>
            </a:r>
            <a:r>
              <a:rPr lang="en-US" dirty="0"/>
              <a:t> meta data of the </a:t>
            </a:r>
            <a:r>
              <a:rPr lang="en-US" b="1" dirty="0"/>
              <a:t>@Component</a:t>
            </a:r>
            <a:r>
              <a:rPr lang="en-US" dirty="0"/>
              <a:t> decorator</a:t>
            </a:r>
            <a:r>
              <a:rPr lang="en-US" dirty="0" smtClean="0"/>
              <a:t>.</a:t>
            </a:r>
            <a:endParaRPr lang="en-US" dirty="0"/>
          </a:p>
          <a:p>
            <a:r>
              <a:rPr lang="en-US" b="1" dirty="0"/>
              <a:t>app.component.css</a:t>
            </a:r>
            <a:r>
              <a:rPr lang="en-US" dirty="0"/>
              <a:t> is the CSS style document associated with the component. The component style is specified using </a:t>
            </a:r>
            <a:r>
              <a:rPr lang="en-US" b="1" dirty="0" err="1"/>
              <a:t>styleUrls</a:t>
            </a:r>
            <a:r>
              <a:rPr lang="en-US" dirty="0"/>
              <a:t> meta data of the </a:t>
            </a:r>
            <a:r>
              <a:rPr lang="en-US" b="1" dirty="0"/>
              <a:t>@Component </a:t>
            </a:r>
            <a:r>
              <a:rPr lang="en-US" dirty="0"/>
              <a:t>decorator</a:t>
            </a:r>
            <a:r>
              <a:rPr lang="en-US" dirty="0" smtClean="0"/>
              <a:t>.</a:t>
            </a:r>
            <a:endParaRPr lang="en-US" dirty="0"/>
          </a:p>
          <a:p>
            <a:r>
              <a:rPr lang="en-US" b="1" dirty="0" err="1"/>
              <a:t>AppComponent</a:t>
            </a:r>
            <a:r>
              <a:rPr lang="en-US" dirty="0"/>
              <a:t> property (title) can be used in the HTML template as mentioned below </a:t>
            </a:r>
            <a:r>
              <a:rPr lang="en-US" dirty="0" smtClean="0"/>
              <a:t>−</a:t>
            </a:r>
            <a:r>
              <a:rPr lang="en-US" b="1" dirty="0" smtClean="0"/>
              <a:t>{{ </a:t>
            </a:r>
            <a:r>
              <a:rPr lang="en-US" b="1" dirty="0"/>
              <a:t>title </a:t>
            </a:r>
            <a:r>
              <a:rPr lang="en-US" b="1" dirty="0" smtClean="0"/>
              <a:t>}}</a:t>
            </a:r>
          </a:p>
          <a:p>
            <a:pPr marL="0" indent="0">
              <a:buNone/>
            </a:pPr>
            <a:r>
              <a:rPr lang="en-US" b="1" dirty="0"/>
              <a:t>Template</a:t>
            </a:r>
          </a:p>
          <a:p>
            <a:r>
              <a:rPr lang="en-US" dirty="0"/>
              <a:t>Template is basically a super set of HTML. Template includes all the features of HTML and provides additional functionality to bind the component data into the HTML and to dynamically generate HTML DOM elements</a:t>
            </a:r>
          </a:p>
          <a:p>
            <a:endParaRPr lang="en-US" b="1" dirty="0"/>
          </a:p>
        </p:txBody>
      </p:sp>
    </p:spTree>
    <p:extLst>
      <p:ext uri="{BB962C8B-B14F-4D97-AF65-F5344CB8AC3E}">
        <p14:creationId xmlns:p14="http://schemas.microsoft.com/office/powerpoint/2010/main" val="209871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binding</a:t>
            </a:r>
            <a:endParaRPr lang="en-US" b="1" dirty="0"/>
          </a:p>
        </p:txBody>
      </p:sp>
      <p:sp>
        <p:nvSpPr>
          <p:cNvPr id="3" name="Content Placeholder 2"/>
          <p:cNvSpPr>
            <a:spLocks noGrp="1"/>
          </p:cNvSpPr>
          <p:nvPr>
            <p:ph idx="1"/>
          </p:nvPr>
        </p:nvSpPr>
        <p:spPr>
          <a:xfrm>
            <a:off x="1451579" y="1561514"/>
            <a:ext cx="9603275" cy="4607466"/>
          </a:xfrm>
        </p:spPr>
        <p:txBody>
          <a:bodyPr>
            <a:normAutofit/>
          </a:bodyPr>
          <a:lstStyle/>
          <a:p>
            <a:r>
              <a:rPr lang="en-US" dirty="0" smtClean="0"/>
              <a:t>Used </a:t>
            </a:r>
            <a:r>
              <a:rPr lang="en-US" dirty="0"/>
              <a:t>to bind the data from the component to the template</a:t>
            </a:r>
            <a:r>
              <a:rPr lang="en-US" dirty="0" smtClean="0"/>
              <a:t>.</a:t>
            </a:r>
            <a:endParaRPr lang="en-US" dirty="0"/>
          </a:p>
          <a:p>
            <a:pPr marL="0" indent="0">
              <a:buNone/>
            </a:pPr>
            <a:r>
              <a:rPr lang="en-US" dirty="0"/>
              <a:t>{{ title </a:t>
            </a:r>
            <a:r>
              <a:rPr lang="en-US" dirty="0" smtClean="0"/>
              <a:t>}}</a:t>
            </a:r>
          </a:p>
          <a:p>
            <a:pPr marL="0" indent="0">
              <a:buNone/>
            </a:pPr>
            <a:r>
              <a:rPr lang="en-US" b="1" dirty="0"/>
              <a:t>Directives</a:t>
            </a:r>
          </a:p>
          <a:p>
            <a:pPr marL="0" indent="0">
              <a:buNone/>
            </a:pPr>
            <a:r>
              <a:rPr lang="en-US" dirty="0"/>
              <a:t>Used to include logic as well as enable creation of complex HTML DOM elements</a:t>
            </a:r>
            <a:r>
              <a:rPr lang="en-US" dirty="0" smtClean="0"/>
              <a:t>.</a:t>
            </a:r>
          </a:p>
          <a:p>
            <a:pPr marL="0" indent="0">
              <a:buNone/>
            </a:pPr>
            <a:r>
              <a:rPr lang="en-US" b="1" dirty="0" err="1"/>
              <a:t>ngIf</a:t>
            </a:r>
            <a:r>
              <a:rPr lang="en-US" dirty="0"/>
              <a:t> and </a:t>
            </a:r>
            <a:r>
              <a:rPr lang="en-US" b="1" dirty="0" err="1"/>
              <a:t>showToolTip</a:t>
            </a:r>
            <a:r>
              <a:rPr lang="en-US" dirty="0"/>
              <a:t> </a:t>
            </a:r>
            <a:r>
              <a:rPr lang="en-US" dirty="0" smtClean="0"/>
              <a:t>are </a:t>
            </a:r>
            <a:r>
              <a:rPr lang="en-US" dirty="0"/>
              <a:t>directives</a:t>
            </a:r>
          </a:p>
          <a:p>
            <a:pPr marL="0" indent="0">
              <a:buNone/>
            </a:pPr>
            <a:r>
              <a:rPr lang="en-US" dirty="0"/>
              <a:t>&lt;p *</a:t>
            </a:r>
            <a:r>
              <a:rPr lang="en-US" dirty="0" err="1"/>
              <a:t>ngIf</a:t>
            </a:r>
            <a:r>
              <a:rPr lang="en-US" dirty="0"/>
              <a:t>="</a:t>
            </a:r>
            <a:r>
              <a:rPr lang="en-US" dirty="0" err="1"/>
              <a:t>canShow</a:t>
            </a:r>
            <a:r>
              <a:rPr lang="en-US" dirty="0"/>
              <a:t>"&gt;</a:t>
            </a:r>
          </a:p>
          <a:p>
            <a:pPr marL="0" indent="0">
              <a:buNone/>
            </a:pPr>
            <a:r>
              <a:rPr lang="en-US" dirty="0"/>
              <a:t>This </a:t>
            </a:r>
            <a:r>
              <a:rPr lang="en-US" dirty="0" err="1"/>
              <a:t>sectiom</a:t>
            </a:r>
            <a:r>
              <a:rPr lang="en-US" dirty="0"/>
              <a:t> will be shown only when the *</a:t>
            </a:r>
            <a:r>
              <a:rPr lang="en-US" dirty="0" err="1"/>
              <a:t>canShow</a:t>
            </a:r>
            <a:r>
              <a:rPr lang="en-US" dirty="0"/>
              <a:t>* </a:t>
            </a:r>
            <a:r>
              <a:rPr lang="en-US" dirty="0" err="1"/>
              <a:t>propery's</a:t>
            </a:r>
            <a:r>
              <a:rPr lang="en-US" dirty="0"/>
              <a:t> value in the corresponding component is *true* &lt;/p&gt;</a:t>
            </a:r>
          </a:p>
          <a:p>
            <a:pPr marL="0" indent="0">
              <a:buNone/>
            </a:pPr>
            <a:r>
              <a:rPr lang="en-US" dirty="0"/>
              <a:t>&lt;p [</a:t>
            </a:r>
            <a:r>
              <a:rPr lang="en-US" dirty="0" err="1"/>
              <a:t>showToolTip</a:t>
            </a:r>
            <a:r>
              <a:rPr lang="en-US" dirty="0"/>
              <a:t>]='tips' /&gt;</a:t>
            </a:r>
          </a:p>
        </p:txBody>
      </p:sp>
    </p:spTree>
    <p:extLst>
      <p:ext uri="{BB962C8B-B14F-4D97-AF65-F5344CB8AC3E}">
        <p14:creationId xmlns:p14="http://schemas.microsoft.com/office/powerpoint/2010/main" val="336513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Modules</a:t>
            </a:r>
            <a:endParaRPr lang="en-US" b="1" dirty="0"/>
          </a:p>
        </p:txBody>
      </p:sp>
      <p:sp>
        <p:nvSpPr>
          <p:cNvPr id="3" name="Content Placeholder 2"/>
          <p:cNvSpPr>
            <a:spLocks noGrp="1"/>
          </p:cNvSpPr>
          <p:nvPr>
            <p:ph idx="1"/>
          </p:nvPr>
        </p:nvSpPr>
        <p:spPr>
          <a:xfrm>
            <a:off x="1451579" y="1561514"/>
            <a:ext cx="9603275" cy="3779213"/>
          </a:xfrm>
        </p:spPr>
        <p:txBody>
          <a:bodyPr/>
          <a:lstStyle/>
          <a:p>
            <a:r>
              <a:rPr lang="en-US" b="1" dirty="0" smtClean="0"/>
              <a:t>Angular </a:t>
            </a:r>
            <a:r>
              <a:rPr lang="en-US" b="1" dirty="0"/>
              <a:t>Module</a:t>
            </a:r>
            <a:r>
              <a:rPr lang="en-US" dirty="0"/>
              <a:t> is basically a collection of related features / functionality. </a:t>
            </a:r>
            <a:r>
              <a:rPr lang="en-US" b="1" dirty="0"/>
              <a:t>Angular Module</a:t>
            </a:r>
            <a:r>
              <a:rPr lang="en-US" dirty="0"/>
              <a:t> groups multiple components and services under a single context.</a:t>
            </a:r>
          </a:p>
          <a:p>
            <a:endParaRPr lang="en-US" dirty="0"/>
          </a:p>
        </p:txBody>
      </p:sp>
    </p:spTree>
    <p:extLst>
      <p:ext uri="{BB962C8B-B14F-4D97-AF65-F5344CB8AC3E}">
        <p14:creationId xmlns:p14="http://schemas.microsoft.com/office/powerpoint/2010/main" val="181919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 Of </a:t>
            </a:r>
            <a:r>
              <a:rPr lang="en-US" b="1" cap="none" dirty="0" err="1" smtClean="0"/>
              <a:t>Angularjs</a:t>
            </a:r>
            <a:endParaRPr lang="en-US" b="1" cap="none" dirty="0"/>
          </a:p>
        </p:txBody>
      </p:sp>
      <p:sp>
        <p:nvSpPr>
          <p:cNvPr id="3" name="Content Placeholder 2"/>
          <p:cNvSpPr>
            <a:spLocks noGrp="1"/>
          </p:cNvSpPr>
          <p:nvPr>
            <p:ph idx="1"/>
          </p:nvPr>
        </p:nvSpPr>
        <p:spPr>
          <a:xfrm>
            <a:off x="1451579" y="1561514"/>
            <a:ext cx="9603275" cy="4555951"/>
          </a:xfrm>
        </p:spPr>
        <p:txBody>
          <a:bodyPr>
            <a:normAutofit fontScale="92500" lnSpcReduction="10000"/>
          </a:bodyPr>
          <a:lstStyle/>
          <a:p>
            <a:r>
              <a:rPr lang="en-US" dirty="0" smtClean="0"/>
              <a:t>Open </a:t>
            </a:r>
            <a:r>
              <a:rPr lang="en-US" dirty="0"/>
              <a:t>source JavaScript MVC framework. </a:t>
            </a:r>
            <a:endParaRPr lang="en-US" dirty="0" smtClean="0"/>
          </a:p>
          <a:p>
            <a:r>
              <a:rPr lang="en-US" dirty="0" smtClean="0"/>
              <a:t>Supported </a:t>
            </a:r>
            <a:r>
              <a:rPr lang="en-US" dirty="0"/>
              <a:t>by Google </a:t>
            </a:r>
            <a:endParaRPr lang="en-US" dirty="0" smtClean="0"/>
          </a:p>
          <a:p>
            <a:r>
              <a:rPr lang="en-US" dirty="0" smtClean="0"/>
              <a:t>No </a:t>
            </a:r>
            <a:r>
              <a:rPr lang="en-US" dirty="0"/>
              <a:t>need to learn another scripting language. It's just pure JavaScript and HTML. </a:t>
            </a:r>
            <a:endParaRPr lang="en-US" dirty="0" smtClean="0"/>
          </a:p>
          <a:p>
            <a:r>
              <a:rPr lang="en-US" dirty="0" err="1" smtClean="0"/>
              <a:t>Supportsseparation</a:t>
            </a:r>
            <a:r>
              <a:rPr lang="en-US" dirty="0" smtClean="0"/>
              <a:t> </a:t>
            </a:r>
            <a:r>
              <a:rPr lang="en-US" dirty="0"/>
              <a:t>of concerns by using MVC design pattern. </a:t>
            </a:r>
            <a:endParaRPr lang="en-US" dirty="0" smtClean="0"/>
          </a:p>
          <a:p>
            <a:r>
              <a:rPr lang="en-US" dirty="0" smtClean="0"/>
              <a:t>Built-in </a:t>
            </a:r>
            <a:r>
              <a:rPr lang="en-US" dirty="0"/>
              <a:t>attributes(directives) makes HTML dynamic. </a:t>
            </a:r>
            <a:endParaRPr lang="en-US" dirty="0" smtClean="0"/>
          </a:p>
          <a:p>
            <a:r>
              <a:rPr lang="en-US" dirty="0" smtClean="0"/>
              <a:t>Easy </a:t>
            </a:r>
            <a:r>
              <a:rPr lang="en-US" dirty="0"/>
              <a:t>to extend and customize. </a:t>
            </a:r>
            <a:endParaRPr lang="en-US" dirty="0" smtClean="0"/>
          </a:p>
          <a:p>
            <a:r>
              <a:rPr lang="en-US" dirty="0" smtClean="0"/>
              <a:t>Supports </a:t>
            </a:r>
            <a:r>
              <a:rPr lang="en-US" dirty="0"/>
              <a:t>Single Page Application. </a:t>
            </a:r>
            <a:endParaRPr lang="en-US" dirty="0" smtClean="0"/>
          </a:p>
          <a:p>
            <a:r>
              <a:rPr lang="en-US" dirty="0" smtClean="0"/>
              <a:t>Uses </a:t>
            </a:r>
            <a:r>
              <a:rPr lang="en-US" dirty="0"/>
              <a:t>Dependency Injection. </a:t>
            </a:r>
            <a:endParaRPr lang="en-US" dirty="0" smtClean="0"/>
          </a:p>
          <a:p>
            <a:r>
              <a:rPr lang="en-US" dirty="0" smtClean="0"/>
              <a:t> </a:t>
            </a:r>
            <a:r>
              <a:rPr lang="en-US" dirty="0"/>
              <a:t>Easy to Unit test. </a:t>
            </a:r>
            <a:endParaRPr lang="en-US" dirty="0" smtClean="0"/>
          </a:p>
          <a:p>
            <a:r>
              <a:rPr lang="en-US" dirty="0" smtClean="0"/>
              <a:t> </a:t>
            </a:r>
            <a:r>
              <a:rPr lang="en-US" dirty="0"/>
              <a:t>REST friendly</a:t>
            </a:r>
          </a:p>
        </p:txBody>
      </p:sp>
    </p:spTree>
    <p:extLst>
      <p:ext uri="{BB962C8B-B14F-4D97-AF65-F5344CB8AC3E}">
        <p14:creationId xmlns:p14="http://schemas.microsoft.com/office/powerpoint/2010/main" val="68230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REACT</a:t>
            </a:r>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 </a:t>
            </a:r>
            <a:r>
              <a:rPr lang="en-US" dirty="0"/>
              <a:t>Unlike Angular, which offers a full Model-View-Controller pattern implementation, React is only concerned with views. </a:t>
            </a:r>
            <a:endParaRPr lang="en-US" dirty="0" smtClean="0"/>
          </a:p>
          <a:p>
            <a:r>
              <a:rPr lang="en-US" dirty="0"/>
              <a:t>React, sometimes referred to as a frontend JavaScript framework, is a JavaScript library created by Facebook.</a:t>
            </a:r>
          </a:p>
          <a:p>
            <a:r>
              <a:rPr lang="en-US" dirty="0"/>
              <a:t>React is a tool for building UI components</a:t>
            </a:r>
            <a:r>
              <a:rPr lang="en-US" dirty="0" smtClean="0"/>
              <a:t>.</a:t>
            </a:r>
          </a:p>
          <a:p>
            <a:r>
              <a:rPr lang="en-US" dirty="0" smtClean="0"/>
              <a:t>It's </a:t>
            </a:r>
            <a:r>
              <a:rPr lang="en-US" dirty="0"/>
              <a:t>not a framework, just a library. There are a number of libraries that are designed to be used with React to produce rich single page applications. </a:t>
            </a:r>
            <a:endParaRPr lang="en-US" dirty="0" smtClean="0"/>
          </a:p>
          <a:p>
            <a:r>
              <a:rPr lang="en-US" dirty="0" smtClean="0"/>
              <a:t>One </a:t>
            </a:r>
            <a:r>
              <a:rPr lang="en-US" dirty="0"/>
              <a:t>of </a:t>
            </a:r>
            <a:r>
              <a:rPr lang="en-US" dirty="0" err="1"/>
              <a:t>React's</a:t>
            </a:r>
            <a:r>
              <a:rPr lang="en-US" dirty="0"/>
              <a:t> most important features is its use of a virtual DOM. </a:t>
            </a:r>
            <a:endParaRPr lang="en-US" dirty="0" smtClean="0"/>
          </a:p>
          <a:p>
            <a:r>
              <a:rPr lang="en-US" dirty="0"/>
              <a:t>React creates a VIRTUAL DOM in memory.</a:t>
            </a:r>
            <a:endParaRPr lang="en-US" dirty="0" smtClean="0"/>
          </a:p>
        </p:txBody>
      </p:sp>
    </p:spTree>
    <p:extLst>
      <p:ext uri="{BB962C8B-B14F-4D97-AF65-F5344CB8AC3E}">
        <p14:creationId xmlns:p14="http://schemas.microsoft.com/office/powerpoint/2010/main" val="300942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smtClean="0"/>
              <a:t>…</a:t>
            </a:r>
            <a:endParaRPr lang="en-US"/>
          </a:p>
        </p:txBody>
      </p:sp>
      <p:sp>
        <p:nvSpPr>
          <p:cNvPr id="3" name="Content Placeholder 2"/>
          <p:cNvSpPr>
            <a:spLocks noGrp="1"/>
          </p:cNvSpPr>
          <p:nvPr>
            <p:ph idx="1"/>
          </p:nvPr>
        </p:nvSpPr>
        <p:spPr>
          <a:xfrm>
            <a:off x="1451579" y="1661376"/>
            <a:ext cx="9603275" cy="3804970"/>
          </a:xfrm>
        </p:spPr>
        <p:txBody>
          <a:bodyPr/>
          <a:lstStyle/>
          <a:p>
            <a:r>
              <a:rPr lang="en-US" dirty="0"/>
              <a:t>The virtual DOM provides React with several advantages, including performance (the virtual DOM can optimize which parts of the actual DOM need to be updated) and testability (no need to have a browser to test React and its interactions with its virtual DOM). </a:t>
            </a:r>
          </a:p>
          <a:p>
            <a:r>
              <a:rPr lang="en-US" dirty="0"/>
              <a:t> Rather than having a strict separation between code and markup (with references to JavaScript appearing in HTML attributes perhaps), React adds HTML directly within its JavaScript code as JSX. JSX is HTML-like syntax that can compile down to pure JavaScript.</a:t>
            </a:r>
          </a:p>
          <a:p>
            <a:endParaRPr lang="en-US" dirty="0"/>
          </a:p>
        </p:txBody>
      </p:sp>
    </p:spTree>
    <p:extLst>
      <p:ext uri="{BB962C8B-B14F-4D97-AF65-F5344CB8AC3E}">
        <p14:creationId xmlns:p14="http://schemas.microsoft.com/office/powerpoint/2010/main" val="158913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React is a JavaScript library for building user interfaces</a:t>
            </a:r>
            <a:r>
              <a:rPr lang="en-US" dirty="0" smtClean="0"/>
              <a:t>.</a:t>
            </a:r>
            <a:endParaRPr lang="en-US" dirty="0"/>
          </a:p>
          <a:p>
            <a:r>
              <a:rPr lang="en-US" dirty="0"/>
              <a:t>React is used to build single-page applications</a:t>
            </a:r>
            <a:r>
              <a:rPr lang="en-US" dirty="0" smtClean="0"/>
              <a:t>.</a:t>
            </a:r>
            <a:endParaRPr lang="en-US" dirty="0"/>
          </a:p>
          <a:p>
            <a:r>
              <a:rPr lang="en-US" dirty="0"/>
              <a:t>React allows us to create reusable UI components.</a:t>
            </a:r>
          </a:p>
          <a:p>
            <a:endParaRPr lang="en-US" dirty="0"/>
          </a:p>
          <a:p>
            <a:endParaRPr lang="en-US" dirty="0"/>
          </a:p>
        </p:txBody>
      </p:sp>
    </p:spTree>
    <p:extLst>
      <p:ext uri="{BB962C8B-B14F-4D97-AF65-F5344CB8AC3E}">
        <p14:creationId xmlns:p14="http://schemas.microsoft.com/office/powerpoint/2010/main" val="132194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0456" y="0"/>
            <a:ext cx="11745533" cy="6194738"/>
          </a:xfrm>
        </p:spPr>
        <p:txBody>
          <a:bodyPr>
            <a:noAutofit/>
          </a:bodyPr>
          <a:lstStyle/>
          <a:p>
            <a:pPr marL="0" indent="0">
              <a:lnSpc>
                <a:spcPct val="100000"/>
              </a:lnSpc>
              <a:spcBef>
                <a:spcPts val="600"/>
              </a:spcBef>
              <a:buNone/>
            </a:pPr>
            <a:r>
              <a:rPr lang="en-US" dirty="0"/>
              <a:t>&lt;!DOCTYPE html&gt;</a:t>
            </a:r>
          </a:p>
          <a:p>
            <a:pPr marL="0" indent="0">
              <a:lnSpc>
                <a:spcPct val="100000"/>
              </a:lnSpc>
              <a:spcBef>
                <a:spcPts val="600"/>
              </a:spcBef>
              <a:buNone/>
            </a:pPr>
            <a:r>
              <a:rPr lang="en-US" dirty="0"/>
              <a:t>&lt;html&gt;</a:t>
            </a:r>
          </a:p>
          <a:p>
            <a:pPr marL="0" indent="0">
              <a:lnSpc>
                <a:spcPct val="100000"/>
              </a:lnSpc>
              <a:spcBef>
                <a:spcPts val="600"/>
              </a:spcBef>
              <a:buNone/>
            </a:pPr>
            <a:r>
              <a:rPr lang="en-US" dirty="0"/>
              <a:t>  &lt;head&gt;</a:t>
            </a:r>
          </a:p>
          <a:p>
            <a:pPr marL="0" indent="0">
              <a:lnSpc>
                <a:spcPct val="100000"/>
              </a:lnSpc>
              <a:spcBef>
                <a:spcPts val="600"/>
              </a:spcBef>
              <a:buNone/>
            </a:pPr>
            <a:r>
              <a:rPr lang="en-US" dirty="0"/>
              <a:t>    &lt;script </a:t>
            </a:r>
            <a:r>
              <a:rPr lang="en-US" dirty="0" err="1"/>
              <a:t>src</a:t>
            </a:r>
            <a:r>
              <a:rPr lang="en-US" dirty="0"/>
              <a:t>="https://unpkg.com/react@18/</a:t>
            </a:r>
            <a:r>
              <a:rPr lang="en-US" dirty="0" err="1"/>
              <a:t>umd</a:t>
            </a:r>
            <a:r>
              <a:rPr lang="en-US" dirty="0"/>
              <a:t>/react.development.js" </a:t>
            </a:r>
            <a:r>
              <a:rPr lang="en-US" dirty="0" err="1"/>
              <a:t>crossorigin</a:t>
            </a:r>
            <a:r>
              <a:rPr lang="en-US" dirty="0"/>
              <a:t>&gt;&lt;/script&gt;</a:t>
            </a:r>
          </a:p>
          <a:p>
            <a:pPr marL="0" indent="0">
              <a:lnSpc>
                <a:spcPct val="100000"/>
              </a:lnSpc>
              <a:spcBef>
                <a:spcPts val="600"/>
              </a:spcBef>
              <a:buNone/>
            </a:pPr>
            <a:r>
              <a:rPr lang="en-US" dirty="0"/>
              <a:t>    &lt;script </a:t>
            </a:r>
            <a:r>
              <a:rPr lang="en-US" dirty="0" err="1"/>
              <a:t>src</a:t>
            </a:r>
            <a:r>
              <a:rPr lang="en-US" dirty="0"/>
              <a:t>="https://unpkg.com/react-dom@18/</a:t>
            </a:r>
            <a:r>
              <a:rPr lang="en-US" dirty="0" err="1"/>
              <a:t>umd</a:t>
            </a:r>
            <a:r>
              <a:rPr lang="en-US" dirty="0"/>
              <a:t>/react-dom.development.js" </a:t>
            </a:r>
            <a:r>
              <a:rPr lang="en-US" dirty="0" err="1"/>
              <a:t>crossorigin</a:t>
            </a:r>
            <a:r>
              <a:rPr lang="en-US" dirty="0"/>
              <a:t>&gt;&lt;/script&gt;</a:t>
            </a:r>
          </a:p>
          <a:p>
            <a:pPr marL="0" indent="0">
              <a:lnSpc>
                <a:spcPct val="100000"/>
              </a:lnSpc>
              <a:spcBef>
                <a:spcPts val="600"/>
              </a:spcBef>
              <a:buNone/>
            </a:pPr>
            <a:r>
              <a:rPr lang="en-US" dirty="0"/>
              <a:t>    &lt;script </a:t>
            </a:r>
            <a:r>
              <a:rPr lang="en-US" dirty="0" err="1"/>
              <a:t>src</a:t>
            </a:r>
            <a:r>
              <a:rPr lang="en-US" dirty="0"/>
              <a:t>="https://unpkg.com/@babel/standalone/babel.min.js"&gt;&lt;/script&gt;</a:t>
            </a:r>
          </a:p>
          <a:p>
            <a:pPr marL="0" indent="0">
              <a:lnSpc>
                <a:spcPct val="100000"/>
              </a:lnSpc>
              <a:spcBef>
                <a:spcPts val="600"/>
              </a:spcBef>
              <a:buNone/>
            </a:pPr>
            <a:r>
              <a:rPr lang="en-US" dirty="0"/>
              <a:t>  &lt;/head&gt;</a:t>
            </a:r>
          </a:p>
          <a:p>
            <a:pPr marL="0" indent="0">
              <a:lnSpc>
                <a:spcPct val="100000"/>
              </a:lnSpc>
              <a:spcBef>
                <a:spcPts val="600"/>
              </a:spcBef>
              <a:buNone/>
            </a:pPr>
            <a:r>
              <a:rPr lang="en-US" dirty="0"/>
              <a:t>  &lt;body</a:t>
            </a:r>
            <a:r>
              <a:rPr lang="en-US" dirty="0" smtClean="0"/>
              <a:t>&gt;</a:t>
            </a:r>
            <a:endParaRPr lang="en-US" dirty="0"/>
          </a:p>
          <a:p>
            <a:pPr marL="0" indent="0">
              <a:lnSpc>
                <a:spcPct val="100000"/>
              </a:lnSpc>
              <a:spcBef>
                <a:spcPts val="600"/>
              </a:spcBef>
              <a:buNone/>
            </a:pPr>
            <a:r>
              <a:rPr lang="en-US" dirty="0"/>
              <a:t>    &lt;div id="</a:t>
            </a:r>
            <a:r>
              <a:rPr lang="en-US" dirty="0" err="1"/>
              <a:t>mydiv</a:t>
            </a:r>
            <a:r>
              <a:rPr lang="en-US" dirty="0"/>
              <a:t>"&gt;&lt;/div</a:t>
            </a:r>
            <a:r>
              <a:rPr lang="en-US" dirty="0" smtClean="0"/>
              <a:t>&gt;</a:t>
            </a:r>
            <a:endParaRPr lang="en-US" dirty="0"/>
          </a:p>
          <a:p>
            <a:pPr marL="0" indent="0">
              <a:lnSpc>
                <a:spcPct val="100000"/>
              </a:lnSpc>
              <a:spcBef>
                <a:spcPts val="600"/>
              </a:spcBef>
              <a:buNone/>
            </a:pPr>
            <a:r>
              <a:rPr lang="en-US" dirty="0"/>
              <a:t>    &lt;script type="text/babel"&gt;</a:t>
            </a:r>
          </a:p>
          <a:p>
            <a:pPr marL="0" indent="0">
              <a:lnSpc>
                <a:spcPct val="100000"/>
              </a:lnSpc>
              <a:spcBef>
                <a:spcPts val="600"/>
              </a:spcBef>
              <a:buNone/>
            </a:pPr>
            <a:r>
              <a:rPr lang="en-US" dirty="0"/>
              <a:t>      function Hello() {</a:t>
            </a:r>
          </a:p>
          <a:p>
            <a:pPr marL="0" indent="0">
              <a:lnSpc>
                <a:spcPct val="100000"/>
              </a:lnSpc>
              <a:spcBef>
                <a:spcPts val="600"/>
              </a:spcBef>
              <a:buNone/>
            </a:pPr>
            <a:r>
              <a:rPr lang="en-US" dirty="0"/>
              <a:t>        return &lt;h1&gt;Hello World!&lt;/h1&gt;;</a:t>
            </a:r>
          </a:p>
          <a:p>
            <a:pPr marL="0" indent="0">
              <a:lnSpc>
                <a:spcPct val="100000"/>
              </a:lnSpc>
              <a:spcBef>
                <a:spcPts val="600"/>
              </a:spcBef>
              <a:buNone/>
            </a:pPr>
            <a:r>
              <a:rPr lang="en-US" dirty="0"/>
              <a:t>      </a:t>
            </a:r>
            <a:r>
              <a:rPr lang="en-US" dirty="0" smtClean="0"/>
              <a:t>}</a:t>
            </a:r>
            <a:endParaRPr lang="en-US" dirty="0"/>
          </a:p>
          <a:p>
            <a:pPr marL="0" indent="0">
              <a:lnSpc>
                <a:spcPct val="100000"/>
              </a:lnSpc>
              <a:spcBef>
                <a:spcPts val="600"/>
              </a:spcBef>
              <a:buNone/>
            </a:pPr>
            <a:r>
              <a:rPr lang="en-US" dirty="0"/>
              <a:t>      </a:t>
            </a:r>
            <a:r>
              <a:rPr lang="en-US" dirty="0" err="1"/>
              <a:t>ReactDOM.render</a:t>
            </a:r>
            <a:r>
              <a:rPr lang="en-US" dirty="0"/>
              <a:t>(&lt;Hello /&gt;, </a:t>
            </a:r>
            <a:r>
              <a:rPr lang="en-US" dirty="0" err="1"/>
              <a:t>document.getElementById</a:t>
            </a:r>
            <a:r>
              <a:rPr lang="en-US" dirty="0"/>
              <a:t>('</a:t>
            </a:r>
            <a:r>
              <a:rPr lang="en-US" dirty="0" err="1"/>
              <a:t>mydiv</a:t>
            </a:r>
            <a:r>
              <a:rPr lang="en-US" dirty="0"/>
              <a:t>'))</a:t>
            </a:r>
          </a:p>
          <a:p>
            <a:pPr marL="0" indent="0">
              <a:lnSpc>
                <a:spcPct val="100000"/>
              </a:lnSpc>
              <a:spcBef>
                <a:spcPts val="600"/>
              </a:spcBef>
              <a:buNone/>
            </a:pPr>
            <a:r>
              <a:rPr lang="en-US" dirty="0"/>
              <a:t>    &lt;/script</a:t>
            </a:r>
            <a:r>
              <a:rPr lang="en-US" dirty="0" smtClean="0"/>
              <a:t>&gt;</a:t>
            </a:r>
            <a:endParaRPr lang="en-US" dirty="0"/>
          </a:p>
          <a:p>
            <a:pPr marL="0" indent="0">
              <a:lnSpc>
                <a:spcPct val="100000"/>
              </a:lnSpc>
              <a:spcBef>
                <a:spcPts val="600"/>
              </a:spcBef>
              <a:buNone/>
            </a:pPr>
            <a:r>
              <a:rPr lang="en-US" dirty="0"/>
              <a:t>  &lt;/body</a:t>
            </a:r>
            <a:r>
              <a:rPr lang="en-US" dirty="0" smtClean="0"/>
              <a:t>&gt;&lt;/</a:t>
            </a:r>
            <a:r>
              <a:rPr lang="en-US" dirty="0"/>
              <a:t>html&gt;</a:t>
            </a:r>
          </a:p>
        </p:txBody>
      </p:sp>
    </p:spTree>
    <p:extLst>
      <p:ext uri="{BB962C8B-B14F-4D97-AF65-F5344CB8AC3E}">
        <p14:creationId xmlns:p14="http://schemas.microsoft.com/office/powerpoint/2010/main" val="312111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723376"/>
          </a:xfrm>
        </p:spPr>
        <p:txBody>
          <a:bodyPr>
            <a:normAutofit/>
          </a:bodyPr>
          <a:lstStyle/>
          <a:p>
            <a:r>
              <a:rPr lang="en-US" dirty="0" smtClean="0"/>
              <a:t>It helps to create </a:t>
            </a:r>
            <a:r>
              <a:rPr lang="en-US" dirty="0"/>
              <a:t>Single Page Applications (SPA). SPA is reactive and fast application. </a:t>
            </a:r>
            <a:endParaRPr lang="en-US" dirty="0" smtClean="0"/>
          </a:p>
          <a:p>
            <a:r>
              <a:rPr lang="en-US" dirty="0" smtClean="0"/>
              <a:t>For Example, if we </a:t>
            </a:r>
            <a:r>
              <a:rPr lang="en-US" dirty="0"/>
              <a:t>have a button in single page and click on the button then the action performs dynamically in the current page without loading the new page from the server. </a:t>
            </a:r>
            <a:endParaRPr lang="en-US" dirty="0" smtClean="0"/>
          </a:p>
          <a:p>
            <a:r>
              <a:rPr lang="en-US" dirty="0" smtClean="0"/>
              <a:t>Angular </a:t>
            </a:r>
            <a:r>
              <a:rPr lang="en-US" dirty="0"/>
              <a:t>8 is Typescript based object oriented programming and support features for server side programming as </a:t>
            </a:r>
            <a:r>
              <a:rPr lang="en-US" dirty="0" smtClean="0"/>
              <a:t>well.</a:t>
            </a:r>
          </a:p>
          <a:p>
            <a:endParaRPr lang="en-US" dirty="0"/>
          </a:p>
          <a:p>
            <a:endParaRPr lang="en-US" dirty="0"/>
          </a:p>
        </p:txBody>
      </p:sp>
    </p:spTree>
    <p:extLst>
      <p:ext uri="{BB962C8B-B14F-4D97-AF65-F5344CB8AC3E}">
        <p14:creationId xmlns:p14="http://schemas.microsoft.com/office/powerpoint/2010/main" val="206360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cap="none" dirty="0" smtClean="0"/>
              <a:t>Angular Versions</a:t>
            </a:r>
            <a:r>
              <a:rPr lang="en-US" dirty="0"/>
              <a:t/>
            </a:r>
            <a:br>
              <a:rPr lang="en-US" dirty="0"/>
            </a:br>
            <a:endParaRPr lang="en-US" dirty="0"/>
          </a:p>
        </p:txBody>
      </p:sp>
      <p:sp>
        <p:nvSpPr>
          <p:cNvPr id="3" name="Content Placeholder 2"/>
          <p:cNvSpPr>
            <a:spLocks noGrp="1"/>
          </p:cNvSpPr>
          <p:nvPr>
            <p:ph idx="1"/>
          </p:nvPr>
        </p:nvSpPr>
        <p:spPr>
          <a:xfrm>
            <a:off x="1451579" y="1561514"/>
            <a:ext cx="9603275" cy="4684740"/>
          </a:xfrm>
        </p:spPr>
        <p:txBody>
          <a:bodyPr>
            <a:normAutofit lnSpcReduction="10000"/>
          </a:bodyPr>
          <a:lstStyle/>
          <a:p>
            <a:pPr marL="0" indent="0">
              <a:buNone/>
            </a:pPr>
            <a:r>
              <a:rPr lang="en-US" b="1" dirty="0"/>
              <a:t>AngularJS</a:t>
            </a:r>
          </a:p>
          <a:p>
            <a:r>
              <a:rPr lang="en-US" dirty="0" err="1"/>
              <a:t>AngularJs</a:t>
            </a:r>
            <a:r>
              <a:rPr lang="en-US" dirty="0"/>
              <a:t> is very powerful JavaScript framework. It was released in October 2010. AngularJS based on Model View Controller (MVC) architecture and automatically handles JavaScript code suitable for each browser</a:t>
            </a:r>
            <a:r>
              <a:rPr lang="en-US" dirty="0" smtClean="0"/>
              <a:t>.</a:t>
            </a:r>
          </a:p>
          <a:p>
            <a:r>
              <a:rPr lang="en-US" dirty="0"/>
              <a:t>AngularJS is a client side JavaScript MVC framework to develop a dynamic web application. </a:t>
            </a:r>
          </a:p>
          <a:p>
            <a:r>
              <a:rPr lang="en-US" dirty="0"/>
              <a:t>AngularJS was originally started as a project in Google but now, it is open source framework. AngularJS is entirely based on HTML and JavaScript, so there is no need to learn another syntax or language. </a:t>
            </a:r>
          </a:p>
          <a:p>
            <a:r>
              <a:rPr lang="en-US" dirty="0"/>
              <a:t> AngularJS changes static HTML to dynamic HTML. It extends the ability of HTML by adding built-in attributes and components and also provides an ability to create custom attributes using simple JavaScript.</a:t>
            </a:r>
          </a:p>
          <a:p>
            <a:endParaRPr lang="en-US" dirty="0" smtClean="0"/>
          </a:p>
          <a:p>
            <a:endParaRPr lang="en-US" dirty="0"/>
          </a:p>
          <a:p>
            <a:endParaRPr lang="en-US" dirty="0"/>
          </a:p>
        </p:txBody>
      </p:sp>
    </p:spTree>
    <p:extLst>
      <p:ext uri="{BB962C8B-B14F-4D97-AF65-F5344CB8AC3E}">
        <p14:creationId xmlns:p14="http://schemas.microsoft.com/office/powerpoint/2010/main" val="254764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Angular 8 New Features</a:t>
            </a:r>
            <a:br>
              <a:rPr lang="en-US" b="1" cap="none" dirty="0" smtClean="0"/>
            </a:br>
            <a:endParaRPr lang="en-US" b="1" dirty="0"/>
          </a:p>
        </p:txBody>
      </p:sp>
      <p:sp>
        <p:nvSpPr>
          <p:cNvPr id="3" name="Content Placeholder 2"/>
          <p:cNvSpPr>
            <a:spLocks noGrp="1"/>
          </p:cNvSpPr>
          <p:nvPr>
            <p:ph idx="1"/>
          </p:nvPr>
        </p:nvSpPr>
        <p:spPr>
          <a:xfrm>
            <a:off x="1451579" y="1561514"/>
            <a:ext cx="9603275" cy="4543072"/>
          </a:xfrm>
        </p:spPr>
        <p:txBody>
          <a:bodyPr>
            <a:noAutofit/>
          </a:bodyPr>
          <a:lstStyle/>
          <a:p>
            <a:r>
              <a:rPr lang="en-US" sz="1700" b="1" dirty="0" err="1" smtClean="0"/>
              <a:t>Bazel</a:t>
            </a:r>
            <a:r>
              <a:rPr lang="en-US" sz="1700" b="1" dirty="0" smtClean="0"/>
              <a:t> </a:t>
            </a:r>
            <a:r>
              <a:rPr lang="en-US" sz="1700" b="1" dirty="0"/>
              <a:t>support</a:t>
            </a:r>
            <a:r>
              <a:rPr lang="en-US" sz="1700" dirty="0"/>
              <a:t> − If your application uses several modules and libraries, </a:t>
            </a:r>
            <a:r>
              <a:rPr lang="en-US" sz="1700" dirty="0" err="1"/>
              <a:t>Bazel</a:t>
            </a:r>
            <a:r>
              <a:rPr lang="en-US" sz="1700" dirty="0"/>
              <a:t> concurrent builds helps to load faster in your application.</a:t>
            </a:r>
          </a:p>
          <a:p>
            <a:r>
              <a:rPr lang="en-US" sz="1700" b="1" dirty="0"/>
              <a:t>Lazy loading</a:t>
            </a:r>
            <a:r>
              <a:rPr lang="en-US" sz="1700" dirty="0"/>
              <a:t> − </a:t>
            </a:r>
            <a:r>
              <a:rPr lang="en-US" sz="1700" dirty="0" smtClean="0"/>
              <a:t>It splits</a:t>
            </a:r>
            <a:r>
              <a:rPr lang="en-US" sz="1700" dirty="0"/>
              <a:t> </a:t>
            </a:r>
            <a:r>
              <a:rPr lang="en-US" sz="1700" b="1" dirty="0" err="1"/>
              <a:t>AppRoutingModule</a:t>
            </a:r>
            <a:r>
              <a:rPr lang="en-US" sz="1700" dirty="0"/>
              <a:t> into smaller bundles and loads the data in the DOM.</a:t>
            </a:r>
          </a:p>
          <a:p>
            <a:r>
              <a:rPr lang="en-US" sz="1700" b="1" dirty="0"/>
              <a:t>Differential loading</a:t>
            </a:r>
            <a:r>
              <a:rPr lang="en-US" sz="1700" dirty="0"/>
              <a:t> − When you create an application, Angular CLI generates modules and this will be loaded automatically then browser will render the data.</a:t>
            </a:r>
          </a:p>
          <a:p>
            <a:r>
              <a:rPr lang="en-US" sz="1700" b="1" dirty="0"/>
              <a:t>Web worker</a:t>
            </a:r>
            <a:r>
              <a:rPr lang="en-US" sz="1700" dirty="0"/>
              <a:t> − It is running in the background, without affecting the performance of a page.</a:t>
            </a:r>
          </a:p>
          <a:p>
            <a:r>
              <a:rPr lang="en-US" sz="1700" b="1" dirty="0"/>
              <a:t>Improvement of CLI workflow</a:t>
            </a:r>
            <a:r>
              <a:rPr lang="en-US" sz="1700" dirty="0"/>
              <a:t> − Angular 8 CLI commands ng-build, ng-test and ng-run are extended to third party libraries.</a:t>
            </a:r>
          </a:p>
          <a:p>
            <a:r>
              <a:rPr lang="en-US" sz="1700" b="1" dirty="0"/>
              <a:t>Router Backward Compatibility</a:t>
            </a:r>
            <a:r>
              <a:rPr lang="en-US" sz="1700" dirty="0"/>
              <a:t> − Angular router backward compatibility feature helps to create path for larger projects so user can easily add their coding with the help of lazy coding.</a:t>
            </a:r>
          </a:p>
          <a:p>
            <a:r>
              <a:rPr lang="en-US" sz="1700" b="1" dirty="0"/>
              <a:t>Opt-in usage sharing</a:t>
            </a:r>
            <a:r>
              <a:rPr lang="en-US" sz="1700" dirty="0"/>
              <a:t> − User can opt into share Angular CLI usage data</a:t>
            </a:r>
            <a:r>
              <a:rPr lang="en-US" sz="1700" dirty="0" smtClean="0"/>
              <a:t>.</a:t>
            </a:r>
            <a:endParaRPr lang="en-US" sz="1700" dirty="0"/>
          </a:p>
        </p:txBody>
      </p:sp>
    </p:spTree>
    <p:extLst>
      <p:ext uri="{BB962C8B-B14F-4D97-AF65-F5344CB8AC3E}">
        <p14:creationId xmlns:p14="http://schemas.microsoft.com/office/powerpoint/2010/main" val="226743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Prerequisite</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r>
              <a:rPr lang="en-US" dirty="0"/>
              <a:t>Angular is written in </a:t>
            </a:r>
            <a:r>
              <a:rPr lang="en-US" b="1" dirty="0" err="1"/>
              <a:t>TypeScript</a:t>
            </a:r>
            <a:r>
              <a:rPr lang="en-US" dirty="0"/>
              <a:t>. We need </a:t>
            </a:r>
            <a:r>
              <a:rPr lang="en-US" b="1" dirty="0"/>
              <a:t>Node</a:t>
            </a:r>
            <a:r>
              <a:rPr lang="en-US" dirty="0"/>
              <a:t> and </a:t>
            </a:r>
            <a:r>
              <a:rPr lang="en-US" b="1" dirty="0" err="1"/>
              <a:t>npm</a:t>
            </a:r>
            <a:r>
              <a:rPr lang="en-US" dirty="0"/>
              <a:t> to compile the files into </a:t>
            </a:r>
            <a:r>
              <a:rPr lang="en-US" b="1" dirty="0" smtClean="0"/>
              <a:t>JavaScript.</a:t>
            </a:r>
          </a:p>
          <a:p>
            <a:r>
              <a:rPr lang="en-US" b="1" dirty="0"/>
              <a:t>Node.js</a:t>
            </a:r>
            <a:r>
              <a:rPr lang="en-US" dirty="0"/>
              <a:t> must be installed in </a:t>
            </a:r>
            <a:r>
              <a:rPr lang="en-US" dirty="0" smtClean="0"/>
              <a:t>our system.</a:t>
            </a:r>
          </a:p>
          <a:p>
            <a:pPr marL="457200" lvl="1" indent="0">
              <a:buNone/>
            </a:pPr>
            <a:r>
              <a:rPr lang="en-US" sz="2000" b="1" dirty="0" smtClean="0"/>
              <a:t>	node –version</a:t>
            </a:r>
          </a:p>
          <a:p>
            <a:pPr marL="285750" lvl="1" indent="-285750"/>
            <a:r>
              <a:rPr lang="en-US" sz="2000" b="1" dirty="0" err="1"/>
              <a:t>npm</a:t>
            </a:r>
            <a:r>
              <a:rPr lang="en-US" sz="2000" dirty="0"/>
              <a:t> is used to install </a:t>
            </a:r>
            <a:r>
              <a:rPr lang="en-US" sz="2000" b="1" dirty="0"/>
              <a:t>Angular </a:t>
            </a:r>
            <a:r>
              <a:rPr lang="en-US" sz="2000" b="1" dirty="0" smtClean="0"/>
              <a:t>8</a:t>
            </a:r>
            <a:r>
              <a:rPr lang="en-US" sz="2000" dirty="0"/>
              <a:t> CLI. Once </a:t>
            </a:r>
            <a:r>
              <a:rPr lang="en-US" sz="2000" b="1" dirty="0"/>
              <a:t>Node.js</a:t>
            </a:r>
            <a:r>
              <a:rPr lang="en-US" sz="2000" dirty="0"/>
              <a:t> is installed, </a:t>
            </a:r>
            <a:r>
              <a:rPr lang="en-US" sz="2000" b="1" dirty="0" err="1"/>
              <a:t>npm</a:t>
            </a:r>
            <a:r>
              <a:rPr lang="en-US" sz="2000" dirty="0"/>
              <a:t> is also installed</a:t>
            </a:r>
            <a:r>
              <a:rPr lang="en-US" sz="2000" dirty="0" smtClean="0"/>
              <a:t>.</a:t>
            </a:r>
          </a:p>
          <a:p>
            <a:pPr marL="457200" lvl="2" indent="0">
              <a:buNone/>
            </a:pPr>
            <a:r>
              <a:rPr lang="en-US" sz="2000" b="1" dirty="0" smtClean="0"/>
              <a:t>	</a:t>
            </a:r>
            <a:r>
              <a:rPr lang="en-US" sz="2000" b="1" dirty="0" err="1" smtClean="0"/>
              <a:t>npm</a:t>
            </a:r>
            <a:r>
              <a:rPr lang="en-US" sz="2000" b="1" dirty="0" smtClean="0"/>
              <a:t> –v</a:t>
            </a:r>
          </a:p>
          <a:p>
            <a:pPr marL="342900" lvl="2" indent="-342900"/>
            <a:r>
              <a:rPr lang="en-US" sz="2000" dirty="0" smtClean="0"/>
              <a:t>Install Angular 8 CLI using </a:t>
            </a:r>
            <a:r>
              <a:rPr lang="en-US" sz="2000" dirty="0" err="1" smtClean="0"/>
              <a:t>npmas</a:t>
            </a:r>
            <a:r>
              <a:rPr lang="en-US" sz="2000" dirty="0" smtClean="0"/>
              <a:t> follows −</a:t>
            </a:r>
          </a:p>
          <a:p>
            <a:pPr marL="0" lvl="2" indent="0">
              <a:buNone/>
            </a:pPr>
            <a:r>
              <a:rPr lang="en-US" sz="2000" dirty="0" smtClean="0"/>
              <a:t>	</a:t>
            </a:r>
            <a:r>
              <a:rPr lang="en-US" sz="2000" dirty="0" err="1" smtClean="0"/>
              <a:t>npm</a:t>
            </a:r>
            <a:r>
              <a:rPr lang="en-US" sz="2000" dirty="0" smtClean="0"/>
              <a:t> </a:t>
            </a:r>
            <a:r>
              <a:rPr lang="en-US" sz="2000" dirty="0"/>
              <a:t>install -g @angular/cli@^</a:t>
            </a:r>
            <a:r>
              <a:rPr lang="en-US" sz="2000" dirty="0" smtClean="0"/>
              <a:t>8.0.0</a:t>
            </a:r>
          </a:p>
          <a:p>
            <a:pPr marL="0" lvl="2" indent="0">
              <a:buNone/>
            </a:pPr>
            <a:r>
              <a:rPr lang="en-US" sz="2000" dirty="0" smtClean="0"/>
              <a:t>Check Angular version</a:t>
            </a:r>
            <a:r>
              <a:rPr lang="en-US" sz="2000" dirty="0"/>
              <a:t>	</a:t>
            </a:r>
            <a:endParaRPr lang="en-US" sz="2000" dirty="0" smtClean="0"/>
          </a:p>
          <a:p>
            <a:pPr marL="0" lvl="2" indent="0">
              <a:buNone/>
            </a:pPr>
            <a:r>
              <a:rPr lang="en-US" sz="2000" dirty="0" smtClean="0"/>
              <a:t>	ng </a:t>
            </a:r>
            <a:r>
              <a:rPr lang="en-US" sz="2000" dirty="0"/>
              <a:t>version</a:t>
            </a:r>
          </a:p>
        </p:txBody>
      </p:sp>
    </p:spTree>
    <p:extLst>
      <p:ext uri="{BB962C8B-B14F-4D97-AF65-F5344CB8AC3E}">
        <p14:creationId xmlns:p14="http://schemas.microsoft.com/office/powerpoint/2010/main" val="65184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4620345"/>
          </a:xfrm>
        </p:spPr>
        <p:txBody>
          <a:bodyPr>
            <a:normAutofit lnSpcReduction="10000"/>
          </a:bodyPr>
          <a:lstStyle/>
          <a:p>
            <a:r>
              <a:rPr lang="en-US" b="1" dirty="0"/>
              <a:t>ng</a:t>
            </a:r>
            <a:r>
              <a:rPr lang="en-US" dirty="0"/>
              <a:t> is the CLI application used to create, manage and run Angular Application. </a:t>
            </a:r>
            <a:endParaRPr lang="en-US" dirty="0" smtClean="0"/>
          </a:p>
          <a:p>
            <a:r>
              <a:rPr lang="en-US" dirty="0" smtClean="0"/>
              <a:t>It </a:t>
            </a:r>
            <a:r>
              <a:rPr lang="en-US" dirty="0"/>
              <a:t>written in JavaScript and runs in </a:t>
            </a:r>
            <a:r>
              <a:rPr lang="en-US" dirty="0" err="1"/>
              <a:t>NodeJS</a:t>
            </a:r>
            <a:r>
              <a:rPr lang="en-US" dirty="0"/>
              <a:t> environment</a:t>
            </a:r>
            <a:r>
              <a:rPr lang="en-US" dirty="0" smtClean="0"/>
              <a:t>.</a:t>
            </a:r>
          </a:p>
          <a:p>
            <a:r>
              <a:rPr lang="en-US" dirty="0"/>
              <a:t>n</a:t>
            </a:r>
            <a:r>
              <a:rPr lang="en-US" dirty="0" smtClean="0"/>
              <a:t>g </a:t>
            </a:r>
            <a:r>
              <a:rPr lang="en-US" b="1" dirty="0" smtClean="0"/>
              <a:t>serve</a:t>
            </a:r>
            <a:r>
              <a:rPr lang="en-US" dirty="0"/>
              <a:t> is the sub command used to compile and run the Angular application using a local development web server. </a:t>
            </a:r>
            <a:r>
              <a:rPr lang="en-US" b="1" dirty="0"/>
              <a:t>ng server</a:t>
            </a:r>
            <a:r>
              <a:rPr lang="en-US" dirty="0"/>
              <a:t> will start a development web server and serves the application under port, 4200.</a:t>
            </a:r>
            <a:endParaRPr lang="en-US" dirty="0" smtClean="0"/>
          </a:p>
          <a:p>
            <a:pPr marL="0" indent="0">
              <a:buNone/>
            </a:pPr>
            <a:r>
              <a:rPr lang="en-US" dirty="0"/>
              <a:t>Angular framework is based on four core concepts and they are as follows −</a:t>
            </a:r>
          </a:p>
          <a:p>
            <a:r>
              <a:rPr lang="en-US" dirty="0"/>
              <a:t>Components.</a:t>
            </a:r>
          </a:p>
          <a:p>
            <a:r>
              <a:rPr lang="en-US" dirty="0"/>
              <a:t>Templates with </a:t>
            </a:r>
            <a:r>
              <a:rPr lang="en-US" b="1" dirty="0"/>
              <a:t>Data binding</a:t>
            </a:r>
            <a:r>
              <a:rPr lang="en-US" dirty="0"/>
              <a:t> and </a:t>
            </a:r>
            <a:r>
              <a:rPr lang="en-US" b="1" dirty="0"/>
              <a:t>Directives</a:t>
            </a:r>
            <a:r>
              <a:rPr lang="en-US" dirty="0"/>
              <a:t>.</a:t>
            </a:r>
          </a:p>
          <a:p>
            <a:r>
              <a:rPr lang="en-US" dirty="0"/>
              <a:t>Modules.</a:t>
            </a:r>
          </a:p>
          <a:p>
            <a:r>
              <a:rPr lang="en-US" dirty="0"/>
              <a:t>Services and dependency injection.</a:t>
            </a:r>
          </a:p>
          <a:p>
            <a:endParaRPr lang="en-US" dirty="0"/>
          </a:p>
        </p:txBody>
      </p:sp>
    </p:spTree>
    <p:extLst>
      <p:ext uri="{BB962C8B-B14F-4D97-AF65-F5344CB8AC3E}">
        <p14:creationId xmlns:p14="http://schemas.microsoft.com/office/powerpoint/2010/main" val="26602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4697618"/>
          </a:xfrm>
        </p:spPr>
        <p:txBody>
          <a:bodyPr>
            <a:normAutofit lnSpcReduction="10000"/>
          </a:bodyPr>
          <a:lstStyle/>
          <a:p>
            <a:r>
              <a:rPr lang="en-US" dirty="0"/>
              <a:t>The core of the Angular framework architecture is </a:t>
            </a:r>
            <a:r>
              <a:rPr lang="en-US" b="1" dirty="0"/>
              <a:t>Angular Component</a:t>
            </a:r>
            <a:r>
              <a:rPr lang="en-US" dirty="0"/>
              <a:t>. </a:t>
            </a:r>
            <a:r>
              <a:rPr lang="en-US" dirty="0" smtClean="0"/>
              <a:t>It is </a:t>
            </a:r>
            <a:r>
              <a:rPr lang="en-US" dirty="0"/>
              <a:t>the building block of every Angular application</a:t>
            </a:r>
            <a:r>
              <a:rPr lang="en-US" dirty="0" smtClean="0"/>
              <a:t>.</a:t>
            </a:r>
          </a:p>
          <a:p>
            <a:r>
              <a:rPr lang="en-US" dirty="0"/>
              <a:t>Every angular application is made up of one more </a:t>
            </a:r>
            <a:r>
              <a:rPr lang="en-US" b="1" dirty="0"/>
              <a:t>Angular Component</a:t>
            </a:r>
            <a:r>
              <a:rPr lang="en-US" dirty="0"/>
              <a:t>.</a:t>
            </a:r>
            <a:endParaRPr lang="en-US" dirty="0" smtClean="0"/>
          </a:p>
          <a:p>
            <a:r>
              <a:rPr lang="en-US" dirty="0"/>
              <a:t>It is basically a plain JavaScript / Typescript class along with a HTML template and an associated name</a:t>
            </a:r>
            <a:r>
              <a:rPr lang="en-US" dirty="0" smtClean="0"/>
              <a:t>.</a:t>
            </a:r>
          </a:p>
          <a:p>
            <a:r>
              <a:rPr lang="en-US" dirty="0"/>
              <a:t>The HTML template can access the data from its corresponding JavaScript / Typescript class. </a:t>
            </a:r>
            <a:endParaRPr lang="en-US" dirty="0" smtClean="0"/>
          </a:p>
          <a:p>
            <a:r>
              <a:rPr lang="en-US" dirty="0" smtClean="0"/>
              <a:t>Component’s </a:t>
            </a:r>
            <a:r>
              <a:rPr lang="en-US" dirty="0"/>
              <a:t>HTML template may include other component using its selector’s value (name). </a:t>
            </a:r>
            <a:endParaRPr lang="en-US" dirty="0" smtClean="0"/>
          </a:p>
          <a:p>
            <a:r>
              <a:rPr lang="en-US" dirty="0" smtClean="0"/>
              <a:t>The </a:t>
            </a:r>
            <a:r>
              <a:rPr lang="en-US" dirty="0"/>
              <a:t>Angular Component may have an optional CSS Styles associated it and the HTML template may access the CSS Styles as well.</a:t>
            </a:r>
            <a:endParaRPr lang="en-US" dirty="0" smtClean="0"/>
          </a:p>
        </p:txBody>
      </p:sp>
    </p:spTree>
    <p:extLst>
      <p:ext uri="{BB962C8B-B14F-4D97-AF65-F5344CB8AC3E}">
        <p14:creationId xmlns:p14="http://schemas.microsoft.com/office/powerpoint/2010/main" val="187805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Example</a:t>
            </a:r>
            <a:endParaRPr lang="en-US" b="1" cap="none" dirty="0"/>
          </a:p>
        </p:txBody>
      </p:sp>
      <p:sp>
        <p:nvSpPr>
          <p:cNvPr id="3" name="Content Placeholder 2"/>
          <p:cNvSpPr>
            <a:spLocks noGrp="1"/>
          </p:cNvSpPr>
          <p:nvPr>
            <p:ph idx="1"/>
          </p:nvPr>
        </p:nvSpPr>
        <p:spPr>
          <a:xfrm>
            <a:off x="1451579" y="1561514"/>
            <a:ext cx="9603275" cy="4534486"/>
          </a:xfrm>
        </p:spPr>
        <p:txBody>
          <a:bodyPr>
            <a:noAutofit/>
          </a:bodyPr>
          <a:lstStyle/>
          <a:p>
            <a:pPr marL="0" indent="0">
              <a:spcBef>
                <a:spcPts val="600"/>
              </a:spcBef>
              <a:buNone/>
            </a:pPr>
            <a:r>
              <a:rPr lang="en-US" dirty="0"/>
              <a:t>// </a:t>
            </a:r>
            <a:r>
              <a:rPr lang="en-US" dirty="0" err="1"/>
              <a:t>src</a:t>
            </a:r>
            <a:r>
              <a:rPr lang="en-US" dirty="0"/>
              <a:t>/app/</a:t>
            </a:r>
            <a:r>
              <a:rPr lang="en-US" dirty="0" err="1"/>
              <a:t>app.component.ts</a:t>
            </a:r>
            <a:r>
              <a:rPr lang="en-US" dirty="0"/>
              <a:t> </a:t>
            </a:r>
          </a:p>
          <a:p>
            <a:pPr marL="0" indent="0">
              <a:spcBef>
                <a:spcPts val="600"/>
              </a:spcBef>
              <a:buNone/>
            </a:pPr>
            <a:r>
              <a:rPr lang="en-US" dirty="0"/>
              <a:t>import { Component } from '@angular/core'; </a:t>
            </a:r>
            <a:endParaRPr lang="en-US" dirty="0" smtClean="0"/>
          </a:p>
          <a:p>
            <a:pPr marL="0" indent="0">
              <a:spcBef>
                <a:spcPts val="600"/>
              </a:spcBef>
              <a:buNone/>
            </a:pPr>
            <a:r>
              <a:rPr lang="en-US" dirty="0" smtClean="0"/>
              <a:t>@</a:t>
            </a:r>
            <a:r>
              <a:rPr lang="en-US" dirty="0"/>
              <a:t>Component({ </a:t>
            </a:r>
          </a:p>
          <a:p>
            <a:pPr marL="0" indent="0">
              <a:spcBef>
                <a:spcPts val="600"/>
              </a:spcBef>
              <a:buNone/>
            </a:pPr>
            <a:r>
              <a:rPr lang="en-US" dirty="0"/>
              <a:t>   selector: 'app-root', </a:t>
            </a:r>
          </a:p>
          <a:p>
            <a:pPr marL="0" indent="0">
              <a:spcBef>
                <a:spcPts val="600"/>
              </a:spcBef>
              <a:buNone/>
            </a:pPr>
            <a:r>
              <a:rPr lang="en-US" dirty="0"/>
              <a:t> </a:t>
            </a:r>
            <a:r>
              <a:rPr lang="en-US" dirty="0" smtClean="0"/>
              <a:t> </a:t>
            </a:r>
            <a:r>
              <a:rPr lang="en-US" dirty="0" err="1"/>
              <a:t>templateUrl</a:t>
            </a:r>
            <a:r>
              <a:rPr lang="en-US" dirty="0"/>
              <a:t>: './app.component.html', </a:t>
            </a:r>
          </a:p>
          <a:p>
            <a:pPr marL="0" indent="0">
              <a:spcBef>
                <a:spcPts val="600"/>
              </a:spcBef>
              <a:buNone/>
            </a:pPr>
            <a:r>
              <a:rPr lang="en-US" dirty="0"/>
              <a:t>   </a:t>
            </a:r>
            <a:r>
              <a:rPr lang="en-US" dirty="0" err="1"/>
              <a:t>styleUrls</a:t>
            </a:r>
            <a:r>
              <a:rPr lang="en-US" dirty="0"/>
              <a:t>: ['./app.component.css'] </a:t>
            </a:r>
          </a:p>
          <a:p>
            <a:pPr marL="0" indent="0">
              <a:spcBef>
                <a:spcPts val="600"/>
              </a:spcBef>
              <a:buNone/>
            </a:pPr>
            <a:r>
              <a:rPr lang="en-US" dirty="0"/>
              <a:t>}) </a:t>
            </a:r>
          </a:p>
          <a:p>
            <a:pPr marL="0" indent="0">
              <a:spcBef>
                <a:spcPts val="600"/>
              </a:spcBef>
              <a:buNone/>
            </a:pPr>
            <a:r>
              <a:rPr lang="en-US" dirty="0"/>
              <a:t>export class </a:t>
            </a:r>
            <a:r>
              <a:rPr lang="en-US" dirty="0" err="1"/>
              <a:t>AppComponent</a:t>
            </a:r>
            <a:r>
              <a:rPr lang="en-US" dirty="0"/>
              <a:t> { </a:t>
            </a:r>
          </a:p>
          <a:p>
            <a:pPr marL="0" indent="0">
              <a:spcBef>
                <a:spcPts val="600"/>
              </a:spcBef>
              <a:buNone/>
            </a:pPr>
            <a:r>
              <a:rPr lang="en-US" dirty="0"/>
              <a:t>   title = 'Expense Manager'; </a:t>
            </a:r>
          </a:p>
          <a:p>
            <a:pPr marL="0" indent="0">
              <a:spcBef>
                <a:spcPts val="600"/>
              </a:spcBef>
              <a:buNone/>
            </a:pPr>
            <a:r>
              <a:rPr lang="en-US" dirty="0"/>
              <a:t>}</a:t>
            </a:r>
          </a:p>
        </p:txBody>
      </p:sp>
    </p:spTree>
    <p:extLst>
      <p:ext uri="{BB962C8B-B14F-4D97-AF65-F5344CB8AC3E}">
        <p14:creationId xmlns:p14="http://schemas.microsoft.com/office/powerpoint/2010/main" val="251255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a:t>Components are defined using the @Component decorator function, which takes in metadata about the component. </a:t>
            </a:r>
            <a:r>
              <a:rPr lang="en-US" dirty="0" smtClean="0"/>
              <a:t>It </a:t>
            </a:r>
            <a:r>
              <a:rPr lang="en-US" dirty="0"/>
              <a:t>is used to convert a normal Typescript class to </a:t>
            </a:r>
            <a:r>
              <a:rPr lang="en-US" b="1" dirty="0"/>
              <a:t>Angular Component</a:t>
            </a:r>
            <a:r>
              <a:rPr lang="en-US" dirty="0" smtClean="0"/>
              <a:t>.</a:t>
            </a:r>
          </a:p>
          <a:p>
            <a:r>
              <a:rPr lang="en-US" b="1" dirty="0"/>
              <a:t>app-root</a:t>
            </a:r>
            <a:r>
              <a:rPr lang="en-US" dirty="0"/>
              <a:t> is the selector / name of the component and it is specified using </a:t>
            </a:r>
            <a:r>
              <a:rPr lang="en-US" b="1" dirty="0"/>
              <a:t>selector</a:t>
            </a:r>
            <a:r>
              <a:rPr lang="en-US" dirty="0"/>
              <a:t> meta data of the component’s decorator. </a:t>
            </a:r>
            <a:r>
              <a:rPr lang="en-US" b="1" dirty="0"/>
              <a:t>app-root</a:t>
            </a:r>
            <a:r>
              <a:rPr lang="en-US" dirty="0"/>
              <a:t> can be used by application root document, </a:t>
            </a:r>
            <a:r>
              <a:rPr lang="en-US" b="1" dirty="0" err="1"/>
              <a:t>src</a:t>
            </a:r>
            <a:r>
              <a:rPr lang="en-US" b="1" dirty="0"/>
              <a:t>/index.html</a:t>
            </a:r>
            <a:r>
              <a:rPr lang="en-US" dirty="0"/>
              <a:t> as specified </a:t>
            </a:r>
            <a:r>
              <a:rPr lang="en-US" dirty="0" smtClean="0"/>
              <a:t>below</a:t>
            </a:r>
          </a:p>
        </p:txBody>
      </p:sp>
    </p:spTree>
    <p:extLst>
      <p:ext uri="{BB962C8B-B14F-4D97-AF65-F5344CB8AC3E}">
        <p14:creationId xmlns:p14="http://schemas.microsoft.com/office/powerpoint/2010/main" val="38475578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819</TotalTime>
  <Words>948</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Angular SPA</vt:lpstr>
      <vt:lpstr>Contd…</vt:lpstr>
      <vt:lpstr>Angular Versions </vt:lpstr>
      <vt:lpstr>Angular 8 New Features </vt:lpstr>
      <vt:lpstr>Prerequisite</vt:lpstr>
      <vt:lpstr>Contd…</vt:lpstr>
      <vt:lpstr>Contd…</vt:lpstr>
      <vt:lpstr>Example</vt:lpstr>
      <vt:lpstr>Contd…</vt:lpstr>
      <vt:lpstr>PowerPoint Presentation</vt:lpstr>
      <vt:lpstr>Contd…</vt:lpstr>
      <vt:lpstr>Data binding</vt:lpstr>
      <vt:lpstr>Modules</vt:lpstr>
      <vt:lpstr>Advantages Of Angularjs</vt:lpstr>
      <vt:lpstr>REACT</vt:lpstr>
      <vt:lpstr>Contd…</vt:lpstr>
      <vt:lpstr>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Programming </dc:title>
  <dc:creator>Binod Thapa</dc:creator>
  <cp:lastModifiedBy>User</cp:lastModifiedBy>
  <cp:revision>187</cp:revision>
  <dcterms:created xsi:type="dcterms:W3CDTF">2018-03-21T16:45:09Z</dcterms:created>
  <dcterms:modified xsi:type="dcterms:W3CDTF">2025-01-17T03:14:39Z</dcterms:modified>
</cp:coreProperties>
</file>