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88" r:id="rId4"/>
    <p:sldId id="257" r:id="rId5"/>
    <p:sldId id="260" r:id="rId6"/>
    <p:sldId id="266" r:id="rId7"/>
    <p:sldId id="284" r:id="rId8"/>
    <p:sldId id="28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CCCC"/>
    <a:srgbClr val="00CC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431" y="629211"/>
            <a:ext cx="9603275" cy="7624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554554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4230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tityframeworktutorial.net/code-first/TimeStamp-dataannotations-attribute-in-code-first.aspx" TargetMode="External"/><Relationship Id="rId7" Type="http://schemas.openxmlformats.org/officeDocument/2006/relationships/hyperlink" Target="http://www.entityframeworktutorial.net/code-first/stringlength-dataannotations-attribute-in-code-first.aspx" TargetMode="External"/><Relationship Id="rId2" Type="http://schemas.openxmlformats.org/officeDocument/2006/relationships/hyperlink" Target="http://www.entityframeworktutorial.net/code-first/key-dataannotations-attribute-in-code-first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ntityframeworktutorial.net/code-first/maxlength-minlength-dataannotations-attribute-in-code-first.aspx" TargetMode="External"/><Relationship Id="rId5" Type="http://schemas.openxmlformats.org/officeDocument/2006/relationships/hyperlink" Target="http://www.entityframeworktutorial.net/code-first/required-attribute-dataannotations-in-code-first.aspx" TargetMode="External"/><Relationship Id="rId4" Type="http://schemas.openxmlformats.org/officeDocument/2006/relationships/hyperlink" Target="http://www.entityframeworktutorial.net/code-first/concurrencycheck-dataannotations-attribute-in-code-first.asp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ntityframeworktutorial.net/code-first/column-dataannotations-attribute-in-code-first.aspx" TargetMode="External"/><Relationship Id="rId7" Type="http://schemas.openxmlformats.org/officeDocument/2006/relationships/hyperlink" Target="http://www.entityframeworktutorial.net/code-first/inverseproperty-dataannotations-attribute-in-code-first.aspx" TargetMode="External"/><Relationship Id="rId2" Type="http://schemas.openxmlformats.org/officeDocument/2006/relationships/hyperlink" Target="http://www.entityframeworktutorial.net/code-first/table-dataannotations-attribute-in-code-first.asp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ntityframeworktutorial.net/code-first/notmapped-dataannotations-attribute-in-code-first.aspx" TargetMode="External"/><Relationship Id="rId5" Type="http://schemas.openxmlformats.org/officeDocument/2006/relationships/hyperlink" Target="http://www.entityframeworktutorial.net/code-first/foreignkey-dataannotations-attribute-in-code-first.aspx" TargetMode="External"/><Relationship Id="rId4" Type="http://schemas.openxmlformats.org/officeDocument/2006/relationships/hyperlink" Target="http://www.entityframeworktutorial.net/EntityFramework6/index-attribute-in-code-first.asp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40C081-C415-4CFE-BDCF-C2FC7542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418" y="587388"/>
            <a:ext cx="9603275" cy="857099"/>
          </a:xfrm>
        </p:spPr>
        <p:txBody>
          <a:bodyPr>
            <a:normAutofit/>
          </a:bodyPr>
          <a:lstStyle/>
          <a:p>
            <a:r>
              <a:rPr lang="en-US" b="1" dirty="0"/>
              <a:t>Data Annotation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8D5539-EE04-44A7-A771-2DE5AB1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1514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Data Annotations attributes are .NET attributes which can be applied on an entity class or properties to override default conventions in EF 6 and EF Core.</a:t>
            </a:r>
          </a:p>
          <a:p>
            <a:r>
              <a:rPr lang="en-US" sz="2400" dirty="0"/>
              <a:t>Data Annotation in .NET Framework means add extra meaning to the data by adding attribute tags. </a:t>
            </a:r>
          </a:p>
          <a:p>
            <a:r>
              <a:rPr lang="en-US" sz="2400" dirty="0"/>
              <a:t>The advantage is that by applying Data Attributes, we can manage the data definition in a single place and do not need re-write the same rules in multiple places.</a:t>
            </a:r>
          </a:p>
          <a:p>
            <a:r>
              <a:rPr lang="en-US" sz="2400" dirty="0"/>
              <a:t>The </a:t>
            </a:r>
            <a:r>
              <a:rPr lang="en-US" sz="2400" b="1" dirty="0" err="1"/>
              <a:t>System.ComponentModel.DataAnnotations</a:t>
            </a:r>
            <a:r>
              <a:rPr lang="en-US" sz="2400" dirty="0"/>
              <a:t> namespace provides attribute classes that are used to define metadata of ASP.NET.</a:t>
            </a:r>
          </a:p>
        </p:txBody>
      </p:sp>
    </p:spTree>
    <p:extLst>
      <p:ext uri="{BB962C8B-B14F-4D97-AF65-F5344CB8AC3E}">
        <p14:creationId xmlns:p14="http://schemas.microsoft.com/office/powerpoint/2010/main" val="282605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B64D-1352-4244-B90F-253D519A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74392-80E2-4DFB-886C-1BE45A228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68152"/>
          </a:xfrm>
        </p:spPr>
        <p:txBody>
          <a:bodyPr>
            <a:normAutofit/>
          </a:bodyPr>
          <a:lstStyle/>
          <a:p>
            <a:r>
              <a:rPr lang="en-US" dirty="0"/>
              <a:t>The Data Annotation attributes falls into three categories:</a:t>
            </a:r>
          </a:p>
          <a:p>
            <a:r>
              <a:rPr lang="en-US" b="1" dirty="0"/>
              <a:t>Validation Attributes</a:t>
            </a:r>
            <a:r>
              <a:rPr lang="en-US" dirty="0"/>
              <a:t>: Used to enforce validation rules.</a:t>
            </a:r>
          </a:p>
          <a:p>
            <a:r>
              <a:rPr lang="en-US" b="1" dirty="0"/>
              <a:t>Display Attributes</a:t>
            </a:r>
            <a:r>
              <a:rPr lang="en-US" dirty="0"/>
              <a:t>: Used to specify how data from a class /member is displayed in the UI.</a:t>
            </a:r>
          </a:p>
          <a:p>
            <a:r>
              <a:rPr lang="en-US" b="1" dirty="0"/>
              <a:t>Modelling Attributes</a:t>
            </a:r>
            <a:r>
              <a:rPr lang="en-US" dirty="0"/>
              <a:t>: Used to specify the intended use of class member and the relationship between classes.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241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C3516-158E-4ADE-99DD-5614434C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3652-2BFC-4A5E-823B-703DD4D90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41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public class </a:t>
            </a:r>
            <a:r>
              <a:rPr lang="en-US" dirty="0">
                <a:solidFill>
                  <a:srgbClr val="33CCCC"/>
                </a:solidFill>
              </a:rPr>
              <a:t>Person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{   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    [</a:t>
            </a:r>
            <a:r>
              <a:rPr lang="en-US" dirty="0">
                <a:solidFill>
                  <a:srgbClr val="33CCCC"/>
                </a:solidFill>
              </a:rPr>
              <a:t>Required</a:t>
            </a:r>
            <a:r>
              <a:rPr lang="en-US" dirty="0"/>
              <a:t>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    [</a:t>
            </a:r>
            <a:r>
              <a:rPr lang="en-US" dirty="0">
                <a:solidFill>
                  <a:srgbClr val="33CCCC"/>
                </a:solidFill>
              </a:rPr>
              <a:t>Display</a:t>
            </a:r>
            <a:r>
              <a:rPr lang="en-US" dirty="0"/>
              <a:t>(Name = “First Name")]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    [</a:t>
            </a:r>
            <a:r>
              <a:rPr lang="en-US" dirty="0" err="1">
                <a:solidFill>
                  <a:srgbClr val="33CCCC"/>
                </a:solidFill>
              </a:rPr>
              <a:t>StringLength</a:t>
            </a:r>
            <a:r>
              <a:rPr lang="en-US" dirty="0"/>
              <a:t>(50, </a:t>
            </a:r>
            <a:r>
              <a:rPr lang="en-US" dirty="0" err="1"/>
              <a:t>ErrorMessage</a:t>
            </a:r>
            <a:r>
              <a:rPr lang="en-US" dirty="0"/>
              <a:t> = "First name cannot be longer than 50 characters.")]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dirty="0"/>
              <a:t>        [</a:t>
            </a:r>
            <a:r>
              <a:rPr lang="en-US" dirty="0">
                <a:solidFill>
                  <a:srgbClr val="33CCCC"/>
                </a:solidFill>
              </a:rPr>
              <a:t>Column</a:t>
            </a:r>
            <a:r>
              <a:rPr lang="en-US" dirty="0"/>
              <a:t>("FirstName")]</a:t>
            </a:r>
          </a:p>
          <a:p>
            <a:pPr marL="457200" lvl="1" indent="0">
              <a:buNone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0000FF"/>
                </a:solidFill>
              </a:rPr>
              <a:t>public string </a:t>
            </a:r>
            <a:r>
              <a:rPr lang="en-US" sz="2000" dirty="0"/>
              <a:t>FirstName { </a:t>
            </a:r>
            <a:r>
              <a:rPr lang="en-US" sz="2000" dirty="0">
                <a:solidFill>
                  <a:srgbClr val="0000FF"/>
                </a:solidFill>
              </a:rPr>
              <a:t>get</a:t>
            </a:r>
            <a:r>
              <a:rPr lang="en-US" sz="2000" dirty="0"/>
              <a:t>; </a:t>
            </a:r>
            <a:r>
              <a:rPr lang="en-US" sz="2000" dirty="0">
                <a:solidFill>
                  <a:srgbClr val="0000FF"/>
                </a:solidFill>
              </a:rPr>
              <a:t>set</a:t>
            </a:r>
            <a:r>
              <a:rPr lang="en-US" sz="2000" dirty="0"/>
              <a:t>; }</a:t>
            </a:r>
          </a:p>
          <a:p>
            <a:pPr marL="0" indent="0">
              <a:buNone/>
            </a:pPr>
            <a:r>
              <a:rPr lang="en-US" dirty="0"/>
              <a:t>        [</a:t>
            </a:r>
            <a:r>
              <a:rPr lang="en-US" dirty="0" err="1">
                <a:solidFill>
                  <a:srgbClr val="00CCFF"/>
                </a:solidFill>
              </a:rPr>
              <a:t>DataType</a:t>
            </a:r>
            <a:r>
              <a:rPr lang="en-US" dirty="0"/>
              <a:t>(</a:t>
            </a:r>
            <a:r>
              <a:rPr lang="en-US" dirty="0" err="1"/>
              <a:t>DataType.EmailAddress</a:t>
            </a:r>
            <a:r>
              <a:rPr lang="en-US" dirty="0"/>
              <a:t>)]</a:t>
            </a:r>
          </a:p>
          <a:p>
            <a:pPr marL="0" indent="0">
              <a:buNone/>
            </a:pPr>
            <a:r>
              <a:rPr lang="en-US" dirty="0"/>
              <a:t>        [</a:t>
            </a:r>
            <a:r>
              <a:rPr lang="en-US" dirty="0" err="1">
                <a:solidFill>
                  <a:srgbClr val="00CCFF"/>
                </a:solidFill>
              </a:rPr>
              <a:t>EmailAddress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0000FF"/>
                </a:solidFill>
              </a:rPr>
              <a:t>public string </a:t>
            </a:r>
            <a:r>
              <a:rPr lang="en-US" dirty="0"/>
              <a:t>Email { </a:t>
            </a:r>
            <a:r>
              <a:rPr lang="en-US" dirty="0">
                <a:solidFill>
                  <a:srgbClr val="0000FF"/>
                </a:solidFill>
              </a:rPr>
              <a:t>get</a:t>
            </a:r>
            <a:r>
              <a:rPr lang="en-US" dirty="0"/>
              <a:t>; </a:t>
            </a:r>
            <a:r>
              <a:rPr lang="en-US" dirty="0">
                <a:solidFill>
                  <a:srgbClr val="0000FF"/>
                </a:solidFill>
              </a:rPr>
              <a:t>set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715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86F7-5727-45C5-81F0-BE9C5B07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63843"/>
            <a:ext cx="9603275" cy="76739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System.ComponentModel.DataAnnotations</a:t>
            </a:r>
            <a:r>
              <a:rPr lang="en-US" b="1" dirty="0"/>
              <a:t> Attributes: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7DA9DA1-4784-41C5-95C0-7F4FCD307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346009"/>
              </p:ext>
            </p:extLst>
          </p:nvPr>
        </p:nvGraphicFramePr>
        <p:xfrm>
          <a:off x="463826" y="1431925"/>
          <a:ext cx="11065565" cy="4762500"/>
        </p:xfrm>
        <a:graphic>
          <a:graphicData uri="http://schemas.openxmlformats.org/drawingml/2006/table">
            <a:tbl>
              <a:tblPr/>
              <a:tblGrid>
                <a:gridCol w="2770055">
                  <a:extLst>
                    <a:ext uri="{9D8B030D-6E8A-4147-A177-3AD203B41FA5}">
                      <a16:colId xmlns:a16="http://schemas.microsoft.com/office/drawing/2014/main" val="1519958153"/>
                    </a:ext>
                  </a:extLst>
                </a:gridCol>
                <a:gridCol w="8295510">
                  <a:extLst>
                    <a:ext uri="{9D8B030D-6E8A-4147-A177-3AD203B41FA5}">
                      <a16:colId xmlns:a16="http://schemas.microsoft.com/office/drawing/2014/main" val="2827035627"/>
                    </a:ext>
                  </a:extLst>
                </a:gridCol>
              </a:tblGrid>
              <a:tr h="26983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Attribute</a:t>
                      </a:r>
                    </a:p>
                  </a:txBody>
                  <a:tcPr marL="34773" marR="34773" marT="34773" marB="347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Description</a:t>
                      </a:r>
                    </a:p>
                  </a:txBody>
                  <a:tcPr marL="34773" marR="34773" marT="34773" marB="347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9715169"/>
                  </a:ext>
                </a:extLst>
              </a:tr>
              <a:tr h="670422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 dirty="0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Key</a:t>
                      </a:r>
                      <a:endParaRPr lang="en-US" sz="1300" dirty="0">
                        <a:effectLst/>
                      </a:endParaRPr>
                    </a:p>
                  </a:txBody>
                  <a:tcPr marL="34773" marR="34773" marT="34773" marB="347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Can be applied to a property to specify a key property in an entity and make the corresponding column a PrimaryKey column in the database.</a:t>
                      </a:r>
                    </a:p>
                  </a:txBody>
                  <a:tcPr marL="34773" marR="34773" marT="34773" marB="347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003523"/>
                  </a:ext>
                </a:extLst>
              </a:tr>
              <a:tr h="470130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 dirty="0">
                          <a:solidFill>
                            <a:srgbClr val="337AB7"/>
                          </a:solidFill>
                          <a:effectLst/>
                          <a:hlinkClick r:id="rId3"/>
                        </a:rPr>
                        <a:t>Timestamp</a:t>
                      </a:r>
                      <a:endParaRPr lang="en-US" sz="1300" dirty="0">
                        <a:effectLst/>
                      </a:endParaRPr>
                    </a:p>
                  </a:txBody>
                  <a:tcPr marL="34773" marR="34773" marT="34773" marB="347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Can be applied to a property to specify the data type of a corresponding column in the database as rowversion.</a:t>
                      </a:r>
                    </a:p>
                  </a:txBody>
                  <a:tcPr marL="34773" marR="34773" marT="34773" marB="347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984443"/>
                  </a:ext>
                </a:extLst>
              </a:tr>
              <a:tr h="670422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337AB7"/>
                          </a:solidFill>
                          <a:effectLst/>
                          <a:hlinkClick r:id="rId4"/>
                        </a:rPr>
                        <a:t>ConcurrencyCheck</a:t>
                      </a:r>
                      <a:endParaRPr lang="en-US" sz="1300">
                        <a:effectLst/>
                      </a:endParaRPr>
                    </a:p>
                  </a:txBody>
                  <a:tcPr marL="34773" marR="34773" marT="34773" marB="347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Can be applied to a property to specify that the corresponding column should be included in the optimistic concurrency check.</a:t>
                      </a:r>
                    </a:p>
                  </a:txBody>
                  <a:tcPr marL="34773" marR="34773" marT="34773" marB="347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977286"/>
                  </a:ext>
                </a:extLst>
              </a:tr>
              <a:tr h="670422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 dirty="0">
                          <a:solidFill>
                            <a:srgbClr val="337AB7"/>
                          </a:solidFill>
                          <a:effectLst/>
                          <a:hlinkClick r:id="rId5"/>
                        </a:rPr>
                        <a:t>Required</a:t>
                      </a:r>
                      <a:endParaRPr lang="en-US" sz="1300" dirty="0">
                        <a:effectLst/>
                      </a:endParaRPr>
                    </a:p>
                  </a:txBody>
                  <a:tcPr marL="34773" marR="34773" marT="34773" marB="347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Can be applied to a property to specify that the corresponding column is a </a:t>
                      </a:r>
                      <a:r>
                        <a:rPr lang="en-US" sz="1300" dirty="0" err="1">
                          <a:effectLst/>
                        </a:rPr>
                        <a:t>NotNull</a:t>
                      </a:r>
                      <a:r>
                        <a:rPr lang="en-US" sz="1300" dirty="0">
                          <a:effectLst/>
                        </a:rPr>
                        <a:t> column in the database.</a:t>
                      </a:r>
                    </a:p>
                  </a:txBody>
                  <a:tcPr marL="34773" marR="34773" marT="34773" marB="347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144815"/>
                  </a:ext>
                </a:extLst>
              </a:tr>
              <a:tr h="670422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337AB7"/>
                          </a:solidFill>
                          <a:effectLst/>
                          <a:hlinkClick r:id="rId6"/>
                        </a:rPr>
                        <a:t>MinLength</a:t>
                      </a:r>
                      <a:endParaRPr lang="en-US" sz="1300">
                        <a:effectLst/>
                      </a:endParaRPr>
                    </a:p>
                  </a:txBody>
                  <a:tcPr marL="34773" marR="34773" marT="34773" marB="347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Can be applied to a property to specify the minimum string length allowed in the corresponding column in the database.</a:t>
                      </a:r>
                    </a:p>
                  </a:txBody>
                  <a:tcPr marL="34773" marR="34773" marT="34773" marB="347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5724"/>
                  </a:ext>
                </a:extLst>
              </a:tr>
              <a:tr h="670422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337AB7"/>
                          </a:solidFill>
                          <a:effectLst/>
                          <a:hlinkClick r:id="rId6"/>
                        </a:rPr>
                        <a:t>MaxLength</a:t>
                      </a:r>
                      <a:endParaRPr lang="en-US" sz="1300">
                        <a:effectLst/>
                      </a:endParaRPr>
                    </a:p>
                  </a:txBody>
                  <a:tcPr marL="34773" marR="34773" marT="34773" marB="347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</a:rPr>
                        <a:t>Can be applied to a property to specify the maximum string length allowed in the corresponding column in the database.</a:t>
                      </a:r>
                    </a:p>
                  </a:txBody>
                  <a:tcPr marL="34773" marR="34773" marT="34773" marB="347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66048"/>
                  </a:ext>
                </a:extLst>
              </a:tr>
              <a:tr h="670422">
                <a:tc>
                  <a:txBody>
                    <a:bodyPr/>
                    <a:lstStyle/>
                    <a:p>
                      <a:pPr fontAlgn="t"/>
                      <a:r>
                        <a:rPr lang="en-US" sz="1300" u="none" strike="noStrike">
                          <a:solidFill>
                            <a:srgbClr val="337AB7"/>
                          </a:solidFill>
                          <a:effectLst/>
                          <a:hlinkClick r:id="rId7"/>
                        </a:rPr>
                        <a:t>StringLength</a:t>
                      </a:r>
                      <a:endParaRPr lang="en-US" sz="1300">
                        <a:effectLst/>
                      </a:endParaRPr>
                    </a:p>
                  </a:txBody>
                  <a:tcPr marL="34773" marR="34773" marT="34773" marB="347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</a:rPr>
                        <a:t>Can be applied to a property to specify the maximum string length allowed in the corresponding column in the database.</a:t>
                      </a:r>
                    </a:p>
                  </a:txBody>
                  <a:tcPr marL="34773" marR="34773" marT="34773" marB="34773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346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62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B21CB-F811-4A12-8624-C85E2751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System.ComponentModel.DataAnnotations.Schema</a:t>
            </a:r>
            <a:r>
              <a:rPr lang="en-US" dirty="0"/>
              <a:t> Attributes: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A6152B-F483-47F9-8BD2-0954C46482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262433"/>
              </p:ext>
            </p:extLst>
          </p:nvPr>
        </p:nvGraphicFramePr>
        <p:xfrm>
          <a:off x="384313" y="1377145"/>
          <a:ext cx="10986052" cy="4744763"/>
        </p:xfrm>
        <a:graphic>
          <a:graphicData uri="http://schemas.openxmlformats.org/drawingml/2006/table">
            <a:tbl>
              <a:tblPr/>
              <a:tblGrid>
                <a:gridCol w="2750150">
                  <a:extLst>
                    <a:ext uri="{9D8B030D-6E8A-4147-A177-3AD203B41FA5}">
                      <a16:colId xmlns:a16="http://schemas.microsoft.com/office/drawing/2014/main" val="3820590641"/>
                    </a:ext>
                  </a:extLst>
                </a:gridCol>
                <a:gridCol w="8235902">
                  <a:extLst>
                    <a:ext uri="{9D8B030D-6E8A-4147-A177-3AD203B41FA5}">
                      <a16:colId xmlns:a16="http://schemas.microsoft.com/office/drawing/2014/main" val="1481412043"/>
                    </a:ext>
                  </a:extLst>
                </a:gridCol>
              </a:tblGrid>
              <a:tr h="244612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Attribute</a:t>
                      </a:r>
                    </a:p>
                  </a:txBody>
                  <a:tcPr marL="31522" marR="31522" marT="31522" marB="315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>
                          <a:effectLst/>
                        </a:rPr>
                        <a:t>Description</a:t>
                      </a:r>
                    </a:p>
                  </a:txBody>
                  <a:tcPr marL="31522" marR="31522" marT="31522" marB="315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122381"/>
                  </a:ext>
                </a:extLst>
              </a:tr>
              <a:tr h="426179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337AB7"/>
                          </a:solidFill>
                          <a:effectLst/>
                          <a:hlinkClick r:id="rId2"/>
                        </a:rPr>
                        <a:t>Table</a:t>
                      </a:r>
                      <a:endParaRPr lang="en-US" sz="1200">
                        <a:effectLst/>
                      </a:endParaRPr>
                    </a:p>
                  </a:txBody>
                  <a:tcPr marL="31522" marR="31522" marT="31522" marB="315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Can be applied to an entity class to configure the corresponding table name and schema in the database.</a:t>
                      </a:r>
                    </a:p>
                  </a:txBody>
                  <a:tcPr marL="31522" marR="31522" marT="31522" marB="315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125431"/>
                  </a:ext>
                </a:extLst>
              </a:tr>
              <a:tr h="607747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337AB7"/>
                          </a:solidFill>
                          <a:effectLst/>
                          <a:hlinkClick r:id="rId3"/>
                        </a:rPr>
                        <a:t>Column</a:t>
                      </a:r>
                      <a:endParaRPr lang="en-US" sz="1200">
                        <a:effectLst/>
                      </a:endParaRPr>
                    </a:p>
                  </a:txBody>
                  <a:tcPr marL="31522" marR="31522" marT="31522" marB="315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Can be applied to a property to configure the corresponding column name, order and data type in the database.</a:t>
                      </a:r>
                    </a:p>
                  </a:txBody>
                  <a:tcPr marL="31522" marR="31522" marT="31522" marB="315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57885"/>
                  </a:ext>
                </a:extLst>
              </a:tr>
              <a:tr h="607747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337AB7"/>
                          </a:solidFill>
                          <a:effectLst/>
                          <a:hlinkClick r:id="rId4"/>
                        </a:rPr>
                        <a:t>Index</a:t>
                      </a:r>
                      <a:endParaRPr lang="en-US" sz="1200">
                        <a:effectLst/>
                      </a:endParaRPr>
                    </a:p>
                  </a:txBody>
                  <a:tcPr marL="31522" marR="31522" marT="31522" marB="315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Can be applied to a property to configure that the corresponding column should have an Index in the database. (EF 6.1 onwards only)</a:t>
                      </a:r>
                    </a:p>
                  </a:txBody>
                  <a:tcPr marL="31522" marR="31522" marT="31522" marB="315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623936"/>
                  </a:ext>
                </a:extLst>
              </a:tr>
              <a:tr h="426179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337AB7"/>
                          </a:solidFill>
                          <a:effectLst/>
                          <a:hlinkClick r:id="rId5"/>
                        </a:rPr>
                        <a:t>ForeignKey</a:t>
                      </a:r>
                      <a:endParaRPr lang="en-US" sz="1200">
                        <a:effectLst/>
                      </a:endParaRPr>
                    </a:p>
                  </a:txBody>
                  <a:tcPr marL="31522" marR="31522" marT="31522" marB="315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Can be applied to a property to mark it as a foreign key property.</a:t>
                      </a:r>
                    </a:p>
                  </a:txBody>
                  <a:tcPr marL="31522" marR="31522" marT="31522" marB="315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315931"/>
                  </a:ext>
                </a:extLst>
              </a:tr>
              <a:tr h="789314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337AB7"/>
                          </a:solidFill>
                          <a:effectLst/>
                          <a:hlinkClick r:id="rId6"/>
                        </a:rPr>
                        <a:t>NotMapped</a:t>
                      </a:r>
                      <a:endParaRPr lang="en-US" sz="1200">
                        <a:effectLst/>
                      </a:endParaRPr>
                    </a:p>
                  </a:txBody>
                  <a:tcPr marL="31522" marR="31522" marT="31522" marB="315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Can be applied to a property or entity class which should be excluded from the model and should not generate a corresponding column or table in the database.</a:t>
                      </a:r>
                    </a:p>
                  </a:txBody>
                  <a:tcPr marL="31522" marR="31522" marT="31522" marB="315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566264"/>
                  </a:ext>
                </a:extLst>
              </a:tr>
              <a:tr h="607747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DatabaseGenerated</a:t>
                      </a:r>
                    </a:p>
                  </a:txBody>
                  <a:tcPr marL="31522" marR="31522" marT="31522" marB="315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Can be applied to a property to configure how the underlying database should generate the value for the corresponding column e.g. identity, computed or none.</a:t>
                      </a:r>
                    </a:p>
                  </a:txBody>
                  <a:tcPr marL="31522" marR="31522" marT="31522" marB="315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5728173"/>
                  </a:ext>
                </a:extLst>
              </a:tr>
              <a:tr h="607747">
                <a:tc>
                  <a:txBody>
                    <a:bodyPr/>
                    <a:lstStyle/>
                    <a:p>
                      <a:pPr fontAlgn="t"/>
                      <a:r>
                        <a:rPr lang="en-US" sz="1200" u="none" strike="noStrike">
                          <a:solidFill>
                            <a:srgbClr val="337AB7"/>
                          </a:solidFill>
                          <a:effectLst/>
                          <a:hlinkClick r:id="rId7"/>
                        </a:rPr>
                        <a:t>InverseProperty</a:t>
                      </a:r>
                      <a:endParaRPr lang="en-US" sz="1200">
                        <a:effectLst/>
                      </a:endParaRPr>
                    </a:p>
                  </a:txBody>
                  <a:tcPr marL="31522" marR="31522" marT="31522" marB="315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Can be applied to a property to specify the inverse of a navigation property that represents the other end of the same relationship.</a:t>
                      </a:r>
                    </a:p>
                  </a:txBody>
                  <a:tcPr marL="31522" marR="31522" marT="31522" marB="315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355319"/>
                  </a:ext>
                </a:extLst>
              </a:tr>
              <a:tr h="426179">
                <a:tc>
                  <a:txBody>
                    <a:bodyPr/>
                    <a:lstStyle/>
                    <a:p>
                      <a:pPr fontAlgn="t"/>
                      <a:r>
                        <a:rPr lang="en-US" sz="1200">
                          <a:effectLst/>
                        </a:rPr>
                        <a:t>ComplexType</a:t>
                      </a:r>
                    </a:p>
                  </a:txBody>
                  <a:tcPr marL="31522" marR="31522" marT="31522" marB="315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200" dirty="0">
                          <a:effectLst/>
                        </a:rPr>
                        <a:t>Marks the class as complex type in EF 6. EF Core 2.0 does not support this attribute.</a:t>
                      </a:r>
                    </a:p>
                  </a:txBody>
                  <a:tcPr marL="31522" marR="31522" marT="31522" marB="31522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27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210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8A9A-B398-4460-B431-2559938C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6835"/>
            <a:ext cx="9603275" cy="954157"/>
          </a:xfrm>
        </p:spPr>
        <p:txBody>
          <a:bodyPr>
            <a:normAutofit fontScale="90000"/>
          </a:bodyPr>
          <a:lstStyle/>
          <a:p>
            <a:r>
              <a:rPr lang="en-US" b="1" cap="none" dirty="0"/>
              <a:t>Course class to represent Course entity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3CD93-8A41-4D0C-80D5-96ED040B7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78226"/>
            <a:ext cx="9603275" cy="4784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</a:rPr>
              <a:t>public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class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2B91AF"/>
                </a:solidFill>
              </a:rPr>
              <a:t>Course</a:t>
            </a:r>
            <a:endParaRPr lang="en-US" sz="22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{       </a:t>
            </a:r>
            <a:r>
              <a:rPr lang="en-US" sz="2200" dirty="0">
                <a:solidFill>
                  <a:srgbClr val="0000FF"/>
                </a:solidFill>
              </a:rPr>
              <a:t>public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int</a:t>
            </a:r>
            <a:r>
              <a:rPr lang="en-US" sz="2200" dirty="0">
                <a:solidFill>
                  <a:srgbClr val="000000"/>
                </a:solidFill>
              </a:rPr>
              <a:t> Id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        { </a:t>
            </a:r>
            <a:r>
              <a:rPr lang="en-US" sz="2200" dirty="0">
                <a:solidFill>
                  <a:srgbClr val="0000FF"/>
                </a:solidFill>
              </a:rPr>
              <a:t>get</a:t>
            </a:r>
            <a:r>
              <a:rPr lang="en-US" sz="2200" dirty="0">
                <a:solidFill>
                  <a:srgbClr val="000000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set</a:t>
            </a:r>
            <a:r>
              <a:rPr lang="en-US" sz="2200" dirty="0">
                <a:solidFill>
                  <a:srgbClr val="000000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        </a:t>
            </a:r>
            <a:r>
              <a:rPr lang="en-US" sz="2200" dirty="0">
                <a:solidFill>
                  <a:srgbClr val="0000FF"/>
                </a:solidFill>
              </a:rPr>
              <a:t>public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string</a:t>
            </a:r>
            <a:r>
              <a:rPr lang="en-US" sz="2200" dirty="0">
                <a:solidFill>
                  <a:srgbClr val="000000"/>
                </a:solidFill>
              </a:rPr>
              <a:t> Name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        { </a:t>
            </a:r>
            <a:r>
              <a:rPr lang="en-US" sz="2200" dirty="0">
                <a:solidFill>
                  <a:srgbClr val="0000FF"/>
                </a:solidFill>
              </a:rPr>
              <a:t>get</a:t>
            </a:r>
            <a:r>
              <a:rPr lang="en-US" sz="2200" dirty="0">
                <a:solidFill>
                  <a:srgbClr val="000000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set</a:t>
            </a:r>
            <a:r>
              <a:rPr lang="en-US" sz="2200" dirty="0">
                <a:solidFill>
                  <a:srgbClr val="000000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        </a:t>
            </a:r>
            <a:r>
              <a:rPr lang="en-US" sz="2200" dirty="0">
                <a:solidFill>
                  <a:srgbClr val="0000FF"/>
                </a:solidFill>
              </a:rPr>
              <a:t>public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00FF"/>
                </a:solidFill>
              </a:rPr>
              <a:t>virtual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99FF"/>
                </a:solidFill>
              </a:rPr>
              <a:t>ICollection</a:t>
            </a:r>
            <a:r>
              <a:rPr lang="en-US" sz="2200" dirty="0">
                <a:solidFill>
                  <a:srgbClr val="000000"/>
                </a:solidFill>
              </a:rPr>
              <a:t>&lt;</a:t>
            </a:r>
            <a:r>
              <a:rPr lang="en-US" sz="2200" dirty="0">
                <a:solidFill>
                  <a:srgbClr val="0099FF"/>
                </a:solidFill>
              </a:rPr>
              <a:t>Student</a:t>
            </a:r>
            <a:r>
              <a:rPr lang="en-US" sz="2200" dirty="0">
                <a:solidFill>
                  <a:srgbClr val="000000"/>
                </a:solidFill>
              </a:rPr>
              <a:t>&gt; Students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        { </a:t>
            </a:r>
            <a:r>
              <a:rPr lang="en-US" sz="2200" dirty="0">
                <a:solidFill>
                  <a:srgbClr val="0000FF"/>
                </a:solidFill>
              </a:rPr>
              <a:t>get</a:t>
            </a:r>
            <a:r>
              <a:rPr lang="en-US" sz="2200" dirty="0">
                <a:solidFill>
                  <a:srgbClr val="000000"/>
                </a:solidFill>
              </a:rPr>
              <a:t>; </a:t>
            </a:r>
            <a:r>
              <a:rPr lang="en-US" sz="2200" dirty="0">
                <a:solidFill>
                  <a:srgbClr val="0000FF"/>
                </a:solidFill>
              </a:rPr>
              <a:t>set</a:t>
            </a:r>
            <a:r>
              <a:rPr lang="en-US" sz="2200" dirty="0">
                <a:solidFill>
                  <a:srgbClr val="000000"/>
                </a:solidFill>
              </a:rPr>
              <a:t>; }      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Course has many students.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2263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D277-C85C-4ACD-AB52-DF18FF684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56153"/>
            <a:ext cx="9603275" cy="762438"/>
          </a:xfrm>
        </p:spPr>
        <p:txBody>
          <a:bodyPr>
            <a:normAutofit/>
          </a:bodyPr>
          <a:lstStyle/>
          <a:p>
            <a:r>
              <a:rPr lang="en-US" b="1" cap="none" dirty="0"/>
              <a:t>Student class to represent Student entity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2D2AC-0AE9-4C9F-8240-843AB95B2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Id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Email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 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99FF"/>
                </a:solidFill>
                <a:latin typeface="Consolas" panose="020B0609020204030204" pitchFamily="49" charset="0"/>
              </a:rPr>
              <a:t>Course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Course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	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05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47DAB-1DEC-42D4-B26F-7208CC7C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To get reference between two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05CB5-6C77-424F-9106-3454C3C84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549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To include Course(Parent table) under Student object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_</a:t>
            </a:r>
            <a:r>
              <a:rPr lang="en-US" sz="2400" dirty="0" err="1">
                <a:solidFill>
                  <a:srgbClr val="000000"/>
                </a:solidFill>
              </a:rPr>
              <a:t>context.Student.Include</a:t>
            </a:r>
            <a:r>
              <a:rPr lang="en-US" sz="2400" dirty="0">
                <a:solidFill>
                  <a:srgbClr val="000000"/>
                </a:solidFill>
              </a:rPr>
              <a:t>(s=&gt;</a:t>
            </a:r>
            <a:r>
              <a:rPr lang="en-US" sz="2400" dirty="0" err="1">
                <a:solidFill>
                  <a:srgbClr val="000000"/>
                </a:solidFill>
              </a:rPr>
              <a:t>s.Course</a:t>
            </a:r>
            <a:r>
              <a:rPr lang="en-US" sz="2400" dirty="0">
                <a:solidFill>
                  <a:srgbClr val="000000"/>
                </a:solidFill>
              </a:rPr>
              <a:t>).</a:t>
            </a:r>
            <a:r>
              <a:rPr lang="en-US" sz="2400" dirty="0" err="1">
                <a:solidFill>
                  <a:srgbClr val="000000"/>
                </a:solidFill>
              </a:rPr>
              <a:t>ToList</a:t>
            </a:r>
            <a:r>
              <a:rPr lang="en-US" sz="2400" dirty="0">
                <a:solidFill>
                  <a:srgbClr val="000000"/>
                </a:solidFill>
              </a:rPr>
              <a:t>();</a:t>
            </a:r>
          </a:p>
          <a:p>
            <a:r>
              <a:rPr lang="en-US" sz="2400" b="1" dirty="0"/>
              <a:t>To include Students(Child table) under Course object</a:t>
            </a:r>
          </a:p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00"/>
                </a:solidFill>
              </a:rPr>
              <a:t>context.Course.Include</a:t>
            </a:r>
            <a:r>
              <a:rPr lang="en-US" sz="2400" dirty="0">
                <a:solidFill>
                  <a:srgbClr val="000000"/>
                </a:solidFill>
              </a:rPr>
              <a:t>(c=&gt;</a:t>
            </a:r>
            <a:r>
              <a:rPr lang="en-US" sz="2400" dirty="0" err="1">
                <a:solidFill>
                  <a:srgbClr val="000000"/>
                </a:solidFill>
              </a:rPr>
              <a:t>c.Students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Note:</a:t>
            </a:r>
          </a:p>
          <a:p>
            <a:pPr marL="0" indent="0">
              <a:buNone/>
            </a:pPr>
            <a:r>
              <a:rPr lang="en-US" sz="2400" dirty="0"/>
              <a:t>Specifies the related objects to include in the query results.</a:t>
            </a:r>
          </a:p>
        </p:txBody>
      </p:sp>
    </p:spTree>
    <p:extLst>
      <p:ext uri="{BB962C8B-B14F-4D97-AF65-F5344CB8AC3E}">
        <p14:creationId xmlns:p14="http://schemas.microsoft.com/office/powerpoint/2010/main" val="227358561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975</TotalTime>
  <Words>724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Gill Sans MT</vt:lpstr>
      <vt:lpstr>Gallery</vt:lpstr>
      <vt:lpstr>Data Annotation</vt:lpstr>
      <vt:lpstr>Contd…</vt:lpstr>
      <vt:lpstr>Contd…</vt:lpstr>
      <vt:lpstr>System.ComponentModel.DataAnnotations Attributes:</vt:lpstr>
      <vt:lpstr>System.ComponentModel.DataAnnotations.Schema Attributes:</vt:lpstr>
      <vt:lpstr>Course class to represent Course entity </vt:lpstr>
      <vt:lpstr>Student class to represent Student entity</vt:lpstr>
      <vt:lpstr>To get reference between two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Programming </dc:title>
  <dc:creator>Binod Thapa</dc:creator>
  <cp:lastModifiedBy>Binod Thapa</cp:lastModifiedBy>
  <cp:revision>386</cp:revision>
  <dcterms:created xsi:type="dcterms:W3CDTF">2018-03-21T16:45:09Z</dcterms:created>
  <dcterms:modified xsi:type="dcterms:W3CDTF">2018-06-03T17:02:56Z</dcterms:modified>
</cp:coreProperties>
</file>