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14" r:id="rId1"/>
  </p:sldMasterIdLst>
  <p:notesMasterIdLst>
    <p:notesMasterId r:id="rId43"/>
  </p:notes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3" r:id="rId27"/>
    <p:sldId id="284" r:id="rId28"/>
    <p:sldId id="280" r:id="rId29"/>
    <p:sldId id="285" r:id="rId30"/>
    <p:sldId id="286" r:id="rId31"/>
    <p:sldId id="287" r:id="rId32"/>
    <p:sldId id="281"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1870"/>
  </p:normalViewPr>
  <p:slideViewPr>
    <p:cSldViewPr snapToGrid="0">
      <p:cViewPr varScale="1">
        <p:scale>
          <a:sx n="118" d="100"/>
          <a:sy n="118" d="100"/>
        </p:scale>
        <p:origin x="3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CC9A7-588E-3441-9882-E23F509A69C1}" type="datetimeFigureOut">
              <a:rPr lang="en-NP" smtClean="0"/>
              <a:t>11/14/2024</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643A67-B084-9C44-A27B-CF8DAE38CD86}" type="slidenum">
              <a:rPr lang="en-NP" smtClean="0"/>
              <a:t>‹#›</a:t>
            </a:fld>
            <a:endParaRPr lang="en-NP"/>
          </a:p>
        </p:txBody>
      </p:sp>
    </p:spTree>
    <p:extLst>
      <p:ext uri="{BB962C8B-B14F-4D97-AF65-F5344CB8AC3E}">
        <p14:creationId xmlns:p14="http://schemas.microsoft.com/office/powerpoint/2010/main" val="3191831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96FB9E-A7E9-9149-BC18-38BCF18D24C2}" type="datetime1">
              <a:rPr lang="en-US" smtClean="0"/>
              <a:t>11/14/2024</a:t>
            </a:fld>
            <a:endParaRPr lang="en-NP"/>
          </a:p>
        </p:txBody>
      </p:sp>
      <p:sp>
        <p:nvSpPr>
          <p:cNvPr id="5" name="Footer Placeholder 4"/>
          <p:cNvSpPr>
            <a:spLocks noGrp="1"/>
          </p:cNvSpPr>
          <p:nvPr>
            <p:ph type="ftr" sz="quarter" idx="11"/>
          </p:nvPr>
        </p:nvSpPr>
        <p:spPr/>
        <p:txBody>
          <a:bodyPr/>
          <a:lstStyle/>
          <a:p>
            <a:r>
              <a:rPr lang="en-US"/>
              <a:t>Chapter 1: Multimedia Systems</a:t>
            </a:r>
            <a:endParaRPr lang="en-NP"/>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945F23D-0803-6047-87B4-22120C2DD6B8}" type="slidenum">
              <a:rPr lang="en-NP" smtClean="0"/>
              <a:t>‹#›</a:t>
            </a:fld>
            <a:endParaRPr lang="en-NP"/>
          </a:p>
        </p:txBody>
      </p:sp>
    </p:spTree>
    <p:extLst>
      <p:ext uri="{BB962C8B-B14F-4D97-AF65-F5344CB8AC3E}">
        <p14:creationId xmlns:p14="http://schemas.microsoft.com/office/powerpoint/2010/main" val="326932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84E749-8E66-1447-BBBE-8929C83A7BD4}" type="datetime1">
              <a:rPr lang="en-US" smtClean="0"/>
              <a:t>11/14/2024</a:t>
            </a:fld>
            <a:endParaRPr lang="en-NP"/>
          </a:p>
        </p:txBody>
      </p:sp>
      <p:sp>
        <p:nvSpPr>
          <p:cNvPr id="5" name="Footer Placeholder 4"/>
          <p:cNvSpPr>
            <a:spLocks noGrp="1"/>
          </p:cNvSpPr>
          <p:nvPr>
            <p:ph type="ftr" sz="quarter" idx="11"/>
          </p:nvPr>
        </p:nvSpPr>
        <p:spPr/>
        <p:txBody>
          <a:bodyPr/>
          <a:lstStyle/>
          <a:p>
            <a:r>
              <a:rPr lang="en-US"/>
              <a:t>Chapter 1: Multimedia Systems</a:t>
            </a:r>
            <a:endParaRPr lang="en-NP"/>
          </a:p>
        </p:txBody>
      </p:sp>
      <p:sp>
        <p:nvSpPr>
          <p:cNvPr id="6" name="Slide Number Placeholder 5"/>
          <p:cNvSpPr>
            <a:spLocks noGrp="1"/>
          </p:cNvSpPr>
          <p:nvPr>
            <p:ph type="sldNum" sz="quarter" idx="12"/>
          </p:nvPr>
        </p:nvSpPr>
        <p:spPr/>
        <p:txBody>
          <a:bodyPr/>
          <a:lstStyle/>
          <a:p>
            <a:fld id="{C945F23D-0803-6047-87B4-22120C2DD6B8}" type="slidenum">
              <a:rPr lang="en-NP" smtClean="0"/>
              <a:t>‹#›</a:t>
            </a:fld>
            <a:endParaRPr lang="en-NP"/>
          </a:p>
        </p:txBody>
      </p:sp>
    </p:spTree>
    <p:extLst>
      <p:ext uri="{BB962C8B-B14F-4D97-AF65-F5344CB8AC3E}">
        <p14:creationId xmlns:p14="http://schemas.microsoft.com/office/powerpoint/2010/main" val="362173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834D9-86B2-4B46-9CF5-8746BB6BB715}" type="datetime1">
              <a:rPr lang="en-US" smtClean="0"/>
              <a:t>11/14/2024</a:t>
            </a:fld>
            <a:endParaRPr lang="en-NP"/>
          </a:p>
        </p:txBody>
      </p:sp>
      <p:sp>
        <p:nvSpPr>
          <p:cNvPr id="5" name="Footer Placeholder 4"/>
          <p:cNvSpPr>
            <a:spLocks noGrp="1"/>
          </p:cNvSpPr>
          <p:nvPr>
            <p:ph type="ftr" sz="quarter" idx="11"/>
          </p:nvPr>
        </p:nvSpPr>
        <p:spPr/>
        <p:txBody>
          <a:bodyPr/>
          <a:lstStyle/>
          <a:p>
            <a:r>
              <a:rPr lang="en-US"/>
              <a:t>Chapter 1: Multimedia Systems</a:t>
            </a:r>
            <a:endParaRPr lang="en-NP"/>
          </a:p>
        </p:txBody>
      </p:sp>
      <p:sp>
        <p:nvSpPr>
          <p:cNvPr id="6" name="Slide Number Placeholder 5"/>
          <p:cNvSpPr>
            <a:spLocks noGrp="1"/>
          </p:cNvSpPr>
          <p:nvPr>
            <p:ph type="sldNum" sz="quarter" idx="12"/>
          </p:nvPr>
        </p:nvSpPr>
        <p:spPr/>
        <p:txBody>
          <a:bodyPr/>
          <a:lstStyle/>
          <a:p>
            <a:fld id="{C945F23D-0803-6047-87B4-22120C2DD6B8}" type="slidenum">
              <a:rPr lang="en-NP" smtClean="0"/>
              <a:t>‹#›</a:t>
            </a:fld>
            <a:endParaRPr lang="en-NP"/>
          </a:p>
        </p:txBody>
      </p:sp>
    </p:spTree>
    <p:extLst>
      <p:ext uri="{BB962C8B-B14F-4D97-AF65-F5344CB8AC3E}">
        <p14:creationId xmlns:p14="http://schemas.microsoft.com/office/powerpoint/2010/main" val="214293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p:cNvSpPr>
            <a:spLocks noGrp="1"/>
          </p:cNvSpPr>
          <p:nvPr>
            <p:ph type="ftr" sz="quarter" idx="11"/>
          </p:nvPr>
        </p:nvSpPr>
        <p:spPr/>
        <p:txBody>
          <a:bodyPr/>
          <a:lstStyle/>
          <a:p>
            <a:r>
              <a:rPr lang="en-US"/>
              <a:t>Chapter 1: Multimedia Systems</a:t>
            </a:r>
            <a:endParaRPr lang="en-NP"/>
          </a:p>
        </p:txBody>
      </p:sp>
      <p:sp>
        <p:nvSpPr>
          <p:cNvPr id="6" name="Slide Number Placeholder 5"/>
          <p:cNvSpPr>
            <a:spLocks noGrp="1"/>
          </p:cNvSpPr>
          <p:nvPr>
            <p:ph type="sldNum" sz="quarter" idx="12"/>
          </p:nvPr>
        </p:nvSpPr>
        <p:spPr/>
        <p:txBody>
          <a:bodyPr/>
          <a:lstStyle/>
          <a:p>
            <a:fld id="{C945F23D-0803-6047-87B4-22120C2DD6B8}" type="slidenum">
              <a:rPr lang="en-NP" smtClean="0"/>
              <a:t>‹#›</a:t>
            </a:fld>
            <a:endParaRPr lang="en-NP"/>
          </a:p>
        </p:txBody>
      </p:sp>
    </p:spTree>
    <p:extLst>
      <p:ext uri="{BB962C8B-B14F-4D97-AF65-F5344CB8AC3E}">
        <p14:creationId xmlns:p14="http://schemas.microsoft.com/office/powerpoint/2010/main" val="238405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5D4832E-D988-1A46-B1AA-4382AC4A6352}" type="datetime1">
              <a:rPr lang="en-US" smtClean="0"/>
              <a:t>11/14/2024</a:t>
            </a:fld>
            <a:endParaRPr lang="en-NP"/>
          </a:p>
        </p:txBody>
      </p:sp>
      <p:sp>
        <p:nvSpPr>
          <p:cNvPr id="5" name="Footer Placeholder 4"/>
          <p:cNvSpPr>
            <a:spLocks noGrp="1"/>
          </p:cNvSpPr>
          <p:nvPr>
            <p:ph type="ftr" sz="quarter" idx="11"/>
          </p:nvPr>
        </p:nvSpPr>
        <p:spPr>
          <a:xfrm>
            <a:off x="2182708" y="6272784"/>
            <a:ext cx="6327648" cy="365125"/>
          </a:xfrm>
        </p:spPr>
        <p:txBody>
          <a:bodyPr/>
          <a:lstStyle/>
          <a:p>
            <a:r>
              <a:rPr lang="en-US"/>
              <a:t>Chapter 1: Multimedia Systems</a:t>
            </a:r>
            <a:endParaRPr lang="en-NP"/>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945F23D-0803-6047-87B4-22120C2DD6B8}" type="slidenum">
              <a:rPr lang="en-NP" smtClean="0"/>
              <a:t>‹#›</a:t>
            </a:fld>
            <a:endParaRPr lang="en-NP"/>
          </a:p>
        </p:txBody>
      </p:sp>
    </p:spTree>
    <p:extLst>
      <p:ext uri="{BB962C8B-B14F-4D97-AF65-F5344CB8AC3E}">
        <p14:creationId xmlns:p14="http://schemas.microsoft.com/office/powerpoint/2010/main" val="380418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DF65D7-02EA-7046-AEB6-5D5F5ACF4FE8}" type="datetime1">
              <a:rPr lang="en-US" smtClean="0"/>
              <a:t>11/14/2024</a:t>
            </a:fld>
            <a:endParaRPr lang="en-NP"/>
          </a:p>
        </p:txBody>
      </p:sp>
      <p:sp>
        <p:nvSpPr>
          <p:cNvPr id="6" name="Footer Placeholder 5"/>
          <p:cNvSpPr>
            <a:spLocks noGrp="1"/>
          </p:cNvSpPr>
          <p:nvPr>
            <p:ph type="ftr" sz="quarter" idx="11"/>
          </p:nvPr>
        </p:nvSpPr>
        <p:spPr/>
        <p:txBody>
          <a:bodyPr/>
          <a:lstStyle/>
          <a:p>
            <a:r>
              <a:rPr lang="en-US"/>
              <a:t>Chapter 1: Multimedia Systems</a:t>
            </a:r>
            <a:endParaRPr lang="en-NP"/>
          </a:p>
        </p:txBody>
      </p:sp>
      <p:sp>
        <p:nvSpPr>
          <p:cNvPr id="7" name="Slide Number Placeholder 6"/>
          <p:cNvSpPr>
            <a:spLocks noGrp="1"/>
          </p:cNvSpPr>
          <p:nvPr>
            <p:ph type="sldNum" sz="quarter" idx="12"/>
          </p:nvPr>
        </p:nvSpPr>
        <p:spPr/>
        <p:txBody>
          <a:bodyPr/>
          <a:lstStyle/>
          <a:p>
            <a:fld id="{C945F23D-0803-6047-87B4-22120C2DD6B8}" type="slidenum">
              <a:rPr lang="en-NP" smtClean="0"/>
              <a:t>‹#›</a:t>
            </a:fld>
            <a:endParaRPr lang="en-NP"/>
          </a:p>
        </p:txBody>
      </p:sp>
    </p:spTree>
    <p:extLst>
      <p:ext uri="{BB962C8B-B14F-4D97-AF65-F5344CB8AC3E}">
        <p14:creationId xmlns:p14="http://schemas.microsoft.com/office/powerpoint/2010/main" val="34002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F69A68-9FA5-B74A-A765-077331D66500}" type="datetime1">
              <a:rPr lang="en-US" smtClean="0"/>
              <a:t>11/14/2024</a:t>
            </a:fld>
            <a:endParaRPr lang="en-NP"/>
          </a:p>
        </p:txBody>
      </p:sp>
      <p:sp>
        <p:nvSpPr>
          <p:cNvPr id="8" name="Footer Placeholder 7"/>
          <p:cNvSpPr>
            <a:spLocks noGrp="1"/>
          </p:cNvSpPr>
          <p:nvPr>
            <p:ph type="ftr" sz="quarter" idx="11"/>
          </p:nvPr>
        </p:nvSpPr>
        <p:spPr/>
        <p:txBody>
          <a:bodyPr/>
          <a:lstStyle/>
          <a:p>
            <a:r>
              <a:rPr lang="en-US"/>
              <a:t>Chapter 1: Multimedia Systems</a:t>
            </a:r>
            <a:endParaRPr lang="en-NP"/>
          </a:p>
        </p:txBody>
      </p:sp>
      <p:sp>
        <p:nvSpPr>
          <p:cNvPr id="9" name="Slide Number Placeholder 8"/>
          <p:cNvSpPr>
            <a:spLocks noGrp="1"/>
          </p:cNvSpPr>
          <p:nvPr>
            <p:ph type="sldNum" sz="quarter" idx="12"/>
          </p:nvPr>
        </p:nvSpPr>
        <p:spPr/>
        <p:txBody>
          <a:bodyPr/>
          <a:lstStyle/>
          <a:p>
            <a:fld id="{C945F23D-0803-6047-87B4-22120C2DD6B8}" type="slidenum">
              <a:rPr lang="en-NP" smtClean="0"/>
              <a:t>‹#›</a:t>
            </a:fld>
            <a:endParaRPr lang="en-NP"/>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7842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4B5A54-2ABC-2741-8425-F7058760B2CC}" type="datetime1">
              <a:rPr lang="en-US" smtClean="0"/>
              <a:t>11/14/2024</a:t>
            </a:fld>
            <a:endParaRPr lang="en-NP"/>
          </a:p>
        </p:txBody>
      </p:sp>
      <p:sp>
        <p:nvSpPr>
          <p:cNvPr id="4" name="Footer Placeholder 3"/>
          <p:cNvSpPr>
            <a:spLocks noGrp="1"/>
          </p:cNvSpPr>
          <p:nvPr>
            <p:ph type="ftr" sz="quarter" idx="11"/>
          </p:nvPr>
        </p:nvSpPr>
        <p:spPr/>
        <p:txBody>
          <a:bodyPr/>
          <a:lstStyle/>
          <a:p>
            <a:r>
              <a:rPr lang="en-US"/>
              <a:t>Chapter 1: Multimedia Systems</a:t>
            </a:r>
            <a:endParaRPr lang="en-NP"/>
          </a:p>
        </p:txBody>
      </p:sp>
      <p:sp>
        <p:nvSpPr>
          <p:cNvPr id="5" name="Slide Number Placeholder 4"/>
          <p:cNvSpPr>
            <a:spLocks noGrp="1"/>
          </p:cNvSpPr>
          <p:nvPr>
            <p:ph type="sldNum" sz="quarter" idx="12"/>
          </p:nvPr>
        </p:nvSpPr>
        <p:spPr/>
        <p:txBody>
          <a:bodyPr/>
          <a:lstStyle/>
          <a:p>
            <a:fld id="{C945F23D-0803-6047-87B4-22120C2DD6B8}" type="slidenum">
              <a:rPr lang="en-NP" smtClean="0"/>
              <a:t>‹#›</a:t>
            </a:fld>
            <a:endParaRPr lang="en-NP"/>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72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0656F-200B-6D49-A1F2-4DB14E2AEFAE}" type="datetime1">
              <a:rPr lang="en-US" smtClean="0"/>
              <a:t>11/14/2024</a:t>
            </a:fld>
            <a:endParaRPr lang="en-NP"/>
          </a:p>
        </p:txBody>
      </p:sp>
      <p:sp>
        <p:nvSpPr>
          <p:cNvPr id="3" name="Footer Placeholder 2"/>
          <p:cNvSpPr>
            <a:spLocks noGrp="1"/>
          </p:cNvSpPr>
          <p:nvPr>
            <p:ph type="ftr" sz="quarter" idx="11"/>
          </p:nvPr>
        </p:nvSpPr>
        <p:spPr/>
        <p:txBody>
          <a:bodyPr/>
          <a:lstStyle/>
          <a:p>
            <a:r>
              <a:rPr lang="en-US"/>
              <a:t>Chapter 1: Multimedia Systems</a:t>
            </a:r>
            <a:endParaRPr lang="en-NP"/>
          </a:p>
        </p:txBody>
      </p:sp>
      <p:sp>
        <p:nvSpPr>
          <p:cNvPr id="4" name="Slide Number Placeholder 3"/>
          <p:cNvSpPr>
            <a:spLocks noGrp="1"/>
          </p:cNvSpPr>
          <p:nvPr>
            <p:ph type="sldNum" sz="quarter" idx="12"/>
          </p:nvPr>
        </p:nvSpPr>
        <p:spPr/>
        <p:txBody>
          <a:bodyPr/>
          <a:lstStyle/>
          <a:p>
            <a:fld id="{C945F23D-0803-6047-87B4-22120C2DD6B8}" type="slidenum">
              <a:rPr lang="en-NP" smtClean="0"/>
              <a:t>‹#›</a:t>
            </a:fld>
            <a:endParaRPr lang="en-NP"/>
          </a:p>
        </p:txBody>
      </p:sp>
    </p:spTree>
    <p:extLst>
      <p:ext uri="{BB962C8B-B14F-4D97-AF65-F5344CB8AC3E}">
        <p14:creationId xmlns:p14="http://schemas.microsoft.com/office/powerpoint/2010/main" val="3215090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4794B2-595E-2843-9FFF-777136648C3E}" type="datetime1">
              <a:rPr lang="en-US" smtClean="0"/>
              <a:t>11/14/2024</a:t>
            </a:fld>
            <a:endParaRPr lang="en-NP"/>
          </a:p>
        </p:txBody>
      </p:sp>
      <p:sp>
        <p:nvSpPr>
          <p:cNvPr id="6" name="Footer Placeholder 5"/>
          <p:cNvSpPr>
            <a:spLocks noGrp="1"/>
          </p:cNvSpPr>
          <p:nvPr>
            <p:ph type="ftr" sz="quarter" idx="11"/>
          </p:nvPr>
        </p:nvSpPr>
        <p:spPr/>
        <p:txBody>
          <a:bodyPr/>
          <a:lstStyle/>
          <a:p>
            <a:r>
              <a:rPr lang="en-US"/>
              <a:t>Chapter 1: Multimedia Systems</a:t>
            </a:r>
            <a:endParaRPr lang="en-NP"/>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945F23D-0803-6047-87B4-22120C2DD6B8}" type="slidenum">
              <a:rPr lang="en-NP" smtClean="0"/>
              <a:t>‹#›</a:t>
            </a:fld>
            <a:endParaRPr lang="en-NP"/>
          </a:p>
        </p:txBody>
      </p:sp>
    </p:spTree>
    <p:extLst>
      <p:ext uri="{BB962C8B-B14F-4D97-AF65-F5344CB8AC3E}">
        <p14:creationId xmlns:p14="http://schemas.microsoft.com/office/powerpoint/2010/main" val="192567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035CA2-777C-D64A-AB64-AF322D3A326A}" type="datetime1">
              <a:rPr lang="en-US" smtClean="0"/>
              <a:t>11/14/2024</a:t>
            </a:fld>
            <a:endParaRPr lang="en-NP"/>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C945F23D-0803-6047-87B4-22120C2DD6B8}" type="slidenum">
              <a:rPr lang="en-NP" smtClean="0"/>
              <a:t>‹#›</a:t>
            </a:fld>
            <a:endParaRPr lang="en-NP"/>
          </a:p>
        </p:txBody>
      </p:sp>
    </p:spTree>
    <p:extLst>
      <p:ext uri="{BB962C8B-B14F-4D97-AF65-F5344CB8AC3E}">
        <p14:creationId xmlns:p14="http://schemas.microsoft.com/office/powerpoint/2010/main" val="38228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677EC1D-3271-D54C-9457-F36D5C7C6A6D}" type="datetime1">
              <a:rPr lang="en-US" smtClean="0"/>
              <a:t>11/14/2024</a:t>
            </a:fld>
            <a:endParaRPr lang="en-NP"/>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Chapter 1: Multimedia Systems</a:t>
            </a:r>
            <a:endParaRPr lang="en-NP"/>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945F23D-0803-6047-87B4-22120C2DD6B8}" type="slidenum">
              <a:rPr lang="en-NP" smtClean="0"/>
              <a:t>‹#›</a:t>
            </a:fld>
            <a:endParaRPr lang="en-NP"/>
          </a:p>
        </p:txBody>
      </p:sp>
    </p:spTree>
    <p:extLst>
      <p:ext uri="{BB962C8B-B14F-4D97-AF65-F5344CB8AC3E}">
        <p14:creationId xmlns:p14="http://schemas.microsoft.com/office/powerpoint/2010/main" val="363129597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8.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3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3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3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3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CBA02-8BB5-33B0-23E1-8750A5395AA1}"/>
              </a:ext>
            </a:extLst>
          </p:cNvPr>
          <p:cNvSpPr>
            <a:spLocks noGrp="1"/>
          </p:cNvSpPr>
          <p:nvPr>
            <p:ph type="ctrTitle"/>
          </p:nvPr>
        </p:nvSpPr>
        <p:spPr/>
        <p:txBody>
          <a:bodyPr/>
          <a:lstStyle/>
          <a:p>
            <a:r>
              <a:rPr lang="en-NP" dirty="0"/>
              <a:t>Multimedia Systems</a:t>
            </a:r>
          </a:p>
        </p:txBody>
      </p:sp>
      <p:sp>
        <p:nvSpPr>
          <p:cNvPr id="3" name="Subtitle 2">
            <a:extLst>
              <a:ext uri="{FF2B5EF4-FFF2-40B4-BE49-F238E27FC236}">
                <a16:creationId xmlns:a16="http://schemas.microsoft.com/office/drawing/2014/main" id="{9DAF1C80-87C7-4D00-A46B-BD5A0506B86E}"/>
              </a:ext>
            </a:extLst>
          </p:cNvPr>
          <p:cNvSpPr>
            <a:spLocks noGrp="1"/>
          </p:cNvSpPr>
          <p:nvPr>
            <p:ph type="subTitle" idx="1"/>
          </p:nvPr>
        </p:nvSpPr>
        <p:spPr/>
        <p:txBody>
          <a:bodyPr>
            <a:normAutofit fontScale="85000" lnSpcReduction="20000"/>
          </a:bodyPr>
          <a:lstStyle/>
          <a:p>
            <a:endParaRPr lang="en-NP" dirty="0"/>
          </a:p>
          <a:p>
            <a:endParaRPr lang="en-NP" dirty="0"/>
          </a:p>
          <a:p>
            <a:r>
              <a:rPr lang="en-NP" dirty="0"/>
              <a:t>Presented by : Robinhood Khadka</a:t>
            </a:r>
          </a:p>
        </p:txBody>
      </p:sp>
      <p:sp>
        <p:nvSpPr>
          <p:cNvPr id="4" name="Date Placeholder 3">
            <a:extLst>
              <a:ext uri="{FF2B5EF4-FFF2-40B4-BE49-F238E27FC236}">
                <a16:creationId xmlns:a16="http://schemas.microsoft.com/office/drawing/2014/main" id="{21C6D585-2FA1-AD81-450D-C05186661380}"/>
              </a:ext>
            </a:extLst>
          </p:cNvPr>
          <p:cNvSpPr>
            <a:spLocks noGrp="1"/>
          </p:cNvSpPr>
          <p:nvPr>
            <p:ph type="dt" sz="half" idx="10"/>
          </p:nvPr>
        </p:nvSpPr>
        <p:spPr/>
        <p:txBody>
          <a:bodyPr/>
          <a:lstStyle/>
          <a:p>
            <a:fld id="{AF5DE960-0837-8D45-8F53-120CC4D68368}" type="datetime1">
              <a:rPr lang="en-US" smtClean="0"/>
              <a:t>11/14/2024</a:t>
            </a:fld>
            <a:endParaRPr lang="en-NP"/>
          </a:p>
        </p:txBody>
      </p:sp>
      <p:sp>
        <p:nvSpPr>
          <p:cNvPr id="5" name="Footer Placeholder 4">
            <a:extLst>
              <a:ext uri="{FF2B5EF4-FFF2-40B4-BE49-F238E27FC236}">
                <a16:creationId xmlns:a16="http://schemas.microsoft.com/office/drawing/2014/main" id="{14B39EF7-09BB-F7C8-EC8F-68F5E03ADD71}"/>
              </a:ext>
            </a:extLst>
          </p:cNvPr>
          <p:cNvSpPr>
            <a:spLocks noGrp="1"/>
          </p:cNvSpPr>
          <p:nvPr>
            <p:ph type="ftr" sz="quarter" idx="11"/>
          </p:nvPr>
        </p:nvSpPr>
        <p:spPr/>
        <p:txBody>
          <a:bodyPr/>
          <a:lstStyle/>
          <a:p>
            <a:r>
              <a:rPr lang="en-US" dirty="0"/>
              <a:t>Chapter 1: Multimedia Systems</a:t>
            </a:r>
            <a:endParaRPr lang="en-NP" dirty="0"/>
          </a:p>
        </p:txBody>
      </p:sp>
      <p:sp>
        <p:nvSpPr>
          <p:cNvPr id="6" name="Slide Number Placeholder 5">
            <a:extLst>
              <a:ext uri="{FF2B5EF4-FFF2-40B4-BE49-F238E27FC236}">
                <a16:creationId xmlns:a16="http://schemas.microsoft.com/office/drawing/2014/main" id="{1D900C9D-D584-1C13-1386-84606C39C3B1}"/>
              </a:ext>
            </a:extLst>
          </p:cNvPr>
          <p:cNvSpPr>
            <a:spLocks noGrp="1"/>
          </p:cNvSpPr>
          <p:nvPr>
            <p:ph type="sldNum" sz="quarter" idx="12"/>
          </p:nvPr>
        </p:nvSpPr>
        <p:spPr/>
        <p:txBody>
          <a:bodyPr/>
          <a:lstStyle/>
          <a:p>
            <a:fld id="{C945F23D-0803-6047-87B4-22120C2DD6B8}" type="slidenum">
              <a:rPr lang="en-NP" smtClean="0"/>
              <a:t>0</a:t>
            </a:fld>
            <a:endParaRPr lang="en-NP"/>
          </a:p>
        </p:txBody>
      </p:sp>
    </p:spTree>
    <p:extLst>
      <p:ext uri="{BB962C8B-B14F-4D97-AF65-F5344CB8AC3E}">
        <p14:creationId xmlns:p14="http://schemas.microsoft.com/office/powerpoint/2010/main" val="3980999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CB3-82B7-1512-6745-B692DA1F6A15}"/>
              </a:ext>
            </a:extLst>
          </p:cNvPr>
          <p:cNvSpPr>
            <a:spLocks noGrp="1"/>
          </p:cNvSpPr>
          <p:nvPr>
            <p:ph type="title"/>
          </p:nvPr>
        </p:nvSpPr>
        <p:spPr/>
        <p:txBody>
          <a:bodyPr/>
          <a:lstStyle/>
          <a:p>
            <a:r>
              <a:rPr lang="en-NP" dirty="0"/>
              <a:t>Application Areas/ Uses</a:t>
            </a:r>
          </a:p>
        </p:txBody>
      </p:sp>
      <p:sp>
        <p:nvSpPr>
          <p:cNvPr id="3" name="Content Placeholder 2">
            <a:extLst>
              <a:ext uri="{FF2B5EF4-FFF2-40B4-BE49-F238E27FC236}">
                <a16:creationId xmlns:a16="http://schemas.microsoft.com/office/drawing/2014/main" id="{BB7FF57E-13BF-E05C-9D4D-2556847C46CC}"/>
              </a:ext>
            </a:extLst>
          </p:cNvPr>
          <p:cNvSpPr>
            <a:spLocks noGrp="1"/>
          </p:cNvSpPr>
          <p:nvPr>
            <p:ph idx="1"/>
          </p:nvPr>
        </p:nvSpPr>
        <p:spPr/>
        <p:txBody>
          <a:bodyPr/>
          <a:lstStyle/>
          <a:p>
            <a:r>
              <a:rPr lang="en-US" b="0" i="0" u="none" strike="noStrike" dirty="0">
                <a:solidFill>
                  <a:srgbClr val="FF0000"/>
                </a:solidFill>
                <a:effectLst/>
                <a:latin typeface="Georgia" panose="02040502050405020303" pitchFamily="18" charset="0"/>
              </a:rPr>
              <a:t>4. Uses of Multimedia in Business</a:t>
            </a:r>
          </a:p>
          <a:p>
            <a:pPr lvl="1"/>
            <a:endParaRPr lang="en-US" dirty="0">
              <a:solidFill>
                <a:srgbClr val="FF0000"/>
              </a:solidFill>
              <a:latin typeface="Georgia" panose="02040502050405020303" pitchFamily="18" charset="0"/>
            </a:endParaRPr>
          </a:p>
          <a:p>
            <a:pPr lvl="1"/>
            <a:r>
              <a:rPr lang="en-US" dirty="0">
                <a:solidFill>
                  <a:srgbClr val="333333"/>
                </a:solidFill>
                <a:latin typeface="Open Sans" panose="020B0606030504020204" pitchFamily="34" charset="0"/>
              </a:rPr>
              <a:t>Multimedia is considered a very powerful tool that is used in communication and interaction with clients.</a:t>
            </a:r>
          </a:p>
          <a:p>
            <a:pPr lvl="1"/>
            <a:endParaRPr lang="en-US"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This multimedia is found in enhancing presentation skills and always gives a realistic approach to the business with the data and information presented in the presentation slides with the use of images, text, videos, animations, etc.</a:t>
            </a:r>
          </a:p>
          <a:p>
            <a:pPr lvl="1"/>
            <a:endParaRPr lang="en-US"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Use of different statistical tools, charts provide in-depth analysis of  business sectors providing the clear picture.</a:t>
            </a:r>
            <a:endParaRPr lang="en-NP" dirty="0">
              <a:solidFill>
                <a:srgbClr val="333333"/>
              </a:solidFill>
              <a:latin typeface="Open Sans" panose="020B0606030504020204" pitchFamily="34" charset="0"/>
            </a:endParaRPr>
          </a:p>
        </p:txBody>
      </p:sp>
      <p:sp>
        <p:nvSpPr>
          <p:cNvPr id="4" name="Date Placeholder 3">
            <a:extLst>
              <a:ext uri="{FF2B5EF4-FFF2-40B4-BE49-F238E27FC236}">
                <a16:creationId xmlns:a16="http://schemas.microsoft.com/office/drawing/2014/main" id="{9EA37B4D-3705-4F32-2B70-F05B09C250C0}"/>
              </a:ext>
            </a:extLst>
          </p:cNvPr>
          <p:cNvSpPr>
            <a:spLocks noGrp="1"/>
          </p:cNvSpPr>
          <p:nvPr>
            <p:ph type="dt" sz="half" idx="10"/>
          </p:nvPr>
        </p:nvSpPr>
        <p:spPr/>
        <p:txBody>
          <a:bodyPr/>
          <a:lstStyle/>
          <a:p>
            <a:fld id="{6806FCB1-BC17-A848-91BB-BA4F9207B63C}" type="datetime1">
              <a:rPr lang="en-US" smtClean="0"/>
              <a:t>11/14/2024</a:t>
            </a:fld>
            <a:endParaRPr lang="en-NP"/>
          </a:p>
        </p:txBody>
      </p:sp>
      <p:sp>
        <p:nvSpPr>
          <p:cNvPr id="5" name="Footer Placeholder 4">
            <a:extLst>
              <a:ext uri="{FF2B5EF4-FFF2-40B4-BE49-F238E27FC236}">
                <a16:creationId xmlns:a16="http://schemas.microsoft.com/office/drawing/2014/main" id="{576157A7-4637-6012-6E8A-01F3507B8AF7}"/>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E1192123-A22E-BAE2-D30C-50F6621D2B31}"/>
              </a:ext>
            </a:extLst>
          </p:cNvPr>
          <p:cNvSpPr>
            <a:spLocks noGrp="1"/>
          </p:cNvSpPr>
          <p:nvPr>
            <p:ph type="sldNum" sz="quarter" idx="12"/>
          </p:nvPr>
        </p:nvSpPr>
        <p:spPr/>
        <p:txBody>
          <a:bodyPr/>
          <a:lstStyle/>
          <a:p>
            <a:fld id="{C945F23D-0803-6047-87B4-22120C2DD6B8}" type="slidenum">
              <a:rPr lang="en-NP" smtClean="0"/>
              <a:t>9</a:t>
            </a:fld>
            <a:endParaRPr lang="en-NP"/>
          </a:p>
        </p:txBody>
      </p:sp>
    </p:spTree>
    <p:extLst>
      <p:ext uri="{BB962C8B-B14F-4D97-AF65-F5344CB8AC3E}">
        <p14:creationId xmlns:p14="http://schemas.microsoft.com/office/powerpoint/2010/main" val="205556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3D47D-8D84-E3D7-DE61-806F0057C623}"/>
              </a:ext>
            </a:extLst>
          </p:cNvPr>
          <p:cNvSpPr>
            <a:spLocks noGrp="1"/>
          </p:cNvSpPr>
          <p:nvPr>
            <p:ph type="title"/>
          </p:nvPr>
        </p:nvSpPr>
        <p:spPr/>
        <p:txBody>
          <a:bodyPr/>
          <a:lstStyle/>
          <a:p>
            <a:r>
              <a:rPr lang="en-NP" dirty="0"/>
              <a:t>Application Areas/ Uses</a:t>
            </a:r>
          </a:p>
        </p:txBody>
      </p:sp>
      <p:sp>
        <p:nvSpPr>
          <p:cNvPr id="3" name="Content Placeholder 2">
            <a:extLst>
              <a:ext uri="{FF2B5EF4-FFF2-40B4-BE49-F238E27FC236}">
                <a16:creationId xmlns:a16="http://schemas.microsoft.com/office/drawing/2014/main" id="{023A21F4-0030-10A7-B7EF-144B95D05480}"/>
              </a:ext>
            </a:extLst>
          </p:cNvPr>
          <p:cNvSpPr>
            <a:spLocks noGrp="1"/>
          </p:cNvSpPr>
          <p:nvPr>
            <p:ph idx="1"/>
          </p:nvPr>
        </p:nvSpPr>
        <p:spPr/>
        <p:txBody>
          <a:bodyPr/>
          <a:lstStyle/>
          <a:p>
            <a:pPr lvl="1"/>
            <a:r>
              <a:rPr lang="en-US" dirty="0">
                <a:latin typeface="Open Sans" panose="020B0606030504020204" pitchFamily="34" charset="0"/>
              </a:rPr>
              <a:t>5. Uses of Multimedia in </a:t>
            </a:r>
            <a:r>
              <a:rPr lang="en-US" dirty="0">
                <a:solidFill>
                  <a:schemeClr val="accent1"/>
                </a:solidFill>
                <a:latin typeface="Open Sans" panose="020B0606030504020204" pitchFamily="34" charset="0"/>
              </a:rPr>
              <a:t>Journalism</a:t>
            </a:r>
          </a:p>
          <a:p>
            <a:pPr marL="274320" lvl="1" indent="0">
              <a:buNone/>
            </a:pPr>
            <a:endParaRPr lang="en-US" dirty="0">
              <a:latin typeface="Open Sans" panose="020B0606030504020204" pitchFamily="34" charset="0"/>
            </a:endParaRPr>
          </a:p>
          <a:p>
            <a:pPr lvl="1"/>
            <a:r>
              <a:rPr lang="en-US" dirty="0">
                <a:latin typeface="Open Sans" panose="020B0606030504020204" pitchFamily="34" charset="0"/>
              </a:rPr>
              <a:t>6. Uses of Multimedia in </a:t>
            </a:r>
            <a:r>
              <a:rPr lang="en-US" dirty="0">
                <a:solidFill>
                  <a:schemeClr val="accent1"/>
                </a:solidFill>
                <a:latin typeface="Open Sans" panose="020B0606030504020204" pitchFamily="34" charset="0"/>
              </a:rPr>
              <a:t>Engineering</a:t>
            </a:r>
          </a:p>
          <a:p>
            <a:pPr marL="274320" lvl="1" indent="0">
              <a:buNone/>
            </a:pPr>
            <a:endParaRPr lang="en-US" dirty="0">
              <a:latin typeface="Open Sans" panose="020B0606030504020204" pitchFamily="34" charset="0"/>
            </a:endParaRPr>
          </a:p>
          <a:p>
            <a:pPr lvl="1"/>
            <a:r>
              <a:rPr lang="en-NP" dirty="0">
                <a:latin typeface="Open Sans" panose="020B0606030504020204" pitchFamily="34" charset="0"/>
              </a:rPr>
              <a:t>7. </a:t>
            </a:r>
            <a:r>
              <a:rPr lang="en-US" dirty="0">
                <a:latin typeface="Open Sans" panose="020B0606030504020204" pitchFamily="34" charset="0"/>
              </a:rPr>
              <a:t>Uses of Multimedia at </a:t>
            </a:r>
            <a:r>
              <a:rPr lang="en-US" dirty="0">
                <a:solidFill>
                  <a:schemeClr val="accent1"/>
                </a:solidFill>
                <a:latin typeface="Open Sans" panose="020B0606030504020204" pitchFamily="34" charset="0"/>
              </a:rPr>
              <a:t>Home</a:t>
            </a:r>
          </a:p>
          <a:p>
            <a:pPr marL="274320" lvl="1" indent="0">
              <a:buNone/>
            </a:pPr>
            <a:endParaRPr lang="en-US" dirty="0">
              <a:latin typeface="Open Sans" panose="020B0606030504020204" pitchFamily="34" charset="0"/>
            </a:endParaRPr>
          </a:p>
          <a:p>
            <a:pPr lvl="1"/>
            <a:r>
              <a:rPr lang="en-NP" dirty="0">
                <a:latin typeface="Open Sans" panose="020B0606030504020204" pitchFamily="34" charset="0"/>
              </a:rPr>
              <a:t>8. Uses of Multimedia in </a:t>
            </a:r>
            <a:r>
              <a:rPr lang="en-NP" dirty="0">
                <a:solidFill>
                  <a:schemeClr val="accent1"/>
                </a:solidFill>
                <a:latin typeface="Open Sans" panose="020B0606030504020204" pitchFamily="34" charset="0"/>
              </a:rPr>
              <a:t>Scientific Research</a:t>
            </a:r>
          </a:p>
          <a:p>
            <a:pPr marL="274320" lvl="1" indent="0">
              <a:buNone/>
            </a:pPr>
            <a:endParaRPr lang="en-NP" dirty="0">
              <a:latin typeface="Open Sans" panose="020B0606030504020204" pitchFamily="34" charset="0"/>
            </a:endParaRPr>
          </a:p>
          <a:p>
            <a:pPr lvl="1"/>
            <a:r>
              <a:rPr lang="en-NP" dirty="0">
                <a:latin typeface="Open Sans" panose="020B0606030504020204" pitchFamily="34" charset="0"/>
              </a:rPr>
              <a:t>9. Uses of Multimedia in </a:t>
            </a:r>
            <a:r>
              <a:rPr lang="en-NP" dirty="0">
                <a:solidFill>
                  <a:schemeClr val="accent1"/>
                </a:solidFill>
                <a:latin typeface="Open Sans" panose="020B0606030504020204" pitchFamily="34" charset="0"/>
              </a:rPr>
              <a:t>Gaming Industry</a:t>
            </a:r>
          </a:p>
          <a:p>
            <a:pPr marL="274320" lvl="1" indent="0">
              <a:buNone/>
            </a:pPr>
            <a:endParaRPr lang="en-NP" dirty="0">
              <a:latin typeface="Open Sans" panose="020B0606030504020204" pitchFamily="34" charset="0"/>
            </a:endParaRPr>
          </a:p>
          <a:p>
            <a:pPr lvl="1"/>
            <a:r>
              <a:rPr lang="en-NP" dirty="0">
                <a:latin typeface="Open Sans" panose="020B0606030504020204" pitchFamily="34" charset="0"/>
              </a:rPr>
              <a:t>10. Uses of Multimedia in </a:t>
            </a:r>
            <a:r>
              <a:rPr lang="en-NP" dirty="0">
                <a:solidFill>
                  <a:schemeClr val="accent1"/>
                </a:solidFill>
                <a:latin typeface="Open Sans" panose="020B0606030504020204" pitchFamily="34" charset="0"/>
              </a:rPr>
              <a:t>Engineering</a:t>
            </a:r>
          </a:p>
          <a:p>
            <a:endParaRPr lang="en-NP" dirty="0"/>
          </a:p>
        </p:txBody>
      </p:sp>
      <p:sp>
        <p:nvSpPr>
          <p:cNvPr id="4" name="Date Placeholder 3">
            <a:extLst>
              <a:ext uri="{FF2B5EF4-FFF2-40B4-BE49-F238E27FC236}">
                <a16:creationId xmlns:a16="http://schemas.microsoft.com/office/drawing/2014/main" id="{717F9B15-D4BC-97B6-CCE5-673C8D126133}"/>
              </a:ext>
            </a:extLst>
          </p:cNvPr>
          <p:cNvSpPr>
            <a:spLocks noGrp="1"/>
          </p:cNvSpPr>
          <p:nvPr>
            <p:ph type="dt" sz="half" idx="10"/>
          </p:nvPr>
        </p:nvSpPr>
        <p:spPr/>
        <p:txBody>
          <a:bodyPr/>
          <a:lstStyle/>
          <a:p>
            <a:fld id="{C05228D8-A9C2-6C41-BD4A-0AB664039105}" type="datetime1">
              <a:rPr lang="en-US" smtClean="0"/>
              <a:t>11/14/2024</a:t>
            </a:fld>
            <a:endParaRPr lang="en-NP"/>
          </a:p>
        </p:txBody>
      </p:sp>
      <p:sp>
        <p:nvSpPr>
          <p:cNvPr id="5" name="Footer Placeholder 4">
            <a:extLst>
              <a:ext uri="{FF2B5EF4-FFF2-40B4-BE49-F238E27FC236}">
                <a16:creationId xmlns:a16="http://schemas.microsoft.com/office/drawing/2014/main" id="{575D7183-C40A-34AE-1C92-1A4FE8EA1295}"/>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A12AE45A-2987-1D07-09CF-8BC4F932268F}"/>
              </a:ext>
            </a:extLst>
          </p:cNvPr>
          <p:cNvSpPr>
            <a:spLocks noGrp="1"/>
          </p:cNvSpPr>
          <p:nvPr>
            <p:ph type="sldNum" sz="quarter" idx="12"/>
          </p:nvPr>
        </p:nvSpPr>
        <p:spPr/>
        <p:txBody>
          <a:bodyPr/>
          <a:lstStyle/>
          <a:p>
            <a:fld id="{C945F23D-0803-6047-87B4-22120C2DD6B8}" type="slidenum">
              <a:rPr lang="en-NP" smtClean="0"/>
              <a:t>10</a:t>
            </a:fld>
            <a:endParaRPr lang="en-NP"/>
          </a:p>
        </p:txBody>
      </p:sp>
    </p:spTree>
    <p:extLst>
      <p:ext uri="{BB962C8B-B14F-4D97-AF65-F5344CB8AC3E}">
        <p14:creationId xmlns:p14="http://schemas.microsoft.com/office/powerpoint/2010/main" val="413997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3530-5DBB-2883-6266-0A5EDBFFD3FD}"/>
              </a:ext>
            </a:extLst>
          </p:cNvPr>
          <p:cNvSpPr>
            <a:spLocks noGrp="1"/>
          </p:cNvSpPr>
          <p:nvPr>
            <p:ph type="title"/>
          </p:nvPr>
        </p:nvSpPr>
        <p:spPr/>
        <p:txBody>
          <a:bodyPr>
            <a:normAutofit/>
          </a:bodyPr>
          <a:lstStyle/>
          <a:p>
            <a:r>
              <a:rPr lang="en-NP" sz="3600" dirty="0"/>
              <a:t>Global Structure</a:t>
            </a:r>
          </a:p>
        </p:txBody>
      </p:sp>
      <p:pic>
        <p:nvPicPr>
          <p:cNvPr id="10" name="Content Placeholder 9">
            <a:extLst>
              <a:ext uri="{FF2B5EF4-FFF2-40B4-BE49-F238E27FC236}">
                <a16:creationId xmlns:a16="http://schemas.microsoft.com/office/drawing/2014/main" id="{FE077B7A-D35E-5C33-795B-9A735D16E6C3}"/>
              </a:ext>
            </a:extLst>
          </p:cNvPr>
          <p:cNvPicPr>
            <a:picLocks noGrp="1" noChangeAspect="1"/>
          </p:cNvPicPr>
          <p:nvPr>
            <p:ph idx="1"/>
          </p:nvPr>
        </p:nvPicPr>
        <p:blipFill>
          <a:blip r:embed="rId2"/>
          <a:stretch>
            <a:fillRect/>
          </a:stretch>
        </p:blipFill>
        <p:spPr>
          <a:xfrm>
            <a:off x="160639" y="-753762"/>
            <a:ext cx="7364626" cy="7391671"/>
          </a:xfrm>
        </p:spPr>
      </p:pic>
      <p:sp>
        <p:nvSpPr>
          <p:cNvPr id="8" name="Text Placeholder 7">
            <a:extLst>
              <a:ext uri="{FF2B5EF4-FFF2-40B4-BE49-F238E27FC236}">
                <a16:creationId xmlns:a16="http://schemas.microsoft.com/office/drawing/2014/main" id="{A459D14E-124E-C47B-6C47-8D151CA2D859}"/>
              </a:ext>
            </a:extLst>
          </p:cNvPr>
          <p:cNvSpPr>
            <a:spLocks noGrp="1"/>
          </p:cNvSpPr>
          <p:nvPr>
            <p:ph type="body" sz="half" idx="2"/>
          </p:nvPr>
        </p:nvSpPr>
        <p:spPr/>
        <p:txBody>
          <a:bodyPr>
            <a:normAutofit/>
          </a:bodyPr>
          <a:lstStyle/>
          <a:p>
            <a:pPr marL="342900" indent="-342900">
              <a:buAutoNum type="arabicPeriod"/>
            </a:pPr>
            <a:r>
              <a:rPr lang="en-NP" sz="2000" dirty="0"/>
              <a:t>Device Domain</a:t>
            </a:r>
          </a:p>
          <a:p>
            <a:pPr marL="342900" indent="-342900">
              <a:buAutoNum type="arabicPeriod"/>
            </a:pPr>
            <a:r>
              <a:rPr lang="en-NP" sz="2000" dirty="0"/>
              <a:t>System Domain</a:t>
            </a:r>
          </a:p>
          <a:p>
            <a:pPr marL="342900" indent="-342900">
              <a:buAutoNum type="arabicPeriod"/>
            </a:pPr>
            <a:r>
              <a:rPr lang="en-NP" sz="2000" dirty="0"/>
              <a:t>Application Domain</a:t>
            </a:r>
          </a:p>
          <a:p>
            <a:pPr marL="342900" indent="-342900">
              <a:buAutoNum type="arabicPeriod"/>
            </a:pPr>
            <a:r>
              <a:rPr lang="en-NP" sz="2000" dirty="0"/>
              <a:t>Cross Domain</a:t>
            </a:r>
          </a:p>
        </p:txBody>
      </p:sp>
      <p:sp>
        <p:nvSpPr>
          <p:cNvPr id="4" name="Date Placeholder 3">
            <a:extLst>
              <a:ext uri="{FF2B5EF4-FFF2-40B4-BE49-F238E27FC236}">
                <a16:creationId xmlns:a16="http://schemas.microsoft.com/office/drawing/2014/main" id="{AAADC0DC-830A-54B9-0817-73CCF82C879A}"/>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6A490D60-0781-B036-D865-6273B7A255A8}"/>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11B8D987-FB0A-6F44-2FE5-9C27A7A38C07}"/>
              </a:ext>
            </a:extLst>
          </p:cNvPr>
          <p:cNvSpPr>
            <a:spLocks noGrp="1"/>
          </p:cNvSpPr>
          <p:nvPr>
            <p:ph type="sldNum" sz="quarter" idx="12"/>
          </p:nvPr>
        </p:nvSpPr>
        <p:spPr/>
        <p:txBody>
          <a:bodyPr/>
          <a:lstStyle/>
          <a:p>
            <a:fld id="{C945F23D-0803-6047-87B4-22120C2DD6B8}" type="slidenum">
              <a:rPr lang="en-NP" smtClean="0"/>
              <a:t>11</a:t>
            </a:fld>
            <a:endParaRPr lang="en-NP"/>
          </a:p>
        </p:txBody>
      </p:sp>
    </p:spTree>
    <p:extLst>
      <p:ext uri="{BB962C8B-B14F-4D97-AF65-F5344CB8AC3E}">
        <p14:creationId xmlns:p14="http://schemas.microsoft.com/office/powerpoint/2010/main" val="3002902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5F6E41-0440-1869-AD51-27F2CE01FF18}"/>
              </a:ext>
            </a:extLst>
          </p:cNvPr>
          <p:cNvSpPr>
            <a:spLocks noGrp="1"/>
          </p:cNvSpPr>
          <p:nvPr>
            <p:ph type="title"/>
          </p:nvPr>
        </p:nvSpPr>
        <p:spPr/>
        <p:txBody>
          <a:bodyPr/>
          <a:lstStyle/>
          <a:p>
            <a:r>
              <a:rPr lang="en-NP" dirty="0"/>
              <a:t>1. Device Domain</a:t>
            </a:r>
          </a:p>
        </p:txBody>
      </p:sp>
      <p:sp>
        <p:nvSpPr>
          <p:cNvPr id="9" name="Content Placeholder 8">
            <a:extLst>
              <a:ext uri="{FF2B5EF4-FFF2-40B4-BE49-F238E27FC236}">
                <a16:creationId xmlns:a16="http://schemas.microsoft.com/office/drawing/2014/main" id="{10CDC187-0651-C95F-BB1B-DE55D20E6773}"/>
              </a:ext>
            </a:extLst>
          </p:cNvPr>
          <p:cNvSpPr>
            <a:spLocks noGrp="1"/>
          </p:cNvSpPr>
          <p:nvPr>
            <p:ph idx="1"/>
          </p:nvPr>
        </p:nvSpPr>
        <p:spPr/>
        <p:txBody>
          <a:bodyPr/>
          <a:lstStyle/>
          <a:p>
            <a:pPr algn="l"/>
            <a:r>
              <a:rPr lang="en-US" b="0" i="0" u="none" strike="noStrike" dirty="0">
                <a:solidFill>
                  <a:srgbClr val="000000"/>
                </a:solidFill>
                <a:effectLst/>
                <a:latin typeface="ff1"/>
              </a:rPr>
              <a:t>It deals with interaction between multimedia application and multimedia devices such as AGP(Accelerated Graphics Port)</a:t>
            </a:r>
            <a:r>
              <a:rPr lang="en-US" b="0" i="0" u="none" strike="noStrike" dirty="0">
                <a:solidFill>
                  <a:srgbClr val="000000"/>
                </a:solidFill>
                <a:effectLst/>
                <a:latin typeface="ff3"/>
              </a:rPr>
              <a:t> </a:t>
            </a:r>
            <a:r>
              <a:rPr lang="en-US" b="0" i="0" u="none" strike="noStrike" dirty="0">
                <a:solidFill>
                  <a:srgbClr val="000000"/>
                </a:solidFill>
                <a:effectLst/>
                <a:latin typeface="ff1"/>
              </a:rPr>
              <a:t>Card, Sound Card etc.</a:t>
            </a:r>
          </a:p>
          <a:p>
            <a:pPr marL="0" indent="0" algn="l">
              <a:buNone/>
            </a:pPr>
            <a:endParaRPr lang="en-US" b="0" i="0" u="none" strike="noStrike" dirty="0">
              <a:solidFill>
                <a:srgbClr val="000000"/>
              </a:solidFill>
              <a:effectLst/>
              <a:latin typeface="ff1"/>
            </a:endParaRPr>
          </a:p>
          <a:p>
            <a:pPr algn="l"/>
            <a:r>
              <a:rPr lang="en-US" b="0" i="0" u="none" strike="noStrike" dirty="0">
                <a:solidFill>
                  <a:srgbClr val="000000"/>
                </a:solidFill>
                <a:effectLst/>
                <a:latin typeface="ff1"/>
              </a:rPr>
              <a:t>Basic concepts for the processing of digital audio and video data are based</a:t>
            </a:r>
            <a:r>
              <a:rPr lang="en-US" b="0" i="0" u="none" strike="noStrike" dirty="0">
                <a:solidFill>
                  <a:srgbClr val="000000"/>
                </a:solidFill>
                <a:effectLst/>
                <a:latin typeface="ff3"/>
              </a:rPr>
              <a:t> </a:t>
            </a:r>
            <a:r>
              <a:rPr lang="en-US" b="0" i="0" u="none" strike="noStrike" dirty="0">
                <a:solidFill>
                  <a:srgbClr val="000000"/>
                </a:solidFill>
                <a:effectLst/>
                <a:latin typeface="ff1"/>
              </a:rPr>
              <a:t>on digital signal processing.</a:t>
            </a:r>
          </a:p>
          <a:p>
            <a:pPr marL="0" indent="0" algn="l">
              <a:buNone/>
            </a:pPr>
            <a:endParaRPr lang="en-US" b="0" i="0" u="none" strike="noStrike" dirty="0">
              <a:solidFill>
                <a:srgbClr val="000000"/>
              </a:solidFill>
              <a:effectLst/>
              <a:latin typeface="ff1"/>
            </a:endParaRPr>
          </a:p>
          <a:p>
            <a:pPr algn="l"/>
            <a:r>
              <a:rPr lang="en-US" b="0" i="0" u="none" strike="noStrike" dirty="0">
                <a:solidFill>
                  <a:srgbClr val="000000"/>
                </a:solidFill>
                <a:effectLst/>
                <a:latin typeface="ff1"/>
              </a:rPr>
              <a:t>Different methods for the processing of image, graphics and</a:t>
            </a:r>
            <a:r>
              <a:rPr lang="en-US" b="0" i="0" u="none" strike="noStrike" dirty="0">
                <a:solidFill>
                  <a:srgbClr val="000000"/>
                </a:solidFill>
                <a:effectLst/>
                <a:latin typeface="ff3"/>
              </a:rPr>
              <a:t> </a:t>
            </a:r>
            <a:r>
              <a:rPr lang="en-US" b="0" i="0" u="none" strike="noStrike" dirty="0">
                <a:solidFill>
                  <a:srgbClr val="000000"/>
                </a:solidFill>
                <a:effectLst/>
                <a:latin typeface="ff1"/>
              </a:rPr>
              <a:t>animation are described. </a:t>
            </a:r>
          </a:p>
          <a:p>
            <a:pPr marL="0" indent="0" algn="l">
              <a:buNone/>
            </a:pPr>
            <a:endParaRPr lang="en-US" b="0" i="0" u="none" strike="noStrike" dirty="0">
              <a:solidFill>
                <a:srgbClr val="000000"/>
              </a:solidFill>
              <a:effectLst/>
              <a:latin typeface="ff1"/>
            </a:endParaRPr>
          </a:p>
          <a:p>
            <a:pPr algn="l"/>
            <a:r>
              <a:rPr lang="en-US" dirty="0">
                <a:solidFill>
                  <a:srgbClr val="000000"/>
                </a:solidFill>
                <a:latin typeface="ff1"/>
              </a:rPr>
              <a:t>Networks, with their higher bandwidth and capability of transmitting all media types have led to networked multimedia system.</a:t>
            </a:r>
            <a:endParaRPr lang="en-US" b="0" i="0" u="none" strike="noStrike" dirty="0">
              <a:solidFill>
                <a:srgbClr val="000000"/>
              </a:solidFill>
              <a:effectLst/>
              <a:latin typeface="ff1"/>
            </a:endParaRPr>
          </a:p>
          <a:p>
            <a:pPr algn="l"/>
            <a:endParaRPr lang="en-US" b="0" i="0" u="none" strike="noStrike" dirty="0">
              <a:solidFill>
                <a:srgbClr val="000000"/>
              </a:solidFill>
              <a:effectLst/>
              <a:latin typeface="ff1"/>
            </a:endParaRPr>
          </a:p>
          <a:p>
            <a:pPr algn="l"/>
            <a:endParaRPr lang="en-US" b="0" i="0" u="none" strike="noStrike" dirty="0">
              <a:solidFill>
                <a:srgbClr val="000000"/>
              </a:solidFill>
              <a:effectLst/>
              <a:latin typeface="ff1"/>
            </a:endParaRPr>
          </a:p>
        </p:txBody>
      </p:sp>
      <p:sp>
        <p:nvSpPr>
          <p:cNvPr id="5" name="Date Placeholder 4">
            <a:extLst>
              <a:ext uri="{FF2B5EF4-FFF2-40B4-BE49-F238E27FC236}">
                <a16:creationId xmlns:a16="http://schemas.microsoft.com/office/drawing/2014/main" id="{C33B6832-B1BA-7200-B547-86D3F9169C63}"/>
              </a:ext>
            </a:extLst>
          </p:cNvPr>
          <p:cNvSpPr>
            <a:spLocks noGrp="1"/>
          </p:cNvSpPr>
          <p:nvPr>
            <p:ph type="dt" sz="half" idx="10"/>
          </p:nvPr>
        </p:nvSpPr>
        <p:spPr/>
        <p:txBody>
          <a:bodyPr/>
          <a:lstStyle/>
          <a:p>
            <a:fld id="{CC4794B2-595E-2843-9FFF-777136648C3E}" type="datetime1">
              <a:rPr lang="en-US" smtClean="0"/>
              <a:t>11/14/2024</a:t>
            </a:fld>
            <a:endParaRPr lang="en-NP"/>
          </a:p>
        </p:txBody>
      </p:sp>
      <p:sp>
        <p:nvSpPr>
          <p:cNvPr id="6" name="Footer Placeholder 5">
            <a:extLst>
              <a:ext uri="{FF2B5EF4-FFF2-40B4-BE49-F238E27FC236}">
                <a16:creationId xmlns:a16="http://schemas.microsoft.com/office/drawing/2014/main" id="{057A7610-F20D-5A45-FE4D-195C6D5CAA65}"/>
              </a:ext>
            </a:extLst>
          </p:cNvPr>
          <p:cNvSpPr>
            <a:spLocks noGrp="1"/>
          </p:cNvSpPr>
          <p:nvPr>
            <p:ph type="ftr" sz="quarter" idx="11"/>
          </p:nvPr>
        </p:nvSpPr>
        <p:spPr/>
        <p:txBody>
          <a:bodyPr/>
          <a:lstStyle/>
          <a:p>
            <a:r>
              <a:rPr lang="en-US"/>
              <a:t>Chapter 1: Multimedia Systems</a:t>
            </a:r>
            <a:endParaRPr lang="en-NP"/>
          </a:p>
        </p:txBody>
      </p:sp>
      <p:sp>
        <p:nvSpPr>
          <p:cNvPr id="7" name="Slide Number Placeholder 6">
            <a:extLst>
              <a:ext uri="{FF2B5EF4-FFF2-40B4-BE49-F238E27FC236}">
                <a16:creationId xmlns:a16="http://schemas.microsoft.com/office/drawing/2014/main" id="{AF0452ED-74AE-6629-D96E-B6DDB981BAB2}"/>
              </a:ext>
            </a:extLst>
          </p:cNvPr>
          <p:cNvSpPr>
            <a:spLocks noGrp="1"/>
          </p:cNvSpPr>
          <p:nvPr>
            <p:ph type="sldNum" sz="quarter" idx="12"/>
          </p:nvPr>
        </p:nvSpPr>
        <p:spPr/>
        <p:txBody>
          <a:bodyPr/>
          <a:lstStyle/>
          <a:p>
            <a:fld id="{C945F23D-0803-6047-87B4-22120C2DD6B8}" type="slidenum">
              <a:rPr lang="en-NP" smtClean="0"/>
              <a:t>12</a:t>
            </a:fld>
            <a:endParaRPr lang="en-NP"/>
          </a:p>
        </p:txBody>
      </p:sp>
    </p:spTree>
    <p:extLst>
      <p:ext uri="{BB962C8B-B14F-4D97-AF65-F5344CB8AC3E}">
        <p14:creationId xmlns:p14="http://schemas.microsoft.com/office/powerpoint/2010/main" val="122524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DADA-BD81-06D0-10EB-37429244021B}"/>
              </a:ext>
            </a:extLst>
          </p:cNvPr>
          <p:cNvSpPr>
            <a:spLocks noGrp="1"/>
          </p:cNvSpPr>
          <p:nvPr>
            <p:ph type="title"/>
          </p:nvPr>
        </p:nvSpPr>
        <p:spPr/>
        <p:txBody>
          <a:bodyPr/>
          <a:lstStyle/>
          <a:p>
            <a:r>
              <a:rPr lang="en-NP" dirty="0"/>
              <a:t>2. System domain</a:t>
            </a:r>
          </a:p>
        </p:txBody>
      </p:sp>
      <p:sp>
        <p:nvSpPr>
          <p:cNvPr id="3" name="Content Placeholder 2">
            <a:extLst>
              <a:ext uri="{FF2B5EF4-FFF2-40B4-BE49-F238E27FC236}">
                <a16:creationId xmlns:a16="http://schemas.microsoft.com/office/drawing/2014/main" id="{A982E0CC-5B70-ECAA-E926-EBEF484867E6}"/>
              </a:ext>
            </a:extLst>
          </p:cNvPr>
          <p:cNvSpPr>
            <a:spLocks noGrp="1"/>
          </p:cNvSpPr>
          <p:nvPr>
            <p:ph idx="1"/>
          </p:nvPr>
        </p:nvSpPr>
        <p:spPr/>
        <p:txBody>
          <a:bodyPr>
            <a:normAutofit lnSpcReduction="10000"/>
          </a:bodyPr>
          <a:lstStyle/>
          <a:p>
            <a:pPr algn="l"/>
            <a:r>
              <a:rPr lang="en-US" b="0" i="0" u="none" strike="noStrike" dirty="0">
                <a:solidFill>
                  <a:srgbClr val="000000"/>
                </a:solidFill>
                <a:effectLst/>
                <a:latin typeface="ff1"/>
              </a:rPr>
              <a:t>The interface between the device domain and the system domain is specified by the computer</a:t>
            </a:r>
            <a:r>
              <a:rPr lang="en-US" b="0" i="0" u="none" strike="noStrike" dirty="0">
                <a:solidFill>
                  <a:srgbClr val="000000"/>
                </a:solidFill>
                <a:effectLst/>
                <a:latin typeface="ff3"/>
              </a:rPr>
              <a:t> </a:t>
            </a:r>
            <a:r>
              <a:rPr lang="en-US" b="0" i="0" u="none" strike="noStrike" dirty="0">
                <a:solidFill>
                  <a:srgbClr val="000000"/>
                </a:solidFill>
                <a:effectLst/>
                <a:latin typeface="ff1"/>
              </a:rPr>
              <a:t>technology.</a:t>
            </a:r>
          </a:p>
          <a:p>
            <a:pPr algn="l"/>
            <a:r>
              <a:rPr lang="en-US" b="0" i="0" u="none" strike="noStrike" dirty="0">
                <a:solidFill>
                  <a:srgbClr val="000000"/>
                </a:solidFill>
                <a:effectLst/>
                <a:latin typeface="ff1"/>
              </a:rPr>
              <a:t>To utilize the device domain</a:t>
            </a:r>
            <a:r>
              <a:rPr lang="en-US" dirty="0">
                <a:solidFill>
                  <a:srgbClr val="000000"/>
                </a:solidFill>
                <a:latin typeface="ff1"/>
              </a:rPr>
              <a:t>, 3 services exist which are mostly implement in software.</a:t>
            </a:r>
          </a:p>
          <a:p>
            <a:pPr marL="0" indent="0" algn="l">
              <a:buNone/>
            </a:pPr>
            <a:endParaRPr lang="en-US" dirty="0">
              <a:solidFill>
                <a:srgbClr val="000000"/>
              </a:solidFill>
              <a:latin typeface="ff1"/>
            </a:endParaRPr>
          </a:p>
          <a:p>
            <a:pPr marL="274320" lvl="1" indent="0">
              <a:buNone/>
            </a:pPr>
            <a:r>
              <a:rPr lang="en-US" dirty="0">
                <a:solidFill>
                  <a:srgbClr val="000000"/>
                </a:solidFill>
                <a:latin typeface="ff1"/>
              </a:rPr>
              <a:t>1. </a:t>
            </a:r>
            <a:r>
              <a:rPr lang="en-US" u="sng" dirty="0">
                <a:solidFill>
                  <a:schemeClr val="accent1"/>
                </a:solidFill>
                <a:latin typeface="ff1"/>
              </a:rPr>
              <a:t>Operating System</a:t>
            </a:r>
            <a:r>
              <a:rPr lang="en-US" dirty="0">
                <a:solidFill>
                  <a:srgbClr val="000000"/>
                </a:solidFill>
                <a:latin typeface="ff1"/>
              </a:rPr>
              <a:t>: Serves as a interface between a computer hardware and system software.</a:t>
            </a:r>
          </a:p>
          <a:p>
            <a:pPr marL="274320" lvl="1" indent="0">
              <a:buNone/>
            </a:pPr>
            <a:r>
              <a:rPr lang="en-US" dirty="0">
                <a:solidFill>
                  <a:srgbClr val="000000"/>
                </a:solidFill>
                <a:latin typeface="ff1"/>
              </a:rPr>
              <a:t>                                        Provides services relating to computer resources such as processor, main                		          memory, secondary memory, I/O device etc.</a:t>
            </a:r>
          </a:p>
          <a:p>
            <a:pPr marL="274320" lvl="1" indent="0">
              <a:buNone/>
            </a:pPr>
            <a:endParaRPr lang="en-US" dirty="0">
              <a:solidFill>
                <a:srgbClr val="000000"/>
              </a:solidFill>
              <a:latin typeface="ff1"/>
            </a:endParaRPr>
          </a:p>
          <a:p>
            <a:pPr marL="274320" lvl="1" indent="0">
              <a:buNone/>
            </a:pPr>
            <a:r>
              <a:rPr lang="en-US" dirty="0">
                <a:solidFill>
                  <a:srgbClr val="000000"/>
                </a:solidFill>
                <a:latin typeface="ff1"/>
              </a:rPr>
              <a:t>2. </a:t>
            </a:r>
            <a:r>
              <a:rPr lang="en-US" u="sng" dirty="0">
                <a:solidFill>
                  <a:schemeClr val="accent1"/>
                </a:solidFill>
                <a:latin typeface="ff1"/>
              </a:rPr>
              <a:t>Database System</a:t>
            </a:r>
            <a:r>
              <a:rPr lang="en-US" dirty="0">
                <a:solidFill>
                  <a:srgbClr val="000000"/>
                </a:solidFill>
                <a:latin typeface="ff1"/>
              </a:rPr>
              <a:t>: The database system allows a structured access to data and 		                          	                         management of large databases. </a:t>
            </a:r>
          </a:p>
          <a:p>
            <a:pPr marL="274320" lvl="1" indent="0">
              <a:buNone/>
            </a:pPr>
            <a:endParaRPr lang="en-US" dirty="0">
              <a:solidFill>
                <a:srgbClr val="000000"/>
              </a:solidFill>
              <a:latin typeface="ff1"/>
            </a:endParaRPr>
          </a:p>
          <a:p>
            <a:pPr marL="274320" lvl="1" indent="0">
              <a:buNone/>
            </a:pPr>
            <a:r>
              <a:rPr lang="en-US" dirty="0">
                <a:solidFill>
                  <a:srgbClr val="000000"/>
                </a:solidFill>
                <a:latin typeface="ff1"/>
              </a:rPr>
              <a:t>3. </a:t>
            </a:r>
            <a:r>
              <a:rPr lang="en-US" u="sng" dirty="0">
                <a:solidFill>
                  <a:schemeClr val="accent1"/>
                </a:solidFill>
                <a:latin typeface="ff1"/>
              </a:rPr>
              <a:t>Communication System</a:t>
            </a:r>
            <a:r>
              <a:rPr lang="en-US" dirty="0">
                <a:solidFill>
                  <a:srgbClr val="000000"/>
                </a:solidFill>
                <a:latin typeface="ff1"/>
              </a:rPr>
              <a:t>: Responsible for data transmission according to the timing and reliability 		                   requirement of the networked multimedia application</a:t>
            </a:r>
          </a:p>
          <a:p>
            <a:pPr marL="617220" lvl="1" indent="-342900">
              <a:buFont typeface="+mj-lt"/>
              <a:buAutoNum type="arabicPeriod"/>
            </a:pPr>
            <a:endParaRPr lang="en-US" dirty="0">
              <a:solidFill>
                <a:srgbClr val="000000"/>
              </a:solidFill>
              <a:latin typeface="ff1"/>
            </a:endParaRPr>
          </a:p>
        </p:txBody>
      </p:sp>
      <p:sp>
        <p:nvSpPr>
          <p:cNvPr id="4" name="Date Placeholder 3">
            <a:extLst>
              <a:ext uri="{FF2B5EF4-FFF2-40B4-BE49-F238E27FC236}">
                <a16:creationId xmlns:a16="http://schemas.microsoft.com/office/drawing/2014/main" id="{7F583850-0A96-ED4F-9AAA-E15A267CA105}"/>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A0575280-FE12-70BD-A003-7950D7C034CA}"/>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50944238-FBC9-B729-0225-77D79FA1B2AD}"/>
              </a:ext>
            </a:extLst>
          </p:cNvPr>
          <p:cNvSpPr>
            <a:spLocks noGrp="1"/>
          </p:cNvSpPr>
          <p:nvPr>
            <p:ph type="sldNum" sz="quarter" idx="12"/>
          </p:nvPr>
        </p:nvSpPr>
        <p:spPr/>
        <p:txBody>
          <a:bodyPr/>
          <a:lstStyle/>
          <a:p>
            <a:fld id="{C945F23D-0803-6047-87B4-22120C2DD6B8}" type="slidenum">
              <a:rPr lang="en-NP" smtClean="0"/>
              <a:t>13</a:t>
            </a:fld>
            <a:endParaRPr lang="en-NP"/>
          </a:p>
        </p:txBody>
      </p:sp>
    </p:spTree>
    <p:extLst>
      <p:ext uri="{BB962C8B-B14F-4D97-AF65-F5344CB8AC3E}">
        <p14:creationId xmlns:p14="http://schemas.microsoft.com/office/powerpoint/2010/main" val="72467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4E800-74D4-62FD-107C-9749A82B3236}"/>
              </a:ext>
            </a:extLst>
          </p:cNvPr>
          <p:cNvSpPr>
            <a:spLocks noGrp="1"/>
          </p:cNvSpPr>
          <p:nvPr>
            <p:ph type="title"/>
          </p:nvPr>
        </p:nvSpPr>
        <p:spPr/>
        <p:txBody>
          <a:bodyPr/>
          <a:lstStyle/>
          <a:p>
            <a:r>
              <a:rPr lang="en-NP" dirty="0"/>
              <a:t>3. </a:t>
            </a:r>
            <a:r>
              <a:rPr lang="en-US" dirty="0"/>
              <a:t>A</a:t>
            </a:r>
            <a:r>
              <a:rPr lang="en-NP" dirty="0"/>
              <a:t>pplication domain</a:t>
            </a:r>
          </a:p>
        </p:txBody>
      </p:sp>
      <p:sp>
        <p:nvSpPr>
          <p:cNvPr id="3" name="Content Placeholder 2">
            <a:extLst>
              <a:ext uri="{FF2B5EF4-FFF2-40B4-BE49-F238E27FC236}">
                <a16:creationId xmlns:a16="http://schemas.microsoft.com/office/drawing/2014/main" id="{CAB889B9-DFD6-8AAF-9BD1-1148810980B6}"/>
              </a:ext>
            </a:extLst>
          </p:cNvPr>
          <p:cNvSpPr>
            <a:spLocks noGrp="1"/>
          </p:cNvSpPr>
          <p:nvPr>
            <p:ph idx="1"/>
          </p:nvPr>
        </p:nvSpPr>
        <p:spPr/>
        <p:txBody>
          <a:bodyPr/>
          <a:lstStyle/>
          <a:p>
            <a:r>
              <a:rPr lang="en-US" dirty="0">
                <a:solidFill>
                  <a:srgbClr val="000000"/>
                </a:solidFill>
                <a:latin typeface="ff1"/>
              </a:rPr>
              <a:t>T</a:t>
            </a:r>
            <a:r>
              <a:rPr lang="en-NP" dirty="0">
                <a:solidFill>
                  <a:srgbClr val="000000"/>
                </a:solidFill>
                <a:latin typeface="ff1"/>
              </a:rPr>
              <a:t>he Services of the system domain are offered to the application domain through proper programming abstractions.</a:t>
            </a:r>
          </a:p>
          <a:p>
            <a:endParaRPr lang="en-NP" dirty="0">
              <a:solidFill>
                <a:srgbClr val="000000"/>
              </a:solidFill>
              <a:latin typeface="ff1"/>
            </a:endParaRPr>
          </a:p>
          <a:p>
            <a:r>
              <a:rPr lang="en-NP" dirty="0">
                <a:solidFill>
                  <a:srgbClr val="000000"/>
                </a:solidFill>
                <a:latin typeface="ff1"/>
              </a:rPr>
              <a:t>For document handling, a set of structured information(document) which are represented in different media and generated or recorded at the time of presentation is present in thin domain</a:t>
            </a:r>
          </a:p>
          <a:p>
            <a:endParaRPr lang="en-NP" dirty="0">
              <a:solidFill>
                <a:srgbClr val="000000"/>
              </a:solidFill>
              <a:latin typeface="ff1"/>
            </a:endParaRPr>
          </a:p>
          <a:p>
            <a:r>
              <a:rPr lang="en-NP" dirty="0">
                <a:solidFill>
                  <a:srgbClr val="000000"/>
                </a:solidFill>
                <a:latin typeface="ff1"/>
              </a:rPr>
              <a:t>These functions of document handling and other applications are presented to the user through a user interface</a:t>
            </a:r>
          </a:p>
          <a:p>
            <a:endParaRPr lang="en-NP" dirty="0"/>
          </a:p>
          <a:p>
            <a:endParaRPr lang="en-NP" dirty="0"/>
          </a:p>
          <a:p>
            <a:endParaRPr lang="en-NP" dirty="0"/>
          </a:p>
          <a:p>
            <a:endParaRPr lang="en-NP" dirty="0"/>
          </a:p>
        </p:txBody>
      </p:sp>
      <p:sp>
        <p:nvSpPr>
          <p:cNvPr id="4" name="Date Placeholder 3">
            <a:extLst>
              <a:ext uri="{FF2B5EF4-FFF2-40B4-BE49-F238E27FC236}">
                <a16:creationId xmlns:a16="http://schemas.microsoft.com/office/drawing/2014/main" id="{06077F8B-5FF8-3498-8F6E-15E99C9C327E}"/>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093F02C7-4C4E-9E57-5996-F55857889D1E}"/>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B22D07EC-3316-6FD8-46C7-8AC0D2B2CC92}"/>
              </a:ext>
            </a:extLst>
          </p:cNvPr>
          <p:cNvSpPr>
            <a:spLocks noGrp="1"/>
          </p:cNvSpPr>
          <p:nvPr>
            <p:ph type="sldNum" sz="quarter" idx="12"/>
          </p:nvPr>
        </p:nvSpPr>
        <p:spPr/>
        <p:txBody>
          <a:bodyPr/>
          <a:lstStyle/>
          <a:p>
            <a:fld id="{C945F23D-0803-6047-87B4-22120C2DD6B8}" type="slidenum">
              <a:rPr lang="en-NP" smtClean="0"/>
              <a:t>14</a:t>
            </a:fld>
            <a:endParaRPr lang="en-NP"/>
          </a:p>
        </p:txBody>
      </p:sp>
    </p:spTree>
    <p:extLst>
      <p:ext uri="{BB962C8B-B14F-4D97-AF65-F5344CB8AC3E}">
        <p14:creationId xmlns:p14="http://schemas.microsoft.com/office/powerpoint/2010/main" val="3357101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5F3B-79DE-45E2-37F4-527D26A598F4}"/>
              </a:ext>
            </a:extLst>
          </p:cNvPr>
          <p:cNvSpPr>
            <a:spLocks noGrp="1"/>
          </p:cNvSpPr>
          <p:nvPr>
            <p:ph type="title"/>
          </p:nvPr>
        </p:nvSpPr>
        <p:spPr/>
        <p:txBody>
          <a:bodyPr/>
          <a:lstStyle/>
          <a:p>
            <a:r>
              <a:rPr lang="en-NP" dirty="0"/>
              <a:t>4. </a:t>
            </a:r>
            <a:r>
              <a:rPr lang="en-US" dirty="0"/>
              <a:t>C</a:t>
            </a:r>
            <a:r>
              <a:rPr lang="en-NP" dirty="0"/>
              <a:t>ross domain</a:t>
            </a:r>
          </a:p>
        </p:txBody>
      </p:sp>
      <p:sp>
        <p:nvSpPr>
          <p:cNvPr id="3" name="Content Placeholder 2">
            <a:extLst>
              <a:ext uri="{FF2B5EF4-FFF2-40B4-BE49-F238E27FC236}">
                <a16:creationId xmlns:a16="http://schemas.microsoft.com/office/drawing/2014/main" id="{E7A6197E-EDAB-8A2F-BF46-8468EA6B0D44}"/>
              </a:ext>
            </a:extLst>
          </p:cNvPr>
          <p:cNvSpPr>
            <a:spLocks noGrp="1"/>
          </p:cNvSpPr>
          <p:nvPr>
            <p:ph idx="1"/>
          </p:nvPr>
        </p:nvSpPr>
        <p:spPr/>
        <p:txBody>
          <a:bodyPr/>
          <a:lstStyle/>
          <a:p>
            <a:r>
              <a:rPr lang="en-US" dirty="0">
                <a:solidFill>
                  <a:srgbClr val="000000"/>
                </a:solidFill>
                <a:latin typeface="ff1"/>
              </a:rPr>
              <a:t>I</a:t>
            </a:r>
            <a:r>
              <a:rPr lang="en-NP" dirty="0">
                <a:solidFill>
                  <a:srgbClr val="000000"/>
                </a:solidFill>
                <a:latin typeface="ff1"/>
              </a:rPr>
              <a:t>t mainly deals with the synchronizing signals that arise during communication between two parties or other domains.</a:t>
            </a:r>
          </a:p>
        </p:txBody>
      </p:sp>
      <p:sp>
        <p:nvSpPr>
          <p:cNvPr id="4" name="Date Placeholder 3">
            <a:extLst>
              <a:ext uri="{FF2B5EF4-FFF2-40B4-BE49-F238E27FC236}">
                <a16:creationId xmlns:a16="http://schemas.microsoft.com/office/drawing/2014/main" id="{1692D25C-D590-8650-7E33-3BD4FE9A03DB}"/>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295AC9DF-2F2C-1537-DF0B-33D16F36FDBC}"/>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1E851410-7A2B-301B-73BE-61D4C846F9A2}"/>
              </a:ext>
            </a:extLst>
          </p:cNvPr>
          <p:cNvSpPr>
            <a:spLocks noGrp="1"/>
          </p:cNvSpPr>
          <p:nvPr>
            <p:ph type="sldNum" sz="quarter" idx="12"/>
          </p:nvPr>
        </p:nvSpPr>
        <p:spPr/>
        <p:txBody>
          <a:bodyPr/>
          <a:lstStyle/>
          <a:p>
            <a:fld id="{C945F23D-0803-6047-87B4-22120C2DD6B8}" type="slidenum">
              <a:rPr lang="en-NP" smtClean="0"/>
              <a:t>15</a:t>
            </a:fld>
            <a:endParaRPr lang="en-NP"/>
          </a:p>
        </p:txBody>
      </p:sp>
    </p:spTree>
    <p:extLst>
      <p:ext uri="{BB962C8B-B14F-4D97-AF65-F5344CB8AC3E}">
        <p14:creationId xmlns:p14="http://schemas.microsoft.com/office/powerpoint/2010/main" val="2321168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1658-89F5-C7EA-BE6B-38339B94F5E5}"/>
              </a:ext>
            </a:extLst>
          </p:cNvPr>
          <p:cNvSpPr>
            <a:spLocks noGrp="1"/>
          </p:cNvSpPr>
          <p:nvPr>
            <p:ph type="title"/>
          </p:nvPr>
        </p:nvSpPr>
        <p:spPr/>
        <p:txBody>
          <a:bodyPr/>
          <a:lstStyle/>
          <a:p>
            <a:r>
              <a:rPr lang="en-NP" dirty="0"/>
              <a:t>Multimedia</a:t>
            </a:r>
          </a:p>
        </p:txBody>
      </p:sp>
      <p:sp>
        <p:nvSpPr>
          <p:cNvPr id="3" name="Content Placeholder 2">
            <a:extLst>
              <a:ext uri="{FF2B5EF4-FFF2-40B4-BE49-F238E27FC236}">
                <a16:creationId xmlns:a16="http://schemas.microsoft.com/office/drawing/2014/main" id="{63DE5C5A-9474-EBCE-F538-B59CDCC8ACD2}"/>
              </a:ext>
            </a:extLst>
          </p:cNvPr>
          <p:cNvSpPr>
            <a:spLocks noGrp="1"/>
          </p:cNvSpPr>
          <p:nvPr>
            <p:ph idx="1"/>
          </p:nvPr>
        </p:nvSpPr>
        <p:spPr/>
        <p:txBody>
          <a:bodyPr>
            <a:normAutofit/>
          </a:bodyPr>
          <a:lstStyle/>
          <a:p>
            <a:r>
              <a:rPr lang="en-NP" dirty="0">
                <a:solidFill>
                  <a:schemeClr val="accent1"/>
                </a:solidFill>
              </a:rPr>
              <a:t>Multi</a:t>
            </a:r>
            <a:r>
              <a:rPr lang="en-NP" dirty="0"/>
              <a:t>: </a:t>
            </a:r>
            <a:r>
              <a:rPr lang="en-NP" dirty="0">
                <a:solidFill>
                  <a:srgbClr val="000000"/>
                </a:solidFill>
                <a:latin typeface="ff1"/>
              </a:rPr>
              <a:t>Many, Multiple</a:t>
            </a:r>
          </a:p>
          <a:p>
            <a:pPr marL="0" indent="0">
              <a:buNone/>
            </a:pPr>
            <a:endParaRPr lang="en-NP" dirty="0"/>
          </a:p>
          <a:p>
            <a:r>
              <a:rPr lang="en-NP" dirty="0">
                <a:solidFill>
                  <a:schemeClr val="accent1"/>
                </a:solidFill>
              </a:rPr>
              <a:t>Medium: </a:t>
            </a:r>
            <a:r>
              <a:rPr lang="en-NP" dirty="0">
                <a:solidFill>
                  <a:srgbClr val="000000"/>
                </a:solidFill>
                <a:latin typeface="ff1"/>
              </a:rPr>
              <a:t>Means of communication</a:t>
            </a:r>
          </a:p>
          <a:p>
            <a:pPr marL="0" indent="0">
              <a:buNone/>
            </a:pPr>
            <a:endParaRPr lang="en-NP" dirty="0">
              <a:solidFill>
                <a:schemeClr val="accent1"/>
              </a:solidFill>
            </a:endParaRPr>
          </a:p>
          <a:p>
            <a:r>
              <a:rPr lang="en-NP" dirty="0">
                <a:solidFill>
                  <a:schemeClr val="accent1"/>
                </a:solidFill>
              </a:rPr>
              <a:t>General Defination:</a:t>
            </a:r>
          </a:p>
          <a:p>
            <a:pPr marL="0" lvl="1" indent="0">
              <a:lnSpc>
                <a:spcPct val="100000"/>
              </a:lnSpc>
              <a:spcBef>
                <a:spcPts val="1200"/>
              </a:spcBef>
              <a:buNone/>
            </a:pPr>
            <a:r>
              <a:rPr lang="en-NP" sz="2000" dirty="0">
                <a:solidFill>
                  <a:srgbClr val="000000"/>
                </a:solidFill>
                <a:latin typeface="ff1"/>
              </a:rPr>
              <a:t>“Multimedia is a field concerned with the computer controlled integration of Text, Graphics, Images, Moving Images(Videos), Animation, Audio and any other media where every type of information can be represented, stored, processed and transmitted digitally”</a:t>
            </a:r>
          </a:p>
        </p:txBody>
      </p:sp>
      <p:sp>
        <p:nvSpPr>
          <p:cNvPr id="4" name="Date Placeholder 3">
            <a:extLst>
              <a:ext uri="{FF2B5EF4-FFF2-40B4-BE49-F238E27FC236}">
                <a16:creationId xmlns:a16="http://schemas.microsoft.com/office/drawing/2014/main" id="{8CF87222-7D45-4F5F-15D2-34B1A0150E8D}"/>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E25441A9-ED29-1035-4CCE-85A6E913EEE2}"/>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4072E563-DBEA-8222-442F-7A66810301EA}"/>
              </a:ext>
            </a:extLst>
          </p:cNvPr>
          <p:cNvSpPr>
            <a:spLocks noGrp="1"/>
          </p:cNvSpPr>
          <p:nvPr>
            <p:ph type="sldNum" sz="quarter" idx="12"/>
          </p:nvPr>
        </p:nvSpPr>
        <p:spPr/>
        <p:txBody>
          <a:bodyPr/>
          <a:lstStyle/>
          <a:p>
            <a:fld id="{C945F23D-0803-6047-87B4-22120C2DD6B8}" type="slidenum">
              <a:rPr lang="en-NP" smtClean="0"/>
              <a:t>16</a:t>
            </a:fld>
            <a:endParaRPr lang="en-NP"/>
          </a:p>
        </p:txBody>
      </p:sp>
    </p:spTree>
    <p:extLst>
      <p:ext uri="{BB962C8B-B14F-4D97-AF65-F5344CB8AC3E}">
        <p14:creationId xmlns:p14="http://schemas.microsoft.com/office/powerpoint/2010/main" val="953010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A0DC-B80A-F5D2-F598-8708E3A9B6C7}"/>
              </a:ext>
            </a:extLst>
          </p:cNvPr>
          <p:cNvSpPr>
            <a:spLocks noGrp="1"/>
          </p:cNvSpPr>
          <p:nvPr>
            <p:ph type="title"/>
          </p:nvPr>
        </p:nvSpPr>
        <p:spPr/>
        <p:txBody>
          <a:bodyPr/>
          <a:lstStyle/>
          <a:p>
            <a:r>
              <a:rPr lang="en-NP" dirty="0"/>
              <a:t>Mediums</a:t>
            </a:r>
          </a:p>
        </p:txBody>
      </p:sp>
      <p:sp>
        <p:nvSpPr>
          <p:cNvPr id="3" name="Content Placeholder 2">
            <a:extLst>
              <a:ext uri="{FF2B5EF4-FFF2-40B4-BE49-F238E27FC236}">
                <a16:creationId xmlns:a16="http://schemas.microsoft.com/office/drawing/2014/main" id="{987C20B7-8896-8F19-E181-75770A817107}"/>
              </a:ext>
            </a:extLst>
          </p:cNvPr>
          <p:cNvSpPr>
            <a:spLocks noGrp="1"/>
          </p:cNvSpPr>
          <p:nvPr>
            <p:ph idx="1"/>
          </p:nvPr>
        </p:nvSpPr>
        <p:spPr/>
        <p:txBody>
          <a:bodyPr/>
          <a:lstStyle/>
          <a:p>
            <a:pPr marL="0" indent="0">
              <a:buNone/>
            </a:pPr>
            <a:r>
              <a:rPr lang="en-NP" dirty="0"/>
              <a:t>They are categorized as :</a:t>
            </a:r>
          </a:p>
          <a:p>
            <a:pPr marL="457200" indent="-457200">
              <a:buFont typeface="+mj-lt"/>
              <a:buAutoNum type="arabicPeriod"/>
            </a:pPr>
            <a:r>
              <a:rPr lang="en-NP" dirty="0"/>
              <a:t>Perception Medium</a:t>
            </a:r>
          </a:p>
          <a:p>
            <a:pPr marL="457200" indent="-457200">
              <a:buFont typeface="+mj-lt"/>
              <a:buAutoNum type="arabicPeriod"/>
            </a:pPr>
            <a:r>
              <a:rPr lang="en-NP" dirty="0"/>
              <a:t>Representation Medium</a:t>
            </a:r>
          </a:p>
          <a:p>
            <a:pPr marL="457200" indent="-457200">
              <a:buFont typeface="+mj-lt"/>
              <a:buAutoNum type="arabicPeriod"/>
            </a:pPr>
            <a:r>
              <a:rPr lang="en-NP" dirty="0"/>
              <a:t>Presentation Medium</a:t>
            </a:r>
          </a:p>
          <a:p>
            <a:pPr marL="457200" indent="-457200">
              <a:buFont typeface="+mj-lt"/>
              <a:buAutoNum type="arabicPeriod"/>
            </a:pPr>
            <a:r>
              <a:rPr lang="en-NP" dirty="0"/>
              <a:t>Storage Medium</a:t>
            </a:r>
          </a:p>
          <a:p>
            <a:pPr marL="457200" indent="-457200">
              <a:buFont typeface="+mj-lt"/>
              <a:buAutoNum type="arabicPeriod"/>
            </a:pPr>
            <a:r>
              <a:rPr lang="en-NP" dirty="0"/>
              <a:t>Transmission Medium</a:t>
            </a:r>
          </a:p>
          <a:p>
            <a:pPr marL="457200" indent="-457200">
              <a:buFont typeface="+mj-lt"/>
              <a:buAutoNum type="arabicPeriod"/>
            </a:pPr>
            <a:r>
              <a:rPr lang="en-NP" dirty="0"/>
              <a:t>Information Exchange Medium</a:t>
            </a:r>
          </a:p>
        </p:txBody>
      </p:sp>
      <p:sp>
        <p:nvSpPr>
          <p:cNvPr id="4" name="Date Placeholder 3">
            <a:extLst>
              <a:ext uri="{FF2B5EF4-FFF2-40B4-BE49-F238E27FC236}">
                <a16:creationId xmlns:a16="http://schemas.microsoft.com/office/drawing/2014/main" id="{DAD73A96-3AC1-7441-D56B-105CCB50E131}"/>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09415651-9E61-7E2E-8EBB-0A19A4EDE6F1}"/>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5A45D9E5-E9AE-D996-F9F0-C0E4358E8586}"/>
              </a:ext>
            </a:extLst>
          </p:cNvPr>
          <p:cNvSpPr>
            <a:spLocks noGrp="1"/>
          </p:cNvSpPr>
          <p:nvPr>
            <p:ph type="sldNum" sz="quarter" idx="12"/>
          </p:nvPr>
        </p:nvSpPr>
        <p:spPr/>
        <p:txBody>
          <a:bodyPr/>
          <a:lstStyle/>
          <a:p>
            <a:fld id="{C945F23D-0803-6047-87B4-22120C2DD6B8}" type="slidenum">
              <a:rPr lang="en-NP" smtClean="0"/>
              <a:t>17</a:t>
            </a:fld>
            <a:endParaRPr lang="en-NP"/>
          </a:p>
        </p:txBody>
      </p:sp>
    </p:spTree>
    <p:extLst>
      <p:ext uri="{BB962C8B-B14F-4D97-AF65-F5344CB8AC3E}">
        <p14:creationId xmlns:p14="http://schemas.microsoft.com/office/powerpoint/2010/main" val="2838377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848A-6FE4-6415-30B9-55DE14469664}"/>
              </a:ext>
            </a:extLst>
          </p:cNvPr>
          <p:cNvSpPr>
            <a:spLocks noGrp="1"/>
          </p:cNvSpPr>
          <p:nvPr>
            <p:ph type="title"/>
          </p:nvPr>
        </p:nvSpPr>
        <p:spPr/>
        <p:txBody>
          <a:bodyPr/>
          <a:lstStyle/>
          <a:p>
            <a:r>
              <a:rPr lang="en-NP" dirty="0"/>
              <a:t>1. Perception Medium</a:t>
            </a:r>
          </a:p>
        </p:txBody>
      </p:sp>
      <p:sp>
        <p:nvSpPr>
          <p:cNvPr id="3" name="Content Placeholder 2">
            <a:extLst>
              <a:ext uri="{FF2B5EF4-FFF2-40B4-BE49-F238E27FC236}">
                <a16:creationId xmlns:a16="http://schemas.microsoft.com/office/drawing/2014/main" id="{6964A859-D0D3-F5CF-7285-BFA83522C5E0}"/>
              </a:ext>
            </a:extLst>
          </p:cNvPr>
          <p:cNvSpPr>
            <a:spLocks noGrp="1"/>
          </p:cNvSpPr>
          <p:nvPr>
            <p:ph idx="1"/>
          </p:nvPr>
        </p:nvSpPr>
        <p:spPr/>
        <p:txBody>
          <a:bodyPr/>
          <a:lstStyle/>
          <a:p>
            <a:pPr algn="l"/>
            <a:r>
              <a:rPr lang="en-US" b="0" i="0" u="none" strike="noStrike" dirty="0">
                <a:solidFill>
                  <a:srgbClr val="000000"/>
                </a:solidFill>
                <a:effectLst/>
                <a:latin typeface="ff1"/>
              </a:rPr>
              <a:t>Perception media help human to sense their environment. The central question is </a:t>
            </a:r>
            <a:r>
              <a:rPr lang="en-US" b="0" i="1" u="none" strike="noStrike" dirty="0">
                <a:solidFill>
                  <a:schemeClr val="accent1"/>
                </a:solidFill>
                <a:effectLst/>
                <a:latin typeface="ff1"/>
              </a:rPr>
              <a:t>how human</a:t>
            </a:r>
            <a:r>
              <a:rPr lang="en-US" b="0" i="1" u="none" strike="noStrike" dirty="0">
                <a:solidFill>
                  <a:schemeClr val="accent1"/>
                </a:solidFill>
                <a:effectLst/>
                <a:latin typeface="ff3"/>
              </a:rPr>
              <a:t> </a:t>
            </a:r>
            <a:r>
              <a:rPr lang="en-US" b="0" i="1" u="none" strike="noStrike" dirty="0">
                <a:solidFill>
                  <a:schemeClr val="accent1"/>
                </a:solidFill>
                <a:effectLst/>
                <a:latin typeface="ff1"/>
              </a:rPr>
              <a:t>perceive information in a computer environment?</a:t>
            </a:r>
            <a:r>
              <a:rPr lang="en-US" b="0" i="0" u="none" strike="noStrike" dirty="0">
                <a:solidFill>
                  <a:srgbClr val="000000"/>
                </a:solidFill>
                <a:effectLst/>
                <a:latin typeface="ff1"/>
              </a:rPr>
              <a:t> The answer is through seeing and hearing.</a:t>
            </a:r>
            <a:r>
              <a:rPr lang="en-US" b="0" i="0" u="none" strike="noStrike" dirty="0">
                <a:solidFill>
                  <a:srgbClr val="000000"/>
                </a:solidFill>
                <a:effectLst/>
                <a:latin typeface="ff3"/>
              </a:rPr>
              <a:t> </a:t>
            </a:r>
            <a:endParaRPr lang="en-US" b="0" i="0" u="none" strike="noStrike" dirty="0">
              <a:solidFill>
                <a:srgbClr val="000000"/>
              </a:solidFill>
              <a:effectLst/>
              <a:latin typeface="ff1"/>
            </a:endParaRPr>
          </a:p>
          <a:p>
            <a:pPr algn="l">
              <a:buFont typeface="Wingdings" pitchFamily="2" charset="2"/>
              <a:buChar char="ü"/>
            </a:pPr>
            <a:r>
              <a:rPr lang="en-US" b="0" i="0" u="none" strike="noStrike" dirty="0">
                <a:solidFill>
                  <a:srgbClr val="000000"/>
                </a:solidFill>
                <a:effectLst/>
                <a:latin typeface="ff1"/>
              </a:rPr>
              <a:t>Seeing: For the perception of information through seeing the usual such as text, image</a:t>
            </a:r>
            <a:r>
              <a:rPr lang="en-US" b="0" i="0" u="none" strike="noStrike" dirty="0">
                <a:solidFill>
                  <a:srgbClr val="000000"/>
                </a:solidFill>
                <a:effectLst/>
                <a:latin typeface="ff3"/>
              </a:rPr>
              <a:t> </a:t>
            </a:r>
            <a:r>
              <a:rPr lang="en-US" b="0" i="0" u="none" strike="noStrike" dirty="0">
                <a:solidFill>
                  <a:srgbClr val="000000"/>
                </a:solidFill>
                <a:effectLst/>
                <a:latin typeface="ff1"/>
              </a:rPr>
              <a:t>and video are used.</a:t>
            </a:r>
            <a:r>
              <a:rPr lang="en-US" b="0" i="0" u="none" strike="noStrike" dirty="0">
                <a:solidFill>
                  <a:srgbClr val="000000"/>
                </a:solidFill>
                <a:effectLst/>
                <a:latin typeface="ff3"/>
              </a:rPr>
              <a:t> </a:t>
            </a:r>
            <a:endParaRPr lang="en-US" b="0" i="0" u="none" strike="noStrike" dirty="0">
              <a:solidFill>
                <a:srgbClr val="000000"/>
              </a:solidFill>
              <a:effectLst/>
              <a:latin typeface="ff1"/>
            </a:endParaRPr>
          </a:p>
          <a:p>
            <a:pPr algn="l">
              <a:buFont typeface="Wingdings" pitchFamily="2" charset="2"/>
              <a:buChar char="ü"/>
            </a:pPr>
            <a:r>
              <a:rPr lang="en-US" b="0" i="0" u="none" strike="noStrike" dirty="0">
                <a:solidFill>
                  <a:srgbClr val="000000"/>
                </a:solidFill>
                <a:effectLst/>
                <a:latin typeface="ff1"/>
              </a:rPr>
              <a:t>Hearing: For the perception of information through hearing media such as music, noise</a:t>
            </a:r>
            <a:r>
              <a:rPr lang="en-US" b="0" i="0" u="none" strike="noStrike" dirty="0">
                <a:solidFill>
                  <a:srgbClr val="000000"/>
                </a:solidFill>
                <a:effectLst/>
                <a:latin typeface="ff3"/>
              </a:rPr>
              <a:t> </a:t>
            </a:r>
            <a:r>
              <a:rPr lang="en-US" b="0" i="0" u="none" strike="noStrike" dirty="0">
                <a:solidFill>
                  <a:srgbClr val="000000"/>
                </a:solidFill>
                <a:effectLst/>
                <a:latin typeface="ff1"/>
              </a:rPr>
              <a:t>and speech are used.</a:t>
            </a:r>
          </a:p>
          <a:p>
            <a:endParaRPr lang="en-NP" dirty="0"/>
          </a:p>
        </p:txBody>
      </p:sp>
      <p:sp>
        <p:nvSpPr>
          <p:cNvPr id="4" name="Date Placeholder 3">
            <a:extLst>
              <a:ext uri="{FF2B5EF4-FFF2-40B4-BE49-F238E27FC236}">
                <a16:creationId xmlns:a16="http://schemas.microsoft.com/office/drawing/2014/main" id="{F6B7CD9B-F40B-DD76-EC73-AA97EB93A577}"/>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2FBD6A0C-FEFB-C228-0DF7-1CC5624FA4D1}"/>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C94A1DFC-7E19-EBE6-45FA-C04DD2175B32}"/>
              </a:ext>
            </a:extLst>
          </p:cNvPr>
          <p:cNvSpPr>
            <a:spLocks noGrp="1"/>
          </p:cNvSpPr>
          <p:nvPr>
            <p:ph type="sldNum" sz="quarter" idx="12"/>
          </p:nvPr>
        </p:nvSpPr>
        <p:spPr/>
        <p:txBody>
          <a:bodyPr/>
          <a:lstStyle/>
          <a:p>
            <a:fld id="{C945F23D-0803-6047-87B4-22120C2DD6B8}" type="slidenum">
              <a:rPr lang="en-NP" smtClean="0"/>
              <a:t>18</a:t>
            </a:fld>
            <a:endParaRPr lang="en-NP"/>
          </a:p>
        </p:txBody>
      </p:sp>
    </p:spTree>
    <p:extLst>
      <p:ext uri="{BB962C8B-B14F-4D97-AF65-F5344CB8AC3E}">
        <p14:creationId xmlns:p14="http://schemas.microsoft.com/office/powerpoint/2010/main" val="3218598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0952-9C37-35DA-3AF0-7C915CE61BDE}"/>
              </a:ext>
            </a:extLst>
          </p:cNvPr>
          <p:cNvSpPr>
            <a:spLocks noGrp="1"/>
          </p:cNvSpPr>
          <p:nvPr>
            <p:ph type="title"/>
          </p:nvPr>
        </p:nvSpPr>
        <p:spPr/>
        <p:txBody>
          <a:bodyPr/>
          <a:lstStyle/>
          <a:p>
            <a:r>
              <a:rPr lang="en-US" dirty="0"/>
              <a:t>course Content</a:t>
            </a:r>
            <a:endParaRPr lang="en-NP" dirty="0"/>
          </a:p>
        </p:txBody>
      </p:sp>
      <p:sp>
        <p:nvSpPr>
          <p:cNvPr id="3" name="Content Placeholder 2">
            <a:extLst>
              <a:ext uri="{FF2B5EF4-FFF2-40B4-BE49-F238E27FC236}">
                <a16:creationId xmlns:a16="http://schemas.microsoft.com/office/drawing/2014/main" id="{2B0DEEF1-8D9D-AFBC-3483-51F827B21BE9}"/>
              </a:ext>
            </a:extLst>
          </p:cNvPr>
          <p:cNvSpPr>
            <a:spLocks noGrp="1"/>
          </p:cNvSpPr>
          <p:nvPr>
            <p:ph idx="1"/>
          </p:nvPr>
        </p:nvSpPr>
        <p:spPr/>
        <p:txBody>
          <a:bodyPr/>
          <a:lstStyle/>
          <a:p>
            <a:r>
              <a:rPr lang="en-NP" dirty="0"/>
              <a:t>Chapter 1: Multimedia Introduction (4 Hrs)</a:t>
            </a:r>
          </a:p>
          <a:p>
            <a:r>
              <a:rPr lang="en-NP" dirty="0"/>
              <a:t>Chapter 2: Sound and Audio (4 Hrs)</a:t>
            </a:r>
          </a:p>
          <a:p>
            <a:r>
              <a:rPr lang="en-NP" dirty="0"/>
              <a:t>Chapter 3: Image and Graphics (4 Hrs)</a:t>
            </a:r>
          </a:p>
          <a:p>
            <a:r>
              <a:rPr lang="en-NP" dirty="0"/>
              <a:t>Chapter 4: Video and Animation ( 5 Hrs)</a:t>
            </a:r>
          </a:p>
          <a:p>
            <a:r>
              <a:rPr lang="en-NP" dirty="0"/>
              <a:t>Chapter 5: Data Compression ( 8 Hrs)</a:t>
            </a:r>
          </a:p>
          <a:p>
            <a:r>
              <a:rPr lang="en-NP" dirty="0"/>
              <a:t>Chapter 6: Optical Storage Media ( 5 Hrs)</a:t>
            </a:r>
          </a:p>
          <a:p>
            <a:r>
              <a:rPr lang="en-NP" dirty="0"/>
              <a:t>Chapter 7: Computer Tech and MOS ( 5 Hrs)</a:t>
            </a:r>
          </a:p>
          <a:p>
            <a:r>
              <a:rPr lang="en-NP" dirty="0"/>
              <a:t>Chapter 8: Documentation, Hypertext and MHEG( 5 Hrs)</a:t>
            </a:r>
          </a:p>
          <a:p>
            <a:r>
              <a:rPr lang="en-NP" dirty="0"/>
              <a:t>Chapter 9: Multimedia Communication System (5 Hrs)</a:t>
            </a:r>
          </a:p>
        </p:txBody>
      </p:sp>
      <p:sp>
        <p:nvSpPr>
          <p:cNvPr id="4" name="Date Placeholder 3">
            <a:extLst>
              <a:ext uri="{FF2B5EF4-FFF2-40B4-BE49-F238E27FC236}">
                <a16:creationId xmlns:a16="http://schemas.microsoft.com/office/drawing/2014/main" id="{E08A567D-7763-F752-83B4-7756844E8F9C}"/>
              </a:ext>
            </a:extLst>
          </p:cNvPr>
          <p:cNvSpPr>
            <a:spLocks noGrp="1"/>
          </p:cNvSpPr>
          <p:nvPr>
            <p:ph type="dt" sz="half" idx="10"/>
          </p:nvPr>
        </p:nvSpPr>
        <p:spPr/>
        <p:txBody>
          <a:bodyPr/>
          <a:lstStyle/>
          <a:p>
            <a:fld id="{B90C67FF-C52D-2E41-A192-6955BEE7F057}" type="datetime1">
              <a:rPr lang="en-US" smtClean="0"/>
              <a:t>11/14/2024</a:t>
            </a:fld>
            <a:endParaRPr lang="en-NP"/>
          </a:p>
        </p:txBody>
      </p:sp>
      <p:sp>
        <p:nvSpPr>
          <p:cNvPr id="5" name="Footer Placeholder 4">
            <a:extLst>
              <a:ext uri="{FF2B5EF4-FFF2-40B4-BE49-F238E27FC236}">
                <a16:creationId xmlns:a16="http://schemas.microsoft.com/office/drawing/2014/main" id="{0659D3A6-50A3-3A77-9C09-F73E71BA85AA}"/>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150616D4-D2D3-9CAE-D689-3C9DF826BD4C}"/>
              </a:ext>
            </a:extLst>
          </p:cNvPr>
          <p:cNvSpPr>
            <a:spLocks noGrp="1"/>
          </p:cNvSpPr>
          <p:nvPr>
            <p:ph type="sldNum" sz="quarter" idx="12"/>
          </p:nvPr>
        </p:nvSpPr>
        <p:spPr/>
        <p:txBody>
          <a:bodyPr/>
          <a:lstStyle/>
          <a:p>
            <a:fld id="{C945F23D-0803-6047-87B4-22120C2DD6B8}" type="slidenum">
              <a:rPr lang="en-NP" smtClean="0"/>
              <a:t>1</a:t>
            </a:fld>
            <a:endParaRPr lang="en-NP"/>
          </a:p>
        </p:txBody>
      </p:sp>
    </p:spTree>
    <p:extLst>
      <p:ext uri="{BB962C8B-B14F-4D97-AF65-F5344CB8AC3E}">
        <p14:creationId xmlns:p14="http://schemas.microsoft.com/office/powerpoint/2010/main" val="3410926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66AC-AFDF-A7E1-55B6-4BA01186C4F6}"/>
              </a:ext>
            </a:extLst>
          </p:cNvPr>
          <p:cNvSpPr>
            <a:spLocks noGrp="1"/>
          </p:cNvSpPr>
          <p:nvPr>
            <p:ph type="title"/>
          </p:nvPr>
        </p:nvSpPr>
        <p:spPr/>
        <p:txBody>
          <a:bodyPr/>
          <a:lstStyle/>
          <a:p>
            <a:r>
              <a:rPr lang="en-NP" dirty="0"/>
              <a:t>2. </a:t>
            </a:r>
            <a:r>
              <a:rPr lang="en-US" dirty="0"/>
              <a:t>R</a:t>
            </a:r>
            <a:r>
              <a:rPr lang="en-NP" dirty="0"/>
              <a:t>epresentation medium</a:t>
            </a:r>
          </a:p>
        </p:txBody>
      </p:sp>
      <p:sp>
        <p:nvSpPr>
          <p:cNvPr id="3" name="Content Placeholder 2">
            <a:extLst>
              <a:ext uri="{FF2B5EF4-FFF2-40B4-BE49-F238E27FC236}">
                <a16:creationId xmlns:a16="http://schemas.microsoft.com/office/drawing/2014/main" id="{71F1D1D2-4512-2AF1-472F-5D3C8441D03A}"/>
              </a:ext>
            </a:extLst>
          </p:cNvPr>
          <p:cNvSpPr>
            <a:spLocks noGrp="1"/>
          </p:cNvSpPr>
          <p:nvPr>
            <p:ph idx="1"/>
          </p:nvPr>
        </p:nvSpPr>
        <p:spPr/>
        <p:txBody>
          <a:bodyPr/>
          <a:lstStyle/>
          <a:p>
            <a:pPr algn="l"/>
            <a:r>
              <a:rPr lang="en-US" b="0" i="0" u="none" strike="noStrike" dirty="0">
                <a:solidFill>
                  <a:srgbClr val="000000"/>
                </a:solidFill>
                <a:effectLst/>
                <a:latin typeface="ff1"/>
              </a:rPr>
              <a:t>Representation media are defined by internal computer representation of information. The</a:t>
            </a:r>
            <a:r>
              <a:rPr lang="en-US" b="0" i="0" u="none" strike="noStrike" dirty="0">
                <a:solidFill>
                  <a:srgbClr val="000000"/>
                </a:solidFill>
                <a:effectLst/>
                <a:latin typeface="ff3"/>
              </a:rPr>
              <a:t> </a:t>
            </a:r>
            <a:r>
              <a:rPr lang="en-US" b="0" i="0" u="none" strike="noStrike" dirty="0">
                <a:solidFill>
                  <a:srgbClr val="000000"/>
                </a:solidFill>
                <a:effectLst/>
                <a:latin typeface="ff1"/>
              </a:rPr>
              <a:t>central question is </a:t>
            </a:r>
            <a:r>
              <a:rPr lang="en-US" b="0" i="1" u="none" strike="noStrike" dirty="0">
                <a:solidFill>
                  <a:schemeClr val="accent1"/>
                </a:solidFill>
                <a:effectLst/>
                <a:latin typeface="ff1"/>
              </a:rPr>
              <a:t>how the computer information is coded? </a:t>
            </a:r>
            <a:r>
              <a:rPr lang="en-US" b="0" i="0" u="none" strike="noStrike" dirty="0">
                <a:solidFill>
                  <a:srgbClr val="000000"/>
                </a:solidFill>
                <a:effectLst/>
                <a:latin typeface="ff1"/>
              </a:rPr>
              <a:t>The answer is that various format</a:t>
            </a:r>
            <a:r>
              <a:rPr lang="en-US" b="0" i="0" u="none" strike="noStrike" dirty="0">
                <a:solidFill>
                  <a:srgbClr val="000000"/>
                </a:solidFill>
                <a:effectLst/>
                <a:latin typeface="ff3"/>
              </a:rPr>
              <a:t> </a:t>
            </a:r>
            <a:r>
              <a:rPr lang="en-US" b="0" i="0" u="none" strike="noStrike" dirty="0">
                <a:solidFill>
                  <a:srgbClr val="000000"/>
                </a:solidFill>
                <a:effectLst/>
                <a:latin typeface="ff1"/>
              </a:rPr>
              <a:t>are used to represent media information in computer.</a:t>
            </a:r>
            <a:r>
              <a:rPr lang="en-US" b="0" i="0" u="none" strike="noStrike" dirty="0">
                <a:solidFill>
                  <a:srgbClr val="000000"/>
                </a:solidFill>
                <a:effectLst/>
                <a:latin typeface="ff3"/>
              </a:rPr>
              <a:t> </a:t>
            </a:r>
          </a:p>
          <a:p>
            <a:pPr algn="l">
              <a:buFont typeface="Wingdings" pitchFamily="2" charset="2"/>
              <a:buChar char="ü"/>
            </a:pPr>
            <a:r>
              <a:rPr lang="en-US" dirty="0">
                <a:solidFill>
                  <a:srgbClr val="000000"/>
                </a:solidFill>
                <a:latin typeface="ff6"/>
              </a:rPr>
              <a:t>T</a:t>
            </a:r>
            <a:r>
              <a:rPr lang="en-US" b="0" i="0" u="none" strike="noStrike" dirty="0">
                <a:solidFill>
                  <a:srgbClr val="000000"/>
                </a:solidFill>
                <a:effectLst/>
                <a:latin typeface="ff1"/>
              </a:rPr>
              <a:t>ext, character is coded in ASCII code</a:t>
            </a:r>
            <a:r>
              <a:rPr lang="en-US" b="0" i="0" u="none" strike="noStrike" dirty="0">
                <a:solidFill>
                  <a:srgbClr val="000000"/>
                </a:solidFill>
                <a:effectLst/>
                <a:latin typeface="ff3"/>
              </a:rPr>
              <a:t> </a:t>
            </a:r>
            <a:endParaRPr lang="en-US" b="0" i="0" u="none" strike="noStrike" dirty="0">
              <a:solidFill>
                <a:srgbClr val="000000"/>
              </a:solidFill>
              <a:effectLst/>
              <a:latin typeface="ff6"/>
            </a:endParaRPr>
          </a:p>
          <a:p>
            <a:pPr algn="l">
              <a:buFont typeface="Wingdings" pitchFamily="2" charset="2"/>
              <a:buChar char="ü"/>
            </a:pPr>
            <a:r>
              <a:rPr lang="en-US" b="0" i="0" u="none" strike="noStrike" dirty="0">
                <a:solidFill>
                  <a:srgbClr val="000000"/>
                </a:solidFill>
                <a:effectLst/>
                <a:latin typeface="ff1"/>
              </a:rPr>
              <a:t>Graphics are coded according to CEPT or CAPTAIN video text standard.</a:t>
            </a:r>
            <a:r>
              <a:rPr lang="en-US" b="0" i="0" u="none" strike="noStrike" dirty="0">
                <a:solidFill>
                  <a:srgbClr val="000000"/>
                </a:solidFill>
                <a:effectLst/>
                <a:latin typeface="ff3"/>
              </a:rPr>
              <a:t> </a:t>
            </a:r>
            <a:endParaRPr lang="en-US" b="0" i="0" u="none" strike="noStrike" dirty="0">
              <a:solidFill>
                <a:srgbClr val="000000"/>
              </a:solidFill>
              <a:effectLst/>
              <a:latin typeface="ff6"/>
            </a:endParaRPr>
          </a:p>
          <a:p>
            <a:pPr algn="l">
              <a:buFont typeface="Wingdings" pitchFamily="2" charset="2"/>
              <a:buChar char="ü"/>
            </a:pPr>
            <a:r>
              <a:rPr lang="en-US" b="0" i="0" u="none" strike="noStrike" dirty="0">
                <a:solidFill>
                  <a:srgbClr val="000000"/>
                </a:solidFill>
                <a:effectLst/>
                <a:latin typeface="ff1"/>
              </a:rPr>
              <a:t>Image can be coded as JPEG format</a:t>
            </a:r>
            <a:r>
              <a:rPr lang="en-US" b="0" i="0" u="none" strike="noStrike" dirty="0">
                <a:solidFill>
                  <a:srgbClr val="000000"/>
                </a:solidFill>
                <a:effectLst/>
                <a:latin typeface="ff3"/>
              </a:rPr>
              <a:t> </a:t>
            </a:r>
          </a:p>
          <a:p>
            <a:pPr algn="l">
              <a:buFont typeface="Wingdings" pitchFamily="2" charset="2"/>
              <a:buChar char="ü"/>
            </a:pPr>
            <a:r>
              <a:rPr lang="en-US" b="0" i="0" u="none" strike="noStrike" dirty="0">
                <a:solidFill>
                  <a:srgbClr val="000000"/>
                </a:solidFill>
                <a:effectLst/>
                <a:latin typeface="ff3"/>
              </a:rPr>
              <a:t>Stream of audio can be represented using PCM</a:t>
            </a:r>
            <a:endParaRPr lang="en-US" b="0" i="0" u="none" strike="noStrike" dirty="0">
              <a:solidFill>
                <a:srgbClr val="000000"/>
              </a:solidFill>
              <a:effectLst/>
              <a:latin typeface="ff6"/>
            </a:endParaRPr>
          </a:p>
          <a:p>
            <a:pPr algn="l">
              <a:buFont typeface="Wingdings" pitchFamily="2" charset="2"/>
              <a:buChar char="ü"/>
            </a:pPr>
            <a:r>
              <a:rPr lang="en-US" b="0" i="0" u="none" strike="noStrike" dirty="0">
                <a:solidFill>
                  <a:srgbClr val="000000"/>
                </a:solidFill>
                <a:effectLst/>
                <a:latin typeface="ff1"/>
              </a:rPr>
              <a:t>Audio video sequence can be coded in different TV standard format (PAL, NTSC, SECAM</a:t>
            </a:r>
            <a:r>
              <a:rPr lang="en-US" b="0" i="0" u="none" strike="noStrike" dirty="0">
                <a:solidFill>
                  <a:srgbClr val="000000"/>
                </a:solidFill>
                <a:effectLst/>
                <a:latin typeface="ff3"/>
              </a:rPr>
              <a:t> </a:t>
            </a:r>
            <a:r>
              <a:rPr lang="en-US" b="0" i="0" u="none" strike="noStrike" dirty="0">
                <a:solidFill>
                  <a:srgbClr val="000000"/>
                </a:solidFill>
                <a:effectLst/>
                <a:latin typeface="ff1"/>
              </a:rPr>
              <a:t>and stored in the computer in MPEG format) </a:t>
            </a:r>
          </a:p>
          <a:p>
            <a:pPr marL="0" indent="0" algn="l">
              <a:buNone/>
            </a:pPr>
            <a:endParaRPr lang="en-US" b="0" i="0" u="none" strike="noStrike" dirty="0">
              <a:solidFill>
                <a:srgbClr val="000000"/>
              </a:solidFill>
              <a:effectLst/>
              <a:latin typeface="ff3"/>
            </a:endParaRPr>
          </a:p>
          <a:p>
            <a:pPr algn="l"/>
            <a:endParaRPr lang="en-US" b="0" i="0" u="none" strike="noStrike" dirty="0">
              <a:solidFill>
                <a:srgbClr val="000000"/>
              </a:solidFill>
              <a:effectLst/>
              <a:latin typeface="ff1"/>
            </a:endParaRPr>
          </a:p>
          <a:p>
            <a:endParaRPr lang="en-NP" dirty="0"/>
          </a:p>
        </p:txBody>
      </p:sp>
      <p:sp>
        <p:nvSpPr>
          <p:cNvPr id="4" name="Date Placeholder 3">
            <a:extLst>
              <a:ext uri="{FF2B5EF4-FFF2-40B4-BE49-F238E27FC236}">
                <a16:creationId xmlns:a16="http://schemas.microsoft.com/office/drawing/2014/main" id="{2145D7D6-1365-6BFB-1441-8BCC1F200522}"/>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03EE4EB9-4264-77B1-2A5D-8D08E0DB78FB}"/>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05E7ACE6-FE20-BEC3-7871-218B909FAA2F}"/>
              </a:ext>
            </a:extLst>
          </p:cNvPr>
          <p:cNvSpPr>
            <a:spLocks noGrp="1"/>
          </p:cNvSpPr>
          <p:nvPr>
            <p:ph type="sldNum" sz="quarter" idx="12"/>
          </p:nvPr>
        </p:nvSpPr>
        <p:spPr/>
        <p:txBody>
          <a:bodyPr/>
          <a:lstStyle/>
          <a:p>
            <a:fld id="{C945F23D-0803-6047-87B4-22120C2DD6B8}" type="slidenum">
              <a:rPr lang="en-NP" smtClean="0"/>
              <a:t>19</a:t>
            </a:fld>
            <a:endParaRPr lang="en-NP"/>
          </a:p>
        </p:txBody>
      </p:sp>
    </p:spTree>
    <p:extLst>
      <p:ext uri="{BB962C8B-B14F-4D97-AF65-F5344CB8AC3E}">
        <p14:creationId xmlns:p14="http://schemas.microsoft.com/office/powerpoint/2010/main" val="1904835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66470-0923-6616-42D2-39C8AFD1D4EE}"/>
              </a:ext>
            </a:extLst>
          </p:cNvPr>
          <p:cNvSpPr>
            <a:spLocks noGrp="1"/>
          </p:cNvSpPr>
          <p:nvPr>
            <p:ph type="title"/>
          </p:nvPr>
        </p:nvSpPr>
        <p:spPr/>
        <p:txBody>
          <a:bodyPr/>
          <a:lstStyle/>
          <a:p>
            <a:r>
              <a:rPr lang="en-NP" dirty="0"/>
              <a:t>3. </a:t>
            </a:r>
            <a:r>
              <a:rPr lang="en-US" dirty="0"/>
              <a:t>P</a:t>
            </a:r>
            <a:r>
              <a:rPr lang="en-NP" dirty="0"/>
              <a:t>resentation medium</a:t>
            </a:r>
          </a:p>
        </p:txBody>
      </p:sp>
      <p:sp>
        <p:nvSpPr>
          <p:cNvPr id="3" name="Content Placeholder 2">
            <a:extLst>
              <a:ext uri="{FF2B5EF4-FFF2-40B4-BE49-F238E27FC236}">
                <a16:creationId xmlns:a16="http://schemas.microsoft.com/office/drawing/2014/main" id="{F7FF48A7-7030-DD6F-3463-26369C4A4AB0}"/>
              </a:ext>
            </a:extLst>
          </p:cNvPr>
          <p:cNvSpPr>
            <a:spLocks noGrp="1"/>
          </p:cNvSpPr>
          <p:nvPr>
            <p:ph idx="1"/>
          </p:nvPr>
        </p:nvSpPr>
        <p:spPr/>
        <p:txBody>
          <a:bodyPr/>
          <a:lstStyle/>
          <a:p>
            <a:pPr algn="l"/>
            <a:r>
              <a:rPr lang="en-US" b="0" i="0" u="none" strike="noStrike" dirty="0">
                <a:solidFill>
                  <a:srgbClr val="000000"/>
                </a:solidFill>
                <a:effectLst/>
                <a:latin typeface="ff1"/>
              </a:rPr>
              <a:t>Presentation media refer to the tools and devices for the input and output of the information.</a:t>
            </a:r>
            <a:r>
              <a:rPr lang="en-US" b="0" i="0" u="none" strike="noStrike" dirty="0">
                <a:solidFill>
                  <a:srgbClr val="000000"/>
                </a:solidFill>
                <a:effectLst/>
                <a:latin typeface="ff3"/>
              </a:rPr>
              <a:t> </a:t>
            </a:r>
            <a:r>
              <a:rPr lang="en-US" b="0" i="0" u="none" strike="noStrike" dirty="0">
                <a:solidFill>
                  <a:srgbClr val="000000"/>
                </a:solidFill>
                <a:effectLst/>
                <a:latin typeface="ff1"/>
              </a:rPr>
              <a:t>The central question is, </a:t>
            </a:r>
            <a:r>
              <a:rPr lang="en-US" b="0" i="1" u="none" strike="noStrike" dirty="0">
                <a:solidFill>
                  <a:schemeClr val="accent1"/>
                </a:solidFill>
                <a:effectLst/>
                <a:latin typeface="ff1"/>
              </a:rPr>
              <a:t>through which the information is delivered by the computer and is</a:t>
            </a:r>
            <a:r>
              <a:rPr lang="en-US" b="0" i="1" u="none" strike="noStrike" dirty="0">
                <a:solidFill>
                  <a:schemeClr val="accent1"/>
                </a:solidFill>
                <a:effectLst/>
                <a:latin typeface="ff3"/>
              </a:rPr>
              <a:t> </a:t>
            </a:r>
            <a:r>
              <a:rPr lang="en-US" b="0" i="1" u="none" strike="noStrike" dirty="0">
                <a:solidFill>
                  <a:schemeClr val="accent1"/>
                </a:solidFill>
                <a:effectLst/>
                <a:latin typeface="ff1"/>
              </a:rPr>
              <a:t>introduced to the computer?</a:t>
            </a:r>
            <a:endParaRPr lang="en-US" b="0" i="1" u="none" strike="noStrike" dirty="0">
              <a:solidFill>
                <a:schemeClr val="accent1"/>
              </a:solidFill>
              <a:effectLst/>
              <a:latin typeface="ff3"/>
            </a:endParaRPr>
          </a:p>
          <a:p>
            <a:pPr algn="l">
              <a:buFont typeface="Wingdings" pitchFamily="2" charset="2"/>
              <a:buChar char="ü"/>
            </a:pPr>
            <a:r>
              <a:rPr lang="en-US" b="0" i="0" u="none" strike="noStrike" dirty="0">
                <a:solidFill>
                  <a:srgbClr val="000000"/>
                </a:solidFill>
                <a:effectLst/>
                <a:latin typeface="ff1"/>
              </a:rPr>
              <a:t>Output media: Paper, screen and speaker are the output media.</a:t>
            </a:r>
            <a:r>
              <a:rPr lang="en-US" b="0" i="0" u="none" strike="noStrike" dirty="0">
                <a:solidFill>
                  <a:srgbClr val="000000"/>
                </a:solidFill>
                <a:effectLst/>
                <a:latin typeface="ff3"/>
              </a:rPr>
              <a:t> </a:t>
            </a:r>
            <a:endParaRPr lang="en-US" b="0" i="0" u="none" strike="noStrike" dirty="0">
              <a:solidFill>
                <a:srgbClr val="000000"/>
              </a:solidFill>
              <a:effectLst/>
              <a:latin typeface="ff6"/>
            </a:endParaRPr>
          </a:p>
          <a:p>
            <a:pPr algn="l">
              <a:buFont typeface="Wingdings" pitchFamily="2" charset="2"/>
              <a:buChar char="ü"/>
            </a:pPr>
            <a:r>
              <a:rPr lang="en-US" b="0" i="0" u="none" strike="noStrike" dirty="0">
                <a:solidFill>
                  <a:srgbClr val="000000"/>
                </a:solidFill>
                <a:effectLst/>
                <a:latin typeface="ff1"/>
              </a:rPr>
              <a:t>Input Media: Keyboard, mouse, camera, microphone are the input media.</a:t>
            </a:r>
            <a:r>
              <a:rPr lang="en-US" b="0" i="0" u="none" strike="noStrike" dirty="0">
                <a:solidFill>
                  <a:srgbClr val="000000"/>
                </a:solidFill>
                <a:effectLst/>
                <a:latin typeface="ff3"/>
              </a:rPr>
              <a:t> </a:t>
            </a:r>
            <a:endParaRPr lang="en-US" b="0" i="0" u="none" strike="noStrike" dirty="0">
              <a:solidFill>
                <a:srgbClr val="000000"/>
              </a:solidFill>
              <a:effectLst/>
              <a:latin typeface="ff6"/>
            </a:endParaRPr>
          </a:p>
          <a:p>
            <a:pPr algn="l">
              <a:buFont typeface="Wingdings" pitchFamily="2" charset="2"/>
              <a:buChar char="ü"/>
            </a:pPr>
            <a:r>
              <a:rPr lang="en-US" b="0" i="0" u="none" strike="noStrike" dirty="0">
                <a:solidFill>
                  <a:srgbClr val="000000"/>
                </a:solidFill>
                <a:effectLst/>
                <a:latin typeface="ff1"/>
              </a:rPr>
              <a:t>Digital Media: Soft copy presentation.</a:t>
            </a:r>
            <a:r>
              <a:rPr lang="en-US" b="0" i="0" u="none" strike="noStrike" dirty="0">
                <a:solidFill>
                  <a:srgbClr val="000000"/>
                </a:solidFill>
                <a:effectLst/>
                <a:latin typeface="ff3"/>
              </a:rPr>
              <a:t> </a:t>
            </a:r>
            <a:endParaRPr lang="en-US" b="0" i="0" u="none" strike="noStrike" dirty="0">
              <a:solidFill>
                <a:srgbClr val="000000"/>
              </a:solidFill>
              <a:effectLst/>
              <a:latin typeface="ff6"/>
            </a:endParaRPr>
          </a:p>
          <a:p>
            <a:pPr algn="l">
              <a:buFont typeface="Wingdings" pitchFamily="2" charset="2"/>
              <a:buChar char="ü"/>
            </a:pPr>
            <a:r>
              <a:rPr lang="en-US" b="0" i="0" u="none" strike="noStrike" dirty="0">
                <a:solidFill>
                  <a:srgbClr val="000000"/>
                </a:solidFill>
                <a:effectLst/>
                <a:latin typeface="ff1"/>
              </a:rPr>
              <a:t>Paper Media: Hard copy presentation.</a:t>
            </a:r>
            <a:endParaRPr lang="en-US" b="0" i="0" u="none" strike="noStrike" dirty="0">
              <a:solidFill>
                <a:srgbClr val="000000"/>
              </a:solidFill>
              <a:effectLst/>
              <a:latin typeface="ff6"/>
            </a:endParaRPr>
          </a:p>
          <a:p>
            <a:pPr algn="l"/>
            <a:endParaRPr lang="en-US" b="0" i="0" u="none" strike="noStrike" dirty="0">
              <a:solidFill>
                <a:srgbClr val="000000"/>
              </a:solidFill>
              <a:effectLst/>
              <a:latin typeface="ff1"/>
            </a:endParaRPr>
          </a:p>
          <a:p>
            <a:endParaRPr lang="en-NP" dirty="0"/>
          </a:p>
        </p:txBody>
      </p:sp>
      <p:sp>
        <p:nvSpPr>
          <p:cNvPr id="4" name="Date Placeholder 3">
            <a:extLst>
              <a:ext uri="{FF2B5EF4-FFF2-40B4-BE49-F238E27FC236}">
                <a16:creationId xmlns:a16="http://schemas.microsoft.com/office/drawing/2014/main" id="{A2A0F3FF-2E99-BADA-086E-54AF9915C5BC}"/>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0EF801E6-C198-36C9-1203-4B125D19D850}"/>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7222B8B0-BAE6-CB5C-E75A-9F9C7B7AD79E}"/>
              </a:ext>
            </a:extLst>
          </p:cNvPr>
          <p:cNvSpPr>
            <a:spLocks noGrp="1"/>
          </p:cNvSpPr>
          <p:nvPr>
            <p:ph type="sldNum" sz="quarter" idx="12"/>
          </p:nvPr>
        </p:nvSpPr>
        <p:spPr/>
        <p:txBody>
          <a:bodyPr/>
          <a:lstStyle/>
          <a:p>
            <a:fld id="{C945F23D-0803-6047-87B4-22120C2DD6B8}" type="slidenum">
              <a:rPr lang="en-NP" smtClean="0"/>
              <a:t>20</a:t>
            </a:fld>
            <a:endParaRPr lang="en-NP"/>
          </a:p>
        </p:txBody>
      </p:sp>
    </p:spTree>
    <p:extLst>
      <p:ext uri="{BB962C8B-B14F-4D97-AF65-F5344CB8AC3E}">
        <p14:creationId xmlns:p14="http://schemas.microsoft.com/office/powerpoint/2010/main" val="3246979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46C3-F897-62D7-10B2-E56EA5B4250D}"/>
              </a:ext>
            </a:extLst>
          </p:cNvPr>
          <p:cNvSpPr>
            <a:spLocks noGrp="1"/>
          </p:cNvSpPr>
          <p:nvPr>
            <p:ph type="title"/>
          </p:nvPr>
        </p:nvSpPr>
        <p:spPr/>
        <p:txBody>
          <a:bodyPr/>
          <a:lstStyle/>
          <a:p>
            <a:r>
              <a:rPr lang="en-NP" dirty="0"/>
              <a:t>4. Storage Meduim</a:t>
            </a:r>
          </a:p>
        </p:txBody>
      </p:sp>
      <p:sp>
        <p:nvSpPr>
          <p:cNvPr id="3" name="Content Placeholder 2">
            <a:extLst>
              <a:ext uri="{FF2B5EF4-FFF2-40B4-BE49-F238E27FC236}">
                <a16:creationId xmlns:a16="http://schemas.microsoft.com/office/drawing/2014/main" id="{7BBD8619-5D1E-F15A-7E97-DA79063C284E}"/>
              </a:ext>
            </a:extLst>
          </p:cNvPr>
          <p:cNvSpPr>
            <a:spLocks noGrp="1"/>
          </p:cNvSpPr>
          <p:nvPr>
            <p:ph idx="1"/>
          </p:nvPr>
        </p:nvSpPr>
        <p:spPr/>
        <p:txBody>
          <a:bodyPr/>
          <a:lstStyle/>
          <a:p>
            <a:pPr algn="l"/>
            <a:r>
              <a:rPr lang="en-US" b="0" i="0" u="none" strike="noStrike" dirty="0">
                <a:solidFill>
                  <a:srgbClr val="000000"/>
                </a:solidFill>
                <a:effectLst/>
                <a:latin typeface="ff1"/>
              </a:rPr>
              <a:t>Storage Media refer to the data carrier which enables storage of information. The central</a:t>
            </a:r>
            <a:r>
              <a:rPr lang="en-US" b="0" i="0" u="none" strike="noStrike" dirty="0">
                <a:solidFill>
                  <a:srgbClr val="000000"/>
                </a:solidFill>
                <a:effectLst/>
                <a:latin typeface="ff3"/>
              </a:rPr>
              <a:t> </a:t>
            </a:r>
            <a:r>
              <a:rPr lang="en-US" b="0" i="0" u="none" strike="noStrike" dirty="0">
                <a:solidFill>
                  <a:srgbClr val="000000"/>
                </a:solidFill>
                <a:effectLst/>
                <a:latin typeface="ff1"/>
              </a:rPr>
              <a:t>question is, </a:t>
            </a:r>
            <a:r>
              <a:rPr lang="en-US" b="0" i="1" u="none" strike="noStrike" dirty="0">
                <a:solidFill>
                  <a:schemeClr val="accent1"/>
                </a:solidFill>
                <a:effectLst/>
                <a:latin typeface="ff1"/>
              </a:rPr>
              <a:t>how will information be stored?</a:t>
            </a:r>
            <a:r>
              <a:rPr lang="en-US" b="0" i="0" u="none" strike="noStrike" dirty="0">
                <a:solidFill>
                  <a:srgbClr val="000000"/>
                </a:solidFill>
                <a:effectLst/>
                <a:latin typeface="ff1"/>
              </a:rPr>
              <a:t> </a:t>
            </a:r>
          </a:p>
          <a:p>
            <a:pPr algn="l">
              <a:buFont typeface="Wingdings" pitchFamily="2" charset="2"/>
              <a:buChar char="ü"/>
            </a:pPr>
            <a:r>
              <a:rPr lang="en-US" b="0" i="0" u="none" strike="noStrike" dirty="0">
                <a:solidFill>
                  <a:srgbClr val="000000"/>
                </a:solidFill>
                <a:effectLst/>
                <a:latin typeface="ff1"/>
              </a:rPr>
              <a:t>The answer is hard disk, CD-ROM, Floppy, Micro-</a:t>
            </a:r>
            <a:r>
              <a:rPr lang="en-US" b="0" i="0" u="none" strike="noStrike" dirty="0">
                <a:solidFill>
                  <a:srgbClr val="000000"/>
                </a:solidFill>
                <a:effectLst/>
                <a:latin typeface="ff3"/>
              </a:rPr>
              <a:t> </a:t>
            </a:r>
            <a:r>
              <a:rPr lang="en-US" b="0" i="0" u="none" strike="noStrike" dirty="0">
                <a:solidFill>
                  <a:srgbClr val="000000"/>
                </a:solidFill>
                <a:effectLst/>
                <a:latin typeface="ff1"/>
              </a:rPr>
              <a:t>film, printed documents, digital storage etc.</a:t>
            </a:r>
          </a:p>
          <a:p>
            <a:pPr marL="0" indent="0">
              <a:buNone/>
            </a:pPr>
            <a:endParaRPr lang="en-NP" dirty="0"/>
          </a:p>
        </p:txBody>
      </p:sp>
      <p:sp>
        <p:nvSpPr>
          <p:cNvPr id="4" name="Date Placeholder 3">
            <a:extLst>
              <a:ext uri="{FF2B5EF4-FFF2-40B4-BE49-F238E27FC236}">
                <a16:creationId xmlns:a16="http://schemas.microsoft.com/office/drawing/2014/main" id="{61524229-F4DD-6E92-D2D4-6919E11CEE4A}"/>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262F1395-9573-7AAC-3BE6-59CCA5F9C228}"/>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4A3674E6-C180-6D9A-342E-E706D75BD05B}"/>
              </a:ext>
            </a:extLst>
          </p:cNvPr>
          <p:cNvSpPr>
            <a:spLocks noGrp="1"/>
          </p:cNvSpPr>
          <p:nvPr>
            <p:ph type="sldNum" sz="quarter" idx="12"/>
          </p:nvPr>
        </p:nvSpPr>
        <p:spPr/>
        <p:txBody>
          <a:bodyPr/>
          <a:lstStyle/>
          <a:p>
            <a:fld id="{C945F23D-0803-6047-87B4-22120C2DD6B8}" type="slidenum">
              <a:rPr lang="en-NP" smtClean="0"/>
              <a:t>21</a:t>
            </a:fld>
            <a:endParaRPr lang="en-NP"/>
          </a:p>
        </p:txBody>
      </p:sp>
    </p:spTree>
    <p:extLst>
      <p:ext uri="{BB962C8B-B14F-4D97-AF65-F5344CB8AC3E}">
        <p14:creationId xmlns:p14="http://schemas.microsoft.com/office/powerpoint/2010/main" val="3670774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76454-6001-885E-149D-5C59E2350D15}"/>
              </a:ext>
            </a:extLst>
          </p:cNvPr>
          <p:cNvSpPr>
            <a:spLocks noGrp="1"/>
          </p:cNvSpPr>
          <p:nvPr>
            <p:ph type="title"/>
          </p:nvPr>
        </p:nvSpPr>
        <p:spPr/>
        <p:txBody>
          <a:bodyPr/>
          <a:lstStyle/>
          <a:p>
            <a:r>
              <a:rPr lang="en-NP" dirty="0"/>
              <a:t>5. Transmission Medium</a:t>
            </a:r>
          </a:p>
        </p:txBody>
      </p:sp>
      <p:sp>
        <p:nvSpPr>
          <p:cNvPr id="3" name="Content Placeholder 2">
            <a:extLst>
              <a:ext uri="{FF2B5EF4-FFF2-40B4-BE49-F238E27FC236}">
                <a16:creationId xmlns:a16="http://schemas.microsoft.com/office/drawing/2014/main" id="{BD435F31-B202-BBB0-85FF-3B385C2DF950}"/>
              </a:ext>
            </a:extLst>
          </p:cNvPr>
          <p:cNvSpPr>
            <a:spLocks noGrp="1"/>
          </p:cNvSpPr>
          <p:nvPr>
            <p:ph idx="1"/>
          </p:nvPr>
        </p:nvSpPr>
        <p:spPr/>
        <p:txBody>
          <a:bodyPr/>
          <a:lstStyle/>
          <a:p>
            <a:pPr algn="l"/>
            <a:r>
              <a:rPr lang="en-US" b="0" i="0" u="none" strike="noStrike" dirty="0">
                <a:solidFill>
                  <a:srgbClr val="000000"/>
                </a:solidFill>
                <a:effectLst/>
                <a:latin typeface="ff1"/>
              </a:rPr>
              <a:t>Transmission Media are the different information carrier that enables continuous data</a:t>
            </a:r>
            <a:r>
              <a:rPr lang="en-US" b="0" i="0" u="none" strike="noStrike" dirty="0">
                <a:solidFill>
                  <a:srgbClr val="000000"/>
                </a:solidFill>
                <a:effectLst/>
                <a:latin typeface="ff3"/>
              </a:rPr>
              <a:t> </a:t>
            </a:r>
            <a:r>
              <a:rPr lang="en-US" b="0" i="0" u="none" strike="noStrike" dirty="0">
                <a:solidFill>
                  <a:srgbClr val="000000"/>
                </a:solidFill>
                <a:effectLst/>
                <a:latin typeface="ff1"/>
              </a:rPr>
              <a:t>transmission. The central question is, </a:t>
            </a:r>
            <a:r>
              <a:rPr lang="en-US" b="0" i="1" u="none" strike="noStrike" dirty="0">
                <a:solidFill>
                  <a:schemeClr val="accent1"/>
                </a:solidFill>
                <a:effectLst/>
                <a:latin typeface="ff1"/>
              </a:rPr>
              <a:t>over what will the  information be transmitted? </a:t>
            </a:r>
          </a:p>
          <a:p>
            <a:pPr marL="0" indent="0" algn="l">
              <a:buNone/>
            </a:pPr>
            <a:endParaRPr lang="en-US" b="0" i="1" u="none" strike="noStrike" dirty="0">
              <a:solidFill>
                <a:schemeClr val="accent1"/>
              </a:solidFill>
              <a:effectLst/>
              <a:latin typeface="ff1"/>
            </a:endParaRPr>
          </a:p>
          <a:p>
            <a:pPr algn="l">
              <a:buFont typeface="Wingdings" pitchFamily="2" charset="2"/>
              <a:buChar char="ü"/>
            </a:pPr>
            <a:r>
              <a:rPr lang="en-US" b="0" i="0" u="none" strike="noStrike" dirty="0">
                <a:solidFill>
                  <a:srgbClr val="000000"/>
                </a:solidFill>
                <a:effectLst/>
                <a:latin typeface="ff1"/>
              </a:rPr>
              <a:t>Information is</a:t>
            </a:r>
            <a:r>
              <a:rPr lang="en-US" b="0" i="0" u="none" strike="noStrike" dirty="0">
                <a:solidFill>
                  <a:srgbClr val="000000"/>
                </a:solidFill>
                <a:effectLst/>
                <a:latin typeface="ff3"/>
              </a:rPr>
              <a:t> </a:t>
            </a:r>
            <a:r>
              <a:rPr lang="en-US" b="0" i="0" u="none" strike="noStrike" dirty="0">
                <a:solidFill>
                  <a:srgbClr val="000000"/>
                </a:solidFill>
                <a:effectLst/>
                <a:latin typeface="ff1"/>
              </a:rPr>
              <a:t>transmitted over network either by using wired or wireless connection. </a:t>
            </a:r>
          </a:p>
          <a:p>
            <a:pPr marL="0" indent="0" algn="l">
              <a:buNone/>
            </a:pPr>
            <a:endParaRPr lang="en-US" b="0" i="0" u="none" strike="noStrike" dirty="0">
              <a:solidFill>
                <a:srgbClr val="000000"/>
              </a:solidFill>
              <a:effectLst/>
              <a:latin typeface="ff1"/>
            </a:endParaRPr>
          </a:p>
          <a:p>
            <a:pPr algn="l">
              <a:buFont typeface="Wingdings" pitchFamily="2" charset="2"/>
              <a:buChar char="ü"/>
            </a:pPr>
            <a:r>
              <a:rPr lang="en-US" b="0" i="0" u="none" strike="noStrike" dirty="0">
                <a:solidFill>
                  <a:srgbClr val="000000"/>
                </a:solidFill>
                <a:effectLst/>
                <a:latin typeface="ff1"/>
              </a:rPr>
              <a:t>Wired connection can be</a:t>
            </a:r>
            <a:r>
              <a:rPr lang="en-US" b="0" i="0" u="none" strike="noStrike" dirty="0">
                <a:solidFill>
                  <a:srgbClr val="000000"/>
                </a:solidFill>
                <a:effectLst/>
                <a:latin typeface="ff3"/>
              </a:rPr>
              <a:t> </a:t>
            </a:r>
            <a:r>
              <a:rPr lang="en-US" b="0" i="0" u="none" strike="noStrike" dirty="0">
                <a:solidFill>
                  <a:srgbClr val="000000"/>
                </a:solidFill>
                <a:effectLst/>
                <a:latin typeface="ff1"/>
              </a:rPr>
              <a:t>twisted pair, coaxial cable, optical fiber cable etc. </a:t>
            </a:r>
          </a:p>
          <a:p>
            <a:pPr marL="0" indent="0" algn="l">
              <a:buNone/>
            </a:pPr>
            <a:endParaRPr lang="en-US" b="0" i="0" u="none" strike="noStrike" dirty="0">
              <a:solidFill>
                <a:srgbClr val="000000"/>
              </a:solidFill>
              <a:effectLst/>
              <a:latin typeface="ff1"/>
            </a:endParaRPr>
          </a:p>
          <a:p>
            <a:pPr algn="l">
              <a:buFont typeface="Wingdings" pitchFamily="2" charset="2"/>
              <a:buChar char="ü"/>
            </a:pPr>
            <a:r>
              <a:rPr lang="en-US" b="0" i="0" u="none" strike="noStrike" dirty="0">
                <a:solidFill>
                  <a:srgbClr val="000000"/>
                </a:solidFill>
                <a:effectLst/>
                <a:latin typeface="ff1"/>
              </a:rPr>
              <a:t>Wireless connection can be satellite connection</a:t>
            </a:r>
            <a:r>
              <a:rPr lang="en-US" b="0" i="0" u="none" strike="noStrike" dirty="0">
                <a:solidFill>
                  <a:srgbClr val="000000"/>
                </a:solidFill>
                <a:effectLst/>
                <a:latin typeface="ff3"/>
              </a:rPr>
              <a:t> </a:t>
            </a:r>
            <a:r>
              <a:rPr lang="en-US" b="0" i="0" u="none" strike="noStrike" dirty="0">
                <a:solidFill>
                  <a:srgbClr val="000000"/>
                </a:solidFill>
                <a:effectLst/>
                <a:latin typeface="ff1"/>
              </a:rPr>
              <a:t>or radio link connections etc. </a:t>
            </a:r>
          </a:p>
          <a:p>
            <a:pPr algn="l"/>
            <a:endParaRPr lang="en-US" b="0" i="1" u="none" strike="noStrike" dirty="0">
              <a:solidFill>
                <a:schemeClr val="accent1"/>
              </a:solidFill>
              <a:effectLst/>
              <a:latin typeface="ff1"/>
            </a:endParaRPr>
          </a:p>
          <a:p>
            <a:pPr algn="l"/>
            <a:endParaRPr lang="en-US" i="1" dirty="0">
              <a:solidFill>
                <a:schemeClr val="accent1"/>
              </a:solidFill>
              <a:latin typeface="ff1"/>
            </a:endParaRPr>
          </a:p>
          <a:p>
            <a:pPr algn="l"/>
            <a:endParaRPr lang="en-US" b="0" i="1" u="none" strike="noStrike" dirty="0">
              <a:solidFill>
                <a:schemeClr val="accent1"/>
              </a:solidFill>
              <a:effectLst/>
              <a:latin typeface="ff1"/>
            </a:endParaRPr>
          </a:p>
          <a:p>
            <a:endParaRPr lang="en-NP" dirty="0"/>
          </a:p>
        </p:txBody>
      </p:sp>
      <p:sp>
        <p:nvSpPr>
          <p:cNvPr id="4" name="Date Placeholder 3">
            <a:extLst>
              <a:ext uri="{FF2B5EF4-FFF2-40B4-BE49-F238E27FC236}">
                <a16:creationId xmlns:a16="http://schemas.microsoft.com/office/drawing/2014/main" id="{3114A850-F5ED-E140-98F0-54222FDF7B79}"/>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0857825E-378A-3B45-9C1E-FDB0356B5948}"/>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CEB0C180-42C2-B258-7A92-C437D3F93010}"/>
              </a:ext>
            </a:extLst>
          </p:cNvPr>
          <p:cNvSpPr>
            <a:spLocks noGrp="1"/>
          </p:cNvSpPr>
          <p:nvPr>
            <p:ph type="sldNum" sz="quarter" idx="12"/>
          </p:nvPr>
        </p:nvSpPr>
        <p:spPr/>
        <p:txBody>
          <a:bodyPr/>
          <a:lstStyle/>
          <a:p>
            <a:fld id="{C945F23D-0803-6047-87B4-22120C2DD6B8}" type="slidenum">
              <a:rPr lang="en-NP" smtClean="0"/>
              <a:t>22</a:t>
            </a:fld>
            <a:endParaRPr lang="en-NP"/>
          </a:p>
        </p:txBody>
      </p:sp>
    </p:spTree>
    <p:extLst>
      <p:ext uri="{BB962C8B-B14F-4D97-AF65-F5344CB8AC3E}">
        <p14:creationId xmlns:p14="http://schemas.microsoft.com/office/powerpoint/2010/main" val="3927932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5BBC-F679-D713-FF18-258EB79FBBDE}"/>
              </a:ext>
            </a:extLst>
          </p:cNvPr>
          <p:cNvSpPr>
            <a:spLocks noGrp="1"/>
          </p:cNvSpPr>
          <p:nvPr>
            <p:ph type="title"/>
          </p:nvPr>
        </p:nvSpPr>
        <p:spPr/>
        <p:txBody>
          <a:bodyPr/>
          <a:lstStyle/>
          <a:p>
            <a:r>
              <a:rPr lang="en-NP" dirty="0"/>
              <a:t>6. </a:t>
            </a:r>
            <a:r>
              <a:rPr lang="en-US" dirty="0"/>
              <a:t>I</a:t>
            </a:r>
            <a:r>
              <a:rPr lang="en-NP" dirty="0"/>
              <a:t>nformation exchange medium</a:t>
            </a:r>
          </a:p>
        </p:txBody>
      </p:sp>
      <p:sp>
        <p:nvSpPr>
          <p:cNvPr id="3" name="Content Placeholder 2">
            <a:extLst>
              <a:ext uri="{FF2B5EF4-FFF2-40B4-BE49-F238E27FC236}">
                <a16:creationId xmlns:a16="http://schemas.microsoft.com/office/drawing/2014/main" id="{1CA80978-EE7D-D999-B610-9A141A8E3DA9}"/>
              </a:ext>
            </a:extLst>
          </p:cNvPr>
          <p:cNvSpPr>
            <a:spLocks noGrp="1"/>
          </p:cNvSpPr>
          <p:nvPr>
            <p:ph idx="1"/>
          </p:nvPr>
        </p:nvSpPr>
        <p:spPr/>
        <p:txBody>
          <a:bodyPr/>
          <a:lstStyle/>
          <a:p>
            <a:pPr algn="l"/>
            <a:r>
              <a:rPr lang="en-US" b="0" i="0" u="none" strike="noStrike" dirty="0">
                <a:solidFill>
                  <a:srgbClr val="000000"/>
                </a:solidFill>
                <a:effectLst/>
                <a:latin typeface="ff1"/>
              </a:rPr>
              <a:t>Information exchange media includes all information carrier for transmission, i.e. all storage and</a:t>
            </a:r>
            <a:r>
              <a:rPr lang="en-US" b="0" i="0" u="none" strike="noStrike" dirty="0">
                <a:solidFill>
                  <a:srgbClr val="000000"/>
                </a:solidFill>
                <a:effectLst/>
                <a:latin typeface="ff3"/>
              </a:rPr>
              <a:t> </a:t>
            </a:r>
            <a:r>
              <a:rPr lang="en-US" b="0" i="0" u="none" strike="noStrike" dirty="0">
                <a:solidFill>
                  <a:srgbClr val="000000"/>
                </a:solidFill>
                <a:effectLst/>
                <a:latin typeface="ff1"/>
              </a:rPr>
              <a:t>transmission media.</a:t>
            </a:r>
          </a:p>
          <a:p>
            <a:pPr algn="l"/>
            <a:r>
              <a:rPr lang="en-US" b="0" i="0" u="none" strike="noStrike" dirty="0">
                <a:solidFill>
                  <a:srgbClr val="000000"/>
                </a:solidFill>
                <a:effectLst/>
                <a:latin typeface="ff1"/>
              </a:rPr>
              <a:t>The central question is, </a:t>
            </a:r>
            <a:r>
              <a:rPr lang="en-US" b="0" i="1" u="none" strike="noStrike" dirty="0">
                <a:solidFill>
                  <a:schemeClr val="accent1"/>
                </a:solidFill>
                <a:effectLst/>
                <a:latin typeface="ff1"/>
              </a:rPr>
              <a:t>which information carrier will be used for</a:t>
            </a:r>
            <a:r>
              <a:rPr lang="en-US" b="0" i="1" u="none" strike="noStrike" dirty="0">
                <a:solidFill>
                  <a:schemeClr val="accent1"/>
                </a:solidFill>
                <a:effectLst/>
                <a:latin typeface="ff3"/>
              </a:rPr>
              <a:t> </a:t>
            </a:r>
            <a:r>
              <a:rPr lang="en-US" b="0" i="1" u="none" strike="noStrike" dirty="0">
                <a:solidFill>
                  <a:schemeClr val="accent1"/>
                </a:solidFill>
                <a:effectLst/>
                <a:latin typeface="ff1"/>
              </a:rPr>
              <a:t>information exchange between different places? </a:t>
            </a:r>
          </a:p>
          <a:p>
            <a:pPr algn="l">
              <a:buFont typeface="Wingdings" pitchFamily="2" charset="2"/>
              <a:buChar char="ü"/>
            </a:pPr>
            <a:r>
              <a:rPr lang="en-US" b="0" i="0" u="none" strike="noStrike" dirty="0">
                <a:solidFill>
                  <a:srgbClr val="000000"/>
                </a:solidFill>
                <a:effectLst/>
                <a:latin typeface="ff1"/>
              </a:rPr>
              <a:t>The answer is combine uses of storage and</a:t>
            </a:r>
            <a:r>
              <a:rPr lang="en-US" b="0" i="0" u="none" strike="noStrike" dirty="0">
                <a:solidFill>
                  <a:srgbClr val="000000"/>
                </a:solidFill>
                <a:effectLst/>
                <a:latin typeface="ff3"/>
              </a:rPr>
              <a:t> </a:t>
            </a:r>
            <a:r>
              <a:rPr lang="en-US" b="0" i="0" u="none" strike="noStrike" dirty="0">
                <a:solidFill>
                  <a:srgbClr val="000000"/>
                </a:solidFill>
                <a:effectLst/>
                <a:latin typeface="ff1"/>
              </a:rPr>
              <a:t>transmission media. E.g. Electronic mailing system</a:t>
            </a:r>
            <a:r>
              <a:rPr lang="en-US" b="0" i="0" u="none" strike="noStrike" dirty="0">
                <a:solidFill>
                  <a:srgbClr val="000000"/>
                </a:solidFill>
                <a:effectLst/>
                <a:latin typeface="ff3"/>
              </a:rPr>
              <a:t> </a:t>
            </a:r>
            <a:endParaRPr lang="en-US" b="0" i="0" u="none" strike="noStrike" dirty="0">
              <a:solidFill>
                <a:srgbClr val="000000"/>
              </a:solidFill>
              <a:effectLst/>
              <a:latin typeface="ff1"/>
            </a:endParaRPr>
          </a:p>
          <a:p>
            <a:pPr algn="l">
              <a:buFont typeface="Wingdings" pitchFamily="2" charset="2"/>
              <a:buChar char="ü"/>
            </a:pPr>
            <a:r>
              <a:rPr lang="en-US" b="0" i="0" u="none" strike="noStrike" dirty="0">
                <a:solidFill>
                  <a:srgbClr val="000000"/>
                </a:solidFill>
                <a:effectLst/>
                <a:latin typeface="ff1"/>
              </a:rPr>
              <a:t>Information can flow through intermediate storage media, where the storage medium is</a:t>
            </a:r>
            <a:r>
              <a:rPr lang="en-US" b="0" i="0" u="none" strike="noStrike" dirty="0">
                <a:solidFill>
                  <a:srgbClr val="000000"/>
                </a:solidFill>
                <a:effectLst/>
                <a:latin typeface="ff3"/>
              </a:rPr>
              <a:t> </a:t>
            </a:r>
            <a:r>
              <a:rPr lang="en-US" b="0" i="0" u="none" strike="noStrike" dirty="0">
                <a:solidFill>
                  <a:srgbClr val="000000"/>
                </a:solidFill>
                <a:effectLst/>
                <a:latin typeface="ff1"/>
              </a:rPr>
              <a:t>transported outside of computer networks to the destination, through direct transmission using</a:t>
            </a:r>
            <a:r>
              <a:rPr lang="en-US" b="0" i="0" u="none" strike="noStrike" dirty="0">
                <a:solidFill>
                  <a:srgbClr val="000000"/>
                </a:solidFill>
                <a:effectLst/>
                <a:latin typeface="ff3"/>
              </a:rPr>
              <a:t> </a:t>
            </a:r>
            <a:r>
              <a:rPr lang="en-US" b="0" i="0" u="none" strike="noStrike" dirty="0">
                <a:solidFill>
                  <a:srgbClr val="000000"/>
                </a:solidFill>
                <a:effectLst/>
                <a:latin typeface="ff1"/>
              </a:rPr>
              <a:t>computer networks, or through combined usage of storage and transmission media.</a:t>
            </a:r>
          </a:p>
          <a:p>
            <a:pPr algn="l"/>
            <a:endParaRPr lang="en-US" b="0" i="1" u="none" strike="noStrike" dirty="0">
              <a:solidFill>
                <a:schemeClr val="accent1"/>
              </a:solidFill>
              <a:effectLst/>
              <a:latin typeface="ff1"/>
            </a:endParaRPr>
          </a:p>
          <a:p>
            <a:pPr marL="0" indent="0" algn="l">
              <a:buNone/>
            </a:pPr>
            <a:endParaRPr lang="en-US" b="0" i="0" u="none" strike="noStrike" dirty="0">
              <a:solidFill>
                <a:srgbClr val="000000"/>
              </a:solidFill>
              <a:effectLst/>
              <a:latin typeface="ff1"/>
            </a:endParaRPr>
          </a:p>
          <a:p>
            <a:endParaRPr lang="en-NP" dirty="0"/>
          </a:p>
        </p:txBody>
      </p:sp>
      <p:sp>
        <p:nvSpPr>
          <p:cNvPr id="4" name="Date Placeholder 3">
            <a:extLst>
              <a:ext uri="{FF2B5EF4-FFF2-40B4-BE49-F238E27FC236}">
                <a16:creationId xmlns:a16="http://schemas.microsoft.com/office/drawing/2014/main" id="{CD772965-D19B-7F82-95C8-F1A0EBE8D67D}"/>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3DB18D04-D25D-BA91-0C10-1A0C5898B228}"/>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5676D16F-3C4A-5529-C034-34EAD90599EE}"/>
              </a:ext>
            </a:extLst>
          </p:cNvPr>
          <p:cNvSpPr>
            <a:spLocks noGrp="1"/>
          </p:cNvSpPr>
          <p:nvPr>
            <p:ph type="sldNum" sz="quarter" idx="12"/>
          </p:nvPr>
        </p:nvSpPr>
        <p:spPr/>
        <p:txBody>
          <a:bodyPr/>
          <a:lstStyle/>
          <a:p>
            <a:fld id="{C945F23D-0803-6047-87B4-22120C2DD6B8}" type="slidenum">
              <a:rPr lang="en-NP" smtClean="0"/>
              <a:t>23</a:t>
            </a:fld>
            <a:endParaRPr lang="en-NP"/>
          </a:p>
        </p:txBody>
      </p:sp>
    </p:spTree>
    <p:extLst>
      <p:ext uri="{BB962C8B-B14F-4D97-AF65-F5344CB8AC3E}">
        <p14:creationId xmlns:p14="http://schemas.microsoft.com/office/powerpoint/2010/main" val="3445671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C8DA-1626-7600-A16C-1AE64A2EC816}"/>
              </a:ext>
            </a:extLst>
          </p:cNvPr>
          <p:cNvSpPr>
            <a:spLocks noGrp="1"/>
          </p:cNvSpPr>
          <p:nvPr>
            <p:ph type="title"/>
          </p:nvPr>
        </p:nvSpPr>
        <p:spPr>
          <a:xfrm>
            <a:off x="1069848" y="484632"/>
            <a:ext cx="10058400" cy="1270027"/>
          </a:xfrm>
        </p:spPr>
        <p:txBody>
          <a:bodyPr>
            <a:normAutofit fontScale="90000"/>
          </a:bodyPr>
          <a:lstStyle/>
          <a:p>
            <a:r>
              <a:rPr lang="en-NP" dirty="0"/>
              <a:t>Technical chall</a:t>
            </a:r>
            <a:r>
              <a:rPr lang="en-US" dirty="0"/>
              <a:t>e</a:t>
            </a:r>
            <a:r>
              <a:rPr lang="en-NP" dirty="0"/>
              <a:t>nges for multimedia systems</a:t>
            </a:r>
          </a:p>
        </p:txBody>
      </p:sp>
      <p:sp>
        <p:nvSpPr>
          <p:cNvPr id="3" name="Content Placeholder 2">
            <a:extLst>
              <a:ext uri="{FF2B5EF4-FFF2-40B4-BE49-F238E27FC236}">
                <a16:creationId xmlns:a16="http://schemas.microsoft.com/office/drawing/2014/main" id="{4AFF24D5-29D9-881C-FB12-F993CCADB38C}"/>
              </a:ext>
            </a:extLst>
          </p:cNvPr>
          <p:cNvSpPr>
            <a:spLocks noGrp="1"/>
          </p:cNvSpPr>
          <p:nvPr>
            <p:ph idx="1"/>
          </p:nvPr>
        </p:nvSpPr>
        <p:spPr>
          <a:xfrm>
            <a:off x="1069848" y="1890584"/>
            <a:ext cx="10058400" cy="4382200"/>
          </a:xfrm>
        </p:spPr>
        <p:txBody>
          <a:bodyPr>
            <a:normAutofit fontScale="92500" lnSpcReduction="20000"/>
          </a:bodyPr>
          <a:lstStyle/>
          <a:p>
            <a:pPr marL="0" indent="0">
              <a:buNone/>
            </a:pPr>
            <a:r>
              <a:rPr lang="en-NP" sz="2200" dirty="0">
                <a:solidFill>
                  <a:schemeClr val="accent1"/>
                </a:solidFill>
                <a:latin typeface="ff1"/>
              </a:rPr>
              <a:t>1. Storage/Amount of Data: </a:t>
            </a:r>
          </a:p>
          <a:p>
            <a:pPr marL="0" indent="0">
              <a:buNone/>
            </a:pPr>
            <a:r>
              <a:rPr lang="en-NP" sz="2200" dirty="0">
                <a:solidFill>
                  <a:srgbClr val="000000"/>
                </a:solidFill>
                <a:latin typeface="ff1"/>
              </a:rPr>
              <a:t>	While dealing with different multimedia, obviouisly there is an ever increasing 	demand for the storage medium.</a:t>
            </a:r>
          </a:p>
          <a:p>
            <a:pPr marL="0" indent="0">
              <a:buNone/>
            </a:pPr>
            <a:r>
              <a:rPr lang="en-US" sz="2200" dirty="0">
                <a:solidFill>
                  <a:srgbClr val="000000"/>
                </a:solidFill>
                <a:latin typeface="ff1"/>
              </a:rPr>
              <a:t>	Multimedia files are large, requiring significant storage capacity</a:t>
            </a:r>
          </a:p>
          <a:p>
            <a:pPr marL="0" indent="0">
              <a:buNone/>
            </a:pPr>
            <a:r>
              <a:rPr lang="en-US" sz="2200" dirty="0">
                <a:solidFill>
                  <a:srgbClr val="000000"/>
                </a:solidFill>
                <a:latin typeface="ff1"/>
              </a:rPr>
              <a:t>	The system must be scalable to support large audiences specially for services like video 	streaming. E.g. Netflix, Amazon</a:t>
            </a:r>
            <a:endParaRPr lang="en-NP" sz="2200" dirty="0">
              <a:solidFill>
                <a:srgbClr val="000000"/>
              </a:solidFill>
              <a:latin typeface="ff1"/>
            </a:endParaRPr>
          </a:p>
          <a:p>
            <a:pPr marL="0" indent="0">
              <a:buNone/>
            </a:pPr>
            <a:r>
              <a:rPr lang="en-NP" sz="2200" dirty="0">
                <a:solidFill>
                  <a:schemeClr val="accent1"/>
                </a:solidFill>
                <a:latin typeface="ff1"/>
              </a:rPr>
              <a:t>2. Timing Requirements/ Real Time Performance:</a:t>
            </a:r>
          </a:p>
          <a:p>
            <a:pPr marL="0" indent="0">
              <a:buNone/>
            </a:pPr>
            <a:r>
              <a:rPr lang="en-NP" sz="2200" dirty="0">
                <a:solidFill>
                  <a:srgbClr val="000000"/>
                </a:solidFill>
                <a:latin typeface="ff1"/>
              </a:rPr>
              <a:t>	The avaliability of RTS (Real Time System), </a:t>
            </a:r>
            <a:r>
              <a:rPr lang="en-US" sz="2200" dirty="0">
                <a:solidFill>
                  <a:srgbClr val="000000"/>
                </a:solidFill>
                <a:latin typeface="ff1"/>
              </a:rPr>
              <a:t>for live streaming or video conferencing, 	low-latency communication is essential.</a:t>
            </a:r>
          </a:p>
          <a:p>
            <a:pPr marL="0" indent="0">
              <a:buNone/>
            </a:pPr>
            <a:r>
              <a:rPr lang="en-US" sz="2200" dirty="0">
                <a:solidFill>
                  <a:srgbClr val="000000"/>
                </a:solidFill>
                <a:latin typeface="ff1"/>
              </a:rPr>
              <a:t>	Minimizing delays across networks while maintaining high quality is a significant 	challenge</a:t>
            </a:r>
            <a:endParaRPr lang="en-NP" sz="2200" dirty="0">
              <a:solidFill>
                <a:srgbClr val="000000"/>
              </a:solidFill>
              <a:latin typeface="ff1"/>
            </a:endParaRPr>
          </a:p>
          <a:p>
            <a:pPr marL="0" indent="0">
              <a:buNone/>
            </a:pPr>
            <a:r>
              <a:rPr lang="en-NP" sz="2200" dirty="0">
                <a:solidFill>
                  <a:srgbClr val="000000"/>
                </a:solidFill>
                <a:latin typeface="ff1"/>
              </a:rPr>
              <a:t>	Packets of Data must be handled accordingly during transmission through 	different mediums</a:t>
            </a:r>
          </a:p>
          <a:p>
            <a:pPr marL="0" indent="0">
              <a:buNone/>
            </a:pPr>
            <a:r>
              <a:rPr lang="en-NP" dirty="0"/>
              <a:t>	</a:t>
            </a:r>
          </a:p>
        </p:txBody>
      </p:sp>
      <p:sp>
        <p:nvSpPr>
          <p:cNvPr id="4" name="Date Placeholder 3">
            <a:extLst>
              <a:ext uri="{FF2B5EF4-FFF2-40B4-BE49-F238E27FC236}">
                <a16:creationId xmlns:a16="http://schemas.microsoft.com/office/drawing/2014/main" id="{85531A12-AC86-52BE-DC0B-5BD4085B0566}"/>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D8F51795-4BAF-E32F-2C3D-0DE3BAED5284}"/>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0D78EE2F-F96D-BA49-C842-FA01E9AA66B2}"/>
              </a:ext>
            </a:extLst>
          </p:cNvPr>
          <p:cNvSpPr>
            <a:spLocks noGrp="1"/>
          </p:cNvSpPr>
          <p:nvPr>
            <p:ph type="sldNum" sz="quarter" idx="12"/>
          </p:nvPr>
        </p:nvSpPr>
        <p:spPr/>
        <p:txBody>
          <a:bodyPr/>
          <a:lstStyle/>
          <a:p>
            <a:fld id="{C945F23D-0803-6047-87B4-22120C2DD6B8}" type="slidenum">
              <a:rPr lang="en-NP" smtClean="0"/>
              <a:t>24</a:t>
            </a:fld>
            <a:endParaRPr lang="en-NP"/>
          </a:p>
        </p:txBody>
      </p:sp>
    </p:spTree>
    <p:extLst>
      <p:ext uri="{BB962C8B-B14F-4D97-AF65-F5344CB8AC3E}">
        <p14:creationId xmlns:p14="http://schemas.microsoft.com/office/powerpoint/2010/main" val="2911446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B6D0-6A10-2E6F-5BD1-516E63008D10}"/>
              </a:ext>
            </a:extLst>
          </p:cNvPr>
          <p:cNvSpPr>
            <a:spLocks noGrp="1"/>
          </p:cNvSpPr>
          <p:nvPr>
            <p:ph type="title"/>
          </p:nvPr>
        </p:nvSpPr>
        <p:spPr>
          <a:xfrm>
            <a:off x="1069848" y="484632"/>
            <a:ext cx="10058400" cy="1134103"/>
          </a:xfrm>
        </p:spPr>
        <p:txBody>
          <a:bodyPr/>
          <a:lstStyle/>
          <a:p>
            <a:r>
              <a:rPr lang="en-US" dirty="0"/>
              <a:t>C</a:t>
            </a:r>
            <a:r>
              <a:rPr lang="en-NP" dirty="0"/>
              <a:t>ontd..</a:t>
            </a:r>
          </a:p>
        </p:txBody>
      </p:sp>
      <p:sp>
        <p:nvSpPr>
          <p:cNvPr id="3" name="Content Placeholder 2">
            <a:extLst>
              <a:ext uri="{FF2B5EF4-FFF2-40B4-BE49-F238E27FC236}">
                <a16:creationId xmlns:a16="http://schemas.microsoft.com/office/drawing/2014/main" id="{4C116F3B-A5B6-F10D-9C7A-C4A5CF34610D}"/>
              </a:ext>
            </a:extLst>
          </p:cNvPr>
          <p:cNvSpPr>
            <a:spLocks noGrp="1"/>
          </p:cNvSpPr>
          <p:nvPr>
            <p:ph idx="1"/>
          </p:nvPr>
        </p:nvSpPr>
        <p:spPr>
          <a:xfrm>
            <a:off x="1069848" y="1618735"/>
            <a:ext cx="10058400" cy="4553465"/>
          </a:xfrm>
        </p:spPr>
        <p:txBody>
          <a:bodyPr/>
          <a:lstStyle/>
          <a:p>
            <a:pPr marL="0" indent="0">
              <a:lnSpc>
                <a:spcPct val="70000"/>
              </a:lnSpc>
              <a:buNone/>
            </a:pPr>
            <a:r>
              <a:rPr lang="en-NP" dirty="0">
                <a:solidFill>
                  <a:schemeClr val="accent1"/>
                </a:solidFill>
                <a:latin typeface="ff1"/>
              </a:rPr>
              <a:t>3. Integration Requirements/ Cross platform compatibility</a:t>
            </a:r>
          </a:p>
          <a:p>
            <a:pPr marL="0" indent="0">
              <a:lnSpc>
                <a:spcPct val="70000"/>
              </a:lnSpc>
              <a:buNone/>
            </a:pPr>
            <a:r>
              <a:rPr lang="en-NP" dirty="0">
                <a:solidFill>
                  <a:srgbClr val="000000"/>
                </a:solidFill>
                <a:latin typeface="ff1"/>
              </a:rPr>
              <a:t>	</a:t>
            </a:r>
            <a:r>
              <a:rPr lang="en-US" dirty="0">
                <a:solidFill>
                  <a:srgbClr val="000000"/>
                </a:solidFill>
                <a:latin typeface="ff1"/>
              </a:rPr>
              <a:t>Different devices have varying capabilities in terms of screen resolution, 	processing power, and input methods. </a:t>
            </a:r>
          </a:p>
          <a:p>
            <a:pPr marL="0" indent="0">
              <a:lnSpc>
                <a:spcPct val="70000"/>
              </a:lnSpc>
              <a:buNone/>
            </a:pPr>
            <a:r>
              <a:rPr lang="en-US" dirty="0">
                <a:solidFill>
                  <a:srgbClr val="000000"/>
                </a:solidFill>
                <a:latin typeface="ff1"/>
              </a:rPr>
              <a:t>	 Supporting multiple operating systems (Windows, macOS, Android, iOS) requires 	multimedia applications to handle compatibility and performance variations.</a:t>
            </a:r>
          </a:p>
          <a:p>
            <a:pPr marL="0" indent="0">
              <a:lnSpc>
                <a:spcPct val="70000"/>
              </a:lnSpc>
              <a:buNone/>
            </a:pPr>
            <a:endParaRPr lang="en-US" dirty="0">
              <a:solidFill>
                <a:srgbClr val="000000"/>
              </a:solidFill>
              <a:latin typeface="ff1"/>
            </a:endParaRPr>
          </a:p>
          <a:p>
            <a:pPr marL="0" indent="0">
              <a:lnSpc>
                <a:spcPct val="70000"/>
              </a:lnSpc>
              <a:buNone/>
            </a:pPr>
            <a:r>
              <a:rPr lang="en-US" dirty="0">
                <a:solidFill>
                  <a:schemeClr val="accent1"/>
                </a:solidFill>
                <a:latin typeface="ff1"/>
              </a:rPr>
              <a:t>4. Security and Privacy</a:t>
            </a:r>
          </a:p>
          <a:p>
            <a:pPr marL="0" indent="0">
              <a:lnSpc>
                <a:spcPct val="70000"/>
              </a:lnSpc>
              <a:buNone/>
            </a:pPr>
            <a:r>
              <a:rPr lang="en-US" dirty="0">
                <a:solidFill>
                  <a:srgbClr val="000000"/>
                </a:solidFill>
                <a:latin typeface="ff1"/>
              </a:rPr>
              <a:t>	 Ensuring multimedia content is protected from unauthorized use requires robust 	digital rights management (DRM) systems.</a:t>
            </a:r>
          </a:p>
          <a:p>
            <a:pPr marL="0" indent="0">
              <a:lnSpc>
                <a:spcPct val="70000"/>
              </a:lnSpc>
              <a:buNone/>
            </a:pPr>
            <a:r>
              <a:rPr lang="en-US" dirty="0">
                <a:solidFill>
                  <a:srgbClr val="000000"/>
                </a:solidFill>
                <a:latin typeface="ff1"/>
              </a:rPr>
              <a:t>	Encryption and secure transmission protocols are needed to ensure privacy and data 	integrity.</a:t>
            </a:r>
            <a:endParaRPr lang="en-NP" dirty="0">
              <a:solidFill>
                <a:srgbClr val="000000"/>
              </a:solidFill>
              <a:latin typeface="ff1"/>
            </a:endParaRPr>
          </a:p>
        </p:txBody>
      </p:sp>
      <p:sp>
        <p:nvSpPr>
          <p:cNvPr id="4" name="Date Placeholder 3">
            <a:extLst>
              <a:ext uri="{FF2B5EF4-FFF2-40B4-BE49-F238E27FC236}">
                <a16:creationId xmlns:a16="http://schemas.microsoft.com/office/drawing/2014/main" id="{EFCC7295-4A00-6280-8CA1-E4102CEBA15E}"/>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B9D0DDF9-EA61-3030-6296-B8FA7A11F785}"/>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A8DCD855-F447-A152-883F-1219DF0A04BE}"/>
              </a:ext>
            </a:extLst>
          </p:cNvPr>
          <p:cNvSpPr>
            <a:spLocks noGrp="1"/>
          </p:cNvSpPr>
          <p:nvPr>
            <p:ph type="sldNum" sz="quarter" idx="12"/>
          </p:nvPr>
        </p:nvSpPr>
        <p:spPr/>
        <p:txBody>
          <a:bodyPr/>
          <a:lstStyle/>
          <a:p>
            <a:fld id="{C945F23D-0803-6047-87B4-22120C2DD6B8}" type="slidenum">
              <a:rPr lang="en-NP" smtClean="0"/>
              <a:t>25</a:t>
            </a:fld>
            <a:endParaRPr lang="en-NP"/>
          </a:p>
        </p:txBody>
      </p:sp>
    </p:spTree>
    <p:extLst>
      <p:ext uri="{BB962C8B-B14F-4D97-AF65-F5344CB8AC3E}">
        <p14:creationId xmlns:p14="http://schemas.microsoft.com/office/powerpoint/2010/main" val="2123905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C70E-E093-0ACC-BBC8-D2F8BDA95FAC}"/>
              </a:ext>
            </a:extLst>
          </p:cNvPr>
          <p:cNvSpPr>
            <a:spLocks noGrp="1"/>
          </p:cNvSpPr>
          <p:nvPr>
            <p:ph type="title"/>
          </p:nvPr>
        </p:nvSpPr>
        <p:spPr>
          <a:xfrm>
            <a:off x="1069848" y="484632"/>
            <a:ext cx="10058400" cy="1158817"/>
          </a:xfrm>
        </p:spPr>
        <p:txBody>
          <a:bodyPr/>
          <a:lstStyle/>
          <a:p>
            <a:r>
              <a:rPr lang="en-US" dirty="0"/>
              <a:t>C</a:t>
            </a:r>
            <a:r>
              <a:rPr lang="en-NP" dirty="0"/>
              <a:t>ontd..</a:t>
            </a:r>
          </a:p>
        </p:txBody>
      </p:sp>
      <p:sp>
        <p:nvSpPr>
          <p:cNvPr id="3" name="Content Placeholder 2">
            <a:extLst>
              <a:ext uri="{FF2B5EF4-FFF2-40B4-BE49-F238E27FC236}">
                <a16:creationId xmlns:a16="http://schemas.microsoft.com/office/drawing/2014/main" id="{5303751E-D902-3379-D06D-F99A37D10C6C}"/>
              </a:ext>
            </a:extLst>
          </p:cNvPr>
          <p:cNvSpPr>
            <a:spLocks noGrp="1"/>
          </p:cNvSpPr>
          <p:nvPr>
            <p:ph idx="1"/>
          </p:nvPr>
        </p:nvSpPr>
        <p:spPr>
          <a:xfrm>
            <a:off x="1069848" y="1754659"/>
            <a:ext cx="10058400" cy="4417541"/>
          </a:xfrm>
        </p:spPr>
        <p:txBody>
          <a:bodyPr/>
          <a:lstStyle/>
          <a:p>
            <a:pPr marL="0" indent="0">
              <a:lnSpc>
                <a:spcPct val="70000"/>
              </a:lnSpc>
              <a:buNone/>
            </a:pPr>
            <a:r>
              <a:rPr lang="en-NP" dirty="0">
                <a:solidFill>
                  <a:schemeClr val="accent1"/>
                </a:solidFill>
                <a:latin typeface="ff1"/>
              </a:rPr>
              <a:t>5. </a:t>
            </a:r>
            <a:r>
              <a:rPr lang="en-US" dirty="0">
                <a:solidFill>
                  <a:schemeClr val="accent1"/>
                </a:solidFill>
                <a:latin typeface="ff1"/>
              </a:rPr>
              <a:t>Synchronization</a:t>
            </a:r>
          </a:p>
          <a:p>
            <a:pPr marL="0" indent="0">
              <a:lnSpc>
                <a:spcPct val="70000"/>
              </a:lnSpc>
              <a:buNone/>
            </a:pPr>
            <a:r>
              <a:rPr lang="en-US" dirty="0">
                <a:solidFill>
                  <a:schemeClr val="accent1"/>
                </a:solidFill>
                <a:latin typeface="ff1"/>
              </a:rPr>
              <a:t>	 </a:t>
            </a:r>
            <a:r>
              <a:rPr lang="en-US" dirty="0">
                <a:latin typeface="ff1"/>
              </a:rPr>
              <a:t>Ensuring that audio and video streams are synchronized is critical, especially for real-	time applications like video conferencing.</a:t>
            </a:r>
          </a:p>
          <a:p>
            <a:pPr marL="0" indent="0">
              <a:lnSpc>
                <a:spcPct val="70000"/>
              </a:lnSpc>
              <a:buNone/>
            </a:pPr>
            <a:r>
              <a:rPr lang="en-US" dirty="0">
                <a:solidFill>
                  <a:schemeClr val="accent1"/>
                </a:solidFill>
                <a:latin typeface="ff1"/>
              </a:rPr>
              <a:t>6. Data Heterogeneity</a:t>
            </a:r>
          </a:p>
          <a:p>
            <a:pPr marL="0" indent="0">
              <a:lnSpc>
                <a:spcPct val="70000"/>
              </a:lnSpc>
              <a:buNone/>
            </a:pPr>
            <a:r>
              <a:rPr lang="en-US" dirty="0">
                <a:solidFill>
                  <a:schemeClr val="accent1"/>
                </a:solidFill>
                <a:latin typeface="ff1"/>
              </a:rPr>
              <a:t>	 </a:t>
            </a:r>
            <a:r>
              <a:rPr lang="en-US" dirty="0">
                <a:latin typeface="ff1"/>
              </a:rPr>
              <a:t>Multimedia systems need to handle multiple formats (e.g., JPEG for images, MP4 for 	videos, MP3 for audio).</a:t>
            </a:r>
          </a:p>
          <a:p>
            <a:pPr marL="0" indent="0">
              <a:lnSpc>
                <a:spcPct val="70000"/>
              </a:lnSpc>
              <a:buNone/>
            </a:pPr>
            <a:r>
              <a:rPr lang="en-US" dirty="0">
                <a:latin typeface="ff1"/>
              </a:rPr>
              <a:t>	Different compression techniques (e.g., lossy vs lossless) are used to optimize storage 	and bandwidth but can affect quality.</a:t>
            </a:r>
          </a:p>
          <a:p>
            <a:pPr marL="0" indent="0">
              <a:lnSpc>
                <a:spcPct val="70000"/>
              </a:lnSpc>
              <a:buNone/>
            </a:pPr>
            <a:r>
              <a:rPr lang="en-US" dirty="0">
                <a:solidFill>
                  <a:schemeClr val="accent1"/>
                </a:solidFill>
                <a:latin typeface="ff1"/>
              </a:rPr>
              <a:t>7. Quality of Service (QoS)</a:t>
            </a:r>
          </a:p>
          <a:p>
            <a:pPr marL="0" indent="0">
              <a:lnSpc>
                <a:spcPct val="70000"/>
              </a:lnSpc>
              <a:buNone/>
            </a:pPr>
            <a:r>
              <a:rPr lang="en-US" dirty="0">
                <a:latin typeface="ff1"/>
              </a:rPr>
              <a:t>	 Ensuring a good user experience requires managing metrics like latency, jitter, and 	packet loss.</a:t>
            </a:r>
          </a:p>
          <a:p>
            <a:pPr marL="0" indent="0">
              <a:lnSpc>
                <a:spcPct val="70000"/>
              </a:lnSpc>
              <a:buNone/>
            </a:pPr>
            <a:r>
              <a:rPr lang="en-US" dirty="0">
                <a:latin typeface="ff1"/>
              </a:rPr>
              <a:t>	High QoS is particularly important for real-time multimedia applications like 	telemedicine, online gaming, and virtual meetings.</a:t>
            </a:r>
          </a:p>
          <a:p>
            <a:pPr marL="0" indent="0">
              <a:lnSpc>
                <a:spcPct val="70000"/>
              </a:lnSpc>
              <a:buNone/>
            </a:pPr>
            <a:endParaRPr lang="en-NP" dirty="0">
              <a:latin typeface="ff1"/>
            </a:endParaRPr>
          </a:p>
        </p:txBody>
      </p:sp>
      <p:sp>
        <p:nvSpPr>
          <p:cNvPr id="4" name="Date Placeholder 3">
            <a:extLst>
              <a:ext uri="{FF2B5EF4-FFF2-40B4-BE49-F238E27FC236}">
                <a16:creationId xmlns:a16="http://schemas.microsoft.com/office/drawing/2014/main" id="{90E95142-99E4-C267-985A-7F5AC3F717AB}"/>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A46EAF86-C4AC-9DA5-7197-22EE3C64EEEF}"/>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F8CB60F5-FD87-53D6-C98D-7AB1C8FAA024}"/>
              </a:ext>
            </a:extLst>
          </p:cNvPr>
          <p:cNvSpPr>
            <a:spLocks noGrp="1"/>
          </p:cNvSpPr>
          <p:nvPr>
            <p:ph type="sldNum" sz="quarter" idx="12"/>
          </p:nvPr>
        </p:nvSpPr>
        <p:spPr/>
        <p:txBody>
          <a:bodyPr/>
          <a:lstStyle/>
          <a:p>
            <a:fld id="{C945F23D-0803-6047-87B4-22120C2DD6B8}" type="slidenum">
              <a:rPr lang="en-NP" smtClean="0"/>
              <a:t>26</a:t>
            </a:fld>
            <a:endParaRPr lang="en-NP"/>
          </a:p>
        </p:txBody>
      </p:sp>
    </p:spTree>
    <p:extLst>
      <p:ext uri="{BB962C8B-B14F-4D97-AF65-F5344CB8AC3E}">
        <p14:creationId xmlns:p14="http://schemas.microsoft.com/office/powerpoint/2010/main" val="1727878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B70E-99BF-87F2-D102-8FE6BDA0F2E0}"/>
              </a:ext>
            </a:extLst>
          </p:cNvPr>
          <p:cNvSpPr>
            <a:spLocks noGrp="1"/>
          </p:cNvSpPr>
          <p:nvPr>
            <p:ph type="title"/>
          </p:nvPr>
        </p:nvSpPr>
        <p:spPr/>
        <p:txBody>
          <a:bodyPr/>
          <a:lstStyle/>
          <a:p>
            <a:r>
              <a:rPr lang="en-NP" dirty="0"/>
              <a:t>Traditional data stream characteristics</a:t>
            </a:r>
          </a:p>
        </p:txBody>
      </p:sp>
      <p:sp>
        <p:nvSpPr>
          <p:cNvPr id="3" name="Content Placeholder 2">
            <a:extLst>
              <a:ext uri="{FF2B5EF4-FFF2-40B4-BE49-F238E27FC236}">
                <a16:creationId xmlns:a16="http://schemas.microsoft.com/office/drawing/2014/main" id="{552F9B86-6776-684D-219C-38EAAFE74A22}"/>
              </a:ext>
            </a:extLst>
          </p:cNvPr>
          <p:cNvSpPr>
            <a:spLocks noGrp="1"/>
          </p:cNvSpPr>
          <p:nvPr>
            <p:ph idx="1"/>
          </p:nvPr>
        </p:nvSpPr>
        <p:spPr/>
        <p:txBody>
          <a:bodyPr/>
          <a:lstStyle/>
          <a:p>
            <a:pPr algn="l"/>
            <a:r>
              <a:rPr lang="en-US" b="0" i="0" u="none" strike="noStrike" dirty="0">
                <a:solidFill>
                  <a:srgbClr val="000000"/>
                </a:solidFill>
                <a:effectLst/>
                <a:latin typeface="ff1"/>
              </a:rPr>
              <a:t>In multimedia communication system, data of discrete and continuous media are transmitted and</a:t>
            </a:r>
            <a:r>
              <a:rPr lang="en-US" b="0" i="0" u="none" strike="noStrike" dirty="0">
                <a:solidFill>
                  <a:srgbClr val="000000"/>
                </a:solidFill>
                <a:effectLst/>
                <a:latin typeface="ff3"/>
              </a:rPr>
              <a:t> </a:t>
            </a:r>
            <a:r>
              <a:rPr lang="en-US" b="0" i="0" u="none" strike="noStrike" dirty="0">
                <a:solidFill>
                  <a:srgbClr val="000000"/>
                </a:solidFill>
                <a:effectLst/>
                <a:latin typeface="ff1"/>
              </a:rPr>
              <a:t>information exchange takes place.</a:t>
            </a:r>
          </a:p>
          <a:p>
            <a:pPr algn="l">
              <a:buFont typeface="Wingdings" pitchFamily="2" charset="2"/>
              <a:buChar char="ü"/>
            </a:pPr>
            <a:r>
              <a:rPr lang="en-US" b="0" i="0" u="none" strike="noStrike" dirty="0">
                <a:solidFill>
                  <a:srgbClr val="000000"/>
                </a:solidFill>
                <a:effectLst/>
                <a:latin typeface="ff1"/>
              </a:rPr>
              <a:t>This transmitted information is divided into small individual unit</a:t>
            </a:r>
            <a:r>
              <a:rPr lang="en-US" b="0" i="0" u="none" strike="noStrike" dirty="0">
                <a:solidFill>
                  <a:srgbClr val="000000"/>
                </a:solidFill>
                <a:effectLst/>
                <a:latin typeface="ff3"/>
              </a:rPr>
              <a:t> </a:t>
            </a:r>
            <a:r>
              <a:rPr lang="en-US" b="0" i="0" u="none" strike="noStrike" dirty="0">
                <a:solidFill>
                  <a:srgbClr val="000000"/>
                </a:solidFill>
                <a:effectLst/>
                <a:latin typeface="ff1"/>
              </a:rPr>
              <a:t>known as </a:t>
            </a:r>
            <a:r>
              <a:rPr lang="en-US" u="sng" dirty="0">
                <a:solidFill>
                  <a:schemeClr val="accent1"/>
                </a:solidFill>
                <a:latin typeface="ff9"/>
              </a:rPr>
              <a:t>P</a:t>
            </a:r>
            <a:r>
              <a:rPr lang="en-US" b="0" i="0" u="sng" strike="noStrike" dirty="0">
                <a:solidFill>
                  <a:schemeClr val="accent1"/>
                </a:solidFill>
                <a:effectLst/>
                <a:latin typeface="ff9"/>
              </a:rPr>
              <a:t>ackets.</a:t>
            </a:r>
          </a:p>
          <a:p>
            <a:pPr algn="l">
              <a:buFont typeface="Wingdings" pitchFamily="2" charset="2"/>
              <a:buChar char="ü"/>
            </a:pPr>
            <a:r>
              <a:rPr lang="en-US" b="0" i="0" u="none" strike="noStrike" dirty="0">
                <a:solidFill>
                  <a:srgbClr val="000000"/>
                </a:solidFill>
                <a:effectLst/>
                <a:latin typeface="ff9"/>
              </a:rPr>
              <a:t> </a:t>
            </a:r>
            <a:r>
              <a:rPr lang="en-US" b="0" i="0" u="none" strike="noStrike" dirty="0">
                <a:solidFill>
                  <a:srgbClr val="000000"/>
                </a:solidFill>
                <a:effectLst/>
                <a:latin typeface="ff1"/>
              </a:rPr>
              <a:t>A sequence of individual packets transmitted in a time dependent fashion is</a:t>
            </a:r>
            <a:r>
              <a:rPr lang="en-US" b="0" i="0" u="none" strike="noStrike" dirty="0">
                <a:solidFill>
                  <a:srgbClr val="000000"/>
                </a:solidFill>
                <a:effectLst/>
                <a:latin typeface="ff3"/>
              </a:rPr>
              <a:t> </a:t>
            </a:r>
            <a:r>
              <a:rPr lang="en-US" b="0" i="0" u="none" strike="noStrike" dirty="0">
                <a:solidFill>
                  <a:srgbClr val="000000"/>
                </a:solidFill>
                <a:effectLst/>
                <a:latin typeface="ff1"/>
              </a:rPr>
              <a:t>called a </a:t>
            </a:r>
          </a:p>
          <a:p>
            <a:pPr marL="0" indent="0" algn="l">
              <a:buNone/>
            </a:pPr>
            <a:r>
              <a:rPr lang="en-US" dirty="0">
                <a:solidFill>
                  <a:srgbClr val="000000"/>
                </a:solidFill>
                <a:latin typeface="ff1"/>
              </a:rPr>
              <a:t>   </a:t>
            </a:r>
            <a:r>
              <a:rPr lang="en-US" u="sng" dirty="0">
                <a:solidFill>
                  <a:schemeClr val="accent1"/>
                </a:solidFill>
                <a:latin typeface="ff9"/>
              </a:rPr>
              <a:t>D</a:t>
            </a:r>
            <a:r>
              <a:rPr lang="en-US" b="0" i="0" u="sng" strike="noStrike" dirty="0">
                <a:solidFill>
                  <a:schemeClr val="accent1"/>
                </a:solidFill>
                <a:effectLst/>
                <a:latin typeface="ff9"/>
              </a:rPr>
              <a:t>ata Stream.</a:t>
            </a:r>
            <a:endParaRPr lang="en-US" b="0" i="0" u="sng" strike="noStrike" dirty="0">
              <a:solidFill>
                <a:schemeClr val="accent1"/>
              </a:solidFill>
              <a:effectLst/>
              <a:latin typeface="ff1"/>
            </a:endParaRPr>
          </a:p>
          <a:p>
            <a:pPr algn="l">
              <a:buFont typeface="Wingdings" pitchFamily="2" charset="2"/>
              <a:buChar char="ü"/>
            </a:pPr>
            <a:r>
              <a:rPr lang="en-US" b="0" i="0" u="none" strike="noStrike" dirty="0">
                <a:solidFill>
                  <a:srgbClr val="000000"/>
                </a:solidFill>
                <a:effectLst/>
                <a:latin typeface="ff1"/>
              </a:rPr>
              <a:t>The source and destination can be located either on the sam</a:t>
            </a:r>
            <a:r>
              <a:rPr lang="en-US" dirty="0">
                <a:solidFill>
                  <a:srgbClr val="000000"/>
                </a:solidFill>
                <a:latin typeface="ff1"/>
              </a:rPr>
              <a:t>e computer or on different computers or machines</a:t>
            </a:r>
          </a:p>
          <a:p>
            <a:pPr algn="l">
              <a:buFont typeface="Wingdings" pitchFamily="2" charset="2"/>
              <a:buChar char="ü"/>
            </a:pPr>
            <a:r>
              <a:rPr lang="en-US" b="0" i="0" u="none" strike="noStrike" dirty="0">
                <a:solidFill>
                  <a:srgbClr val="000000"/>
                </a:solidFill>
                <a:effectLst/>
                <a:latin typeface="ff1"/>
              </a:rPr>
              <a:t>Transmission of information carrying different media leads to data streams with various attributes/modes of transmission such as </a:t>
            </a:r>
            <a:r>
              <a:rPr lang="en-US" u="sng" dirty="0">
                <a:solidFill>
                  <a:schemeClr val="accent1"/>
                </a:solidFill>
                <a:latin typeface="ff1"/>
              </a:rPr>
              <a:t>A</a:t>
            </a:r>
            <a:r>
              <a:rPr lang="en-US" b="0" i="0" u="sng" strike="noStrike" dirty="0">
                <a:solidFill>
                  <a:schemeClr val="accent1"/>
                </a:solidFill>
                <a:effectLst/>
                <a:latin typeface="ff1"/>
              </a:rPr>
              <a:t>synchronous, Synchronous and Isochronous</a:t>
            </a:r>
          </a:p>
          <a:p>
            <a:pPr marL="0" indent="0">
              <a:buNone/>
            </a:pPr>
            <a:endParaRPr lang="en-NP" dirty="0"/>
          </a:p>
        </p:txBody>
      </p:sp>
      <p:sp>
        <p:nvSpPr>
          <p:cNvPr id="4" name="Date Placeholder 3">
            <a:extLst>
              <a:ext uri="{FF2B5EF4-FFF2-40B4-BE49-F238E27FC236}">
                <a16:creationId xmlns:a16="http://schemas.microsoft.com/office/drawing/2014/main" id="{713B018C-2515-224F-98DA-6A48706C8448}"/>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395D9316-B3D5-8C52-7F2E-BCDDE88A7B0E}"/>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4A7D28CD-0F57-D0AB-ECF0-440BF9E2D294}"/>
              </a:ext>
            </a:extLst>
          </p:cNvPr>
          <p:cNvSpPr>
            <a:spLocks noGrp="1"/>
          </p:cNvSpPr>
          <p:nvPr>
            <p:ph type="sldNum" sz="quarter" idx="12"/>
          </p:nvPr>
        </p:nvSpPr>
        <p:spPr/>
        <p:txBody>
          <a:bodyPr/>
          <a:lstStyle/>
          <a:p>
            <a:fld id="{C945F23D-0803-6047-87B4-22120C2DD6B8}" type="slidenum">
              <a:rPr lang="en-NP" smtClean="0"/>
              <a:t>27</a:t>
            </a:fld>
            <a:endParaRPr lang="en-NP"/>
          </a:p>
        </p:txBody>
      </p:sp>
    </p:spTree>
    <p:extLst>
      <p:ext uri="{BB962C8B-B14F-4D97-AF65-F5344CB8AC3E}">
        <p14:creationId xmlns:p14="http://schemas.microsoft.com/office/powerpoint/2010/main" val="2724589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394C-9FC2-9C0D-93F1-6A8D7F65B92A}"/>
              </a:ext>
            </a:extLst>
          </p:cNvPr>
          <p:cNvSpPr>
            <a:spLocks noGrp="1"/>
          </p:cNvSpPr>
          <p:nvPr>
            <p:ph type="title"/>
          </p:nvPr>
        </p:nvSpPr>
        <p:spPr/>
        <p:txBody>
          <a:bodyPr/>
          <a:lstStyle/>
          <a:p>
            <a:r>
              <a:rPr lang="en-NP" dirty="0"/>
              <a:t>1. Asynchronous transMission</a:t>
            </a:r>
          </a:p>
        </p:txBody>
      </p:sp>
      <p:sp>
        <p:nvSpPr>
          <p:cNvPr id="3" name="Content Placeholder 2">
            <a:extLst>
              <a:ext uri="{FF2B5EF4-FFF2-40B4-BE49-F238E27FC236}">
                <a16:creationId xmlns:a16="http://schemas.microsoft.com/office/drawing/2014/main" id="{47FBEE35-09B7-0A32-1383-ABAC579A032C}"/>
              </a:ext>
            </a:extLst>
          </p:cNvPr>
          <p:cNvSpPr>
            <a:spLocks noGrp="1"/>
          </p:cNvSpPr>
          <p:nvPr>
            <p:ph idx="1"/>
          </p:nvPr>
        </p:nvSpPr>
        <p:spPr/>
        <p:txBody>
          <a:bodyPr/>
          <a:lstStyle/>
          <a:p>
            <a:pPr algn="l">
              <a:buFont typeface="Wingdings" pitchFamily="2" charset="2"/>
              <a:buChar char="ü"/>
            </a:pPr>
            <a:r>
              <a:rPr lang="en-US" b="0" i="0" u="none" strike="noStrike" dirty="0">
                <a:solidFill>
                  <a:srgbClr val="000000"/>
                </a:solidFill>
                <a:effectLst/>
                <a:latin typeface="ff1"/>
              </a:rPr>
              <a:t>The asynchronous transmission mode provides for communication with </a:t>
            </a:r>
            <a:r>
              <a:rPr lang="en-US" b="0" i="0" u="none" strike="noStrike" dirty="0">
                <a:solidFill>
                  <a:schemeClr val="accent1"/>
                </a:solidFill>
                <a:effectLst/>
                <a:latin typeface="ff1"/>
              </a:rPr>
              <a:t>no timely</a:t>
            </a:r>
            <a:r>
              <a:rPr lang="en-US" b="0" i="0" u="none" strike="noStrike" dirty="0">
                <a:solidFill>
                  <a:schemeClr val="accent1"/>
                </a:solidFill>
                <a:effectLst/>
                <a:latin typeface="ff3"/>
              </a:rPr>
              <a:t> </a:t>
            </a:r>
            <a:r>
              <a:rPr lang="en-US" b="0" i="0" u="none" strike="noStrike" dirty="0">
                <a:solidFill>
                  <a:schemeClr val="accent1"/>
                </a:solidFill>
                <a:effectLst/>
                <a:latin typeface="ff1"/>
              </a:rPr>
              <a:t>restriction</a:t>
            </a:r>
            <a:r>
              <a:rPr lang="en-US" b="0" i="0" u="none" strike="noStrike" dirty="0">
                <a:solidFill>
                  <a:srgbClr val="000000"/>
                </a:solidFill>
                <a:effectLst/>
                <a:latin typeface="ff1"/>
              </a:rPr>
              <a:t>.</a:t>
            </a:r>
            <a:r>
              <a:rPr lang="en-US" b="0" i="0" u="none" strike="noStrike" dirty="0">
                <a:solidFill>
                  <a:srgbClr val="000000"/>
                </a:solidFill>
                <a:effectLst/>
                <a:latin typeface="ff3"/>
              </a:rPr>
              <a:t> </a:t>
            </a:r>
            <a:endParaRPr lang="en-US" b="0" i="0" u="none" strike="noStrike" dirty="0">
              <a:solidFill>
                <a:srgbClr val="000000"/>
              </a:solidFill>
              <a:effectLst/>
              <a:latin typeface="ff1"/>
            </a:endParaRPr>
          </a:p>
          <a:p>
            <a:pPr algn="l">
              <a:buFont typeface="Wingdings" pitchFamily="2" charset="2"/>
              <a:buChar char="ü"/>
            </a:pPr>
            <a:r>
              <a:rPr lang="en-US" b="0" i="0" u="none" strike="noStrike" dirty="0">
                <a:solidFill>
                  <a:srgbClr val="000000"/>
                </a:solidFill>
                <a:effectLst/>
                <a:latin typeface="ff1"/>
              </a:rPr>
              <a:t>Packets reach the receivers as fast as possible.</a:t>
            </a:r>
            <a:r>
              <a:rPr lang="en-US" b="0" i="0" u="none" strike="noStrike" dirty="0">
                <a:solidFill>
                  <a:srgbClr val="000000"/>
                </a:solidFill>
                <a:effectLst/>
                <a:latin typeface="ff3"/>
              </a:rPr>
              <a:t> </a:t>
            </a:r>
            <a:endParaRPr lang="en-US" b="0" i="0" u="none" strike="noStrike" dirty="0">
              <a:solidFill>
                <a:srgbClr val="000000"/>
              </a:solidFill>
              <a:effectLst/>
              <a:latin typeface="ff6"/>
            </a:endParaRPr>
          </a:p>
          <a:p>
            <a:pPr algn="l">
              <a:buFont typeface="Wingdings" pitchFamily="2" charset="2"/>
              <a:buChar char="ü"/>
            </a:pPr>
            <a:r>
              <a:rPr lang="en-US" b="0" i="0" u="none" strike="noStrike" dirty="0">
                <a:solidFill>
                  <a:srgbClr val="000000"/>
                </a:solidFill>
                <a:effectLst/>
                <a:latin typeface="ff1"/>
              </a:rPr>
              <a:t>All information of discrete media can be transmitted as asynchronous data stream.</a:t>
            </a:r>
            <a:r>
              <a:rPr lang="en-US" b="0" i="0" u="none" strike="noStrike" dirty="0">
                <a:solidFill>
                  <a:srgbClr val="000000"/>
                </a:solidFill>
                <a:effectLst/>
                <a:latin typeface="ff3"/>
              </a:rPr>
              <a:t> </a:t>
            </a:r>
            <a:endParaRPr lang="en-US" b="0" i="0" u="none" strike="noStrike" dirty="0">
              <a:solidFill>
                <a:srgbClr val="000000"/>
              </a:solidFill>
              <a:effectLst/>
              <a:latin typeface="ff6"/>
            </a:endParaRPr>
          </a:p>
          <a:p>
            <a:pPr algn="l">
              <a:buFont typeface="Wingdings" pitchFamily="2" charset="2"/>
              <a:buChar char="ü"/>
            </a:pPr>
            <a:r>
              <a:rPr lang="en-US" b="0" i="0" u="none" strike="noStrike" dirty="0">
                <a:solidFill>
                  <a:srgbClr val="000000"/>
                </a:solidFill>
                <a:effectLst/>
                <a:latin typeface="ff1"/>
              </a:rPr>
              <a:t>If an asynchronous mode is chosen for transmission of continuous media, additional</a:t>
            </a:r>
            <a:r>
              <a:rPr lang="en-US" b="0" i="0" u="none" strike="noStrike" dirty="0">
                <a:solidFill>
                  <a:srgbClr val="000000"/>
                </a:solidFill>
                <a:effectLst/>
                <a:latin typeface="ff3"/>
              </a:rPr>
              <a:t> </a:t>
            </a:r>
            <a:r>
              <a:rPr lang="en-US" b="0" i="0" u="none" strike="noStrike" dirty="0">
                <a:solidFill>
                  <a:srgbClr val="000000"/>
                </a:solidFill>
                <a:effectLst/>
                <a:latin typeface="ff1"/>
              </a:rPr>
              <a:t>technique must be applied to provide the time restriction.</a:t>
            </a:r>
            <a:r>
              <a:rPr lang="en-US" b="0" i="0" u="none" strike="noStrike" dirty="0">
                <a:solidFill>
                  <a:srgbClr val="000000"/>
                </a:solidFill>
                <a:effectLst/>
                <a:latin typeface="ff3"/>
              </a:rPr>
              <a:t> </a:t>
            </a:r>
            <a:endParaRPr lang="en-US" b="0" i="0" u="none" strike="noStrike" dirty="0">
              <a:solidFill>
                <a:srgbClr val="000000"/>
              </a:solidFill>
              <a:effectLst/>
              <a:latin typeface="ff1"/>
            </a:endParaRPr>
          </a:p>
          <a:p>
            <a:pPr marL="0" indent="0" algn="l">
              <a:buNone/>
            </a:pPr>
            <a:r>
              <a:rPr lang="en-US" b="0" i="0" u="none" strike="noStrike" dirty="0">
                <a:solidFill>
                  <a:srgbClr val="000000"/>
                </a:solidFill>
                <a:effectLst/>
                <a:latin typeface="ff1"/>
              </a:rPr>
              <a:t>	E.g.: Ethernet, protocol of worldwide internet for e-mail transmission.</a:t>
            </a:r>
            <a:r>
              <a:rPr lang="en-US" b="0" i="0" u="none" strike="noStrike" dirty="0">
                <a:solidFill>
                  <a:srgbClr val="000000"/>
                </a:solidFill>
                <a:effectLst/>
                <a:latin typeface="ff3"/>
              </a:rPr>
              <a:t> </a:t>
            </a:r>
            <a:endParaRPr lang="en-US" b="0" i="0" u="none" strike="noStrike" dirty="0">
              <a:solidFill>
                <a:srgbClr val="000000"/>
              </a:solidFill>
              <a:effectLst/>
              <a:latin typeface="ff6"/>
            </a:endParaRPr>
          </a:p>
          <a:p>
            <a:pPr marL="0" indent="0" algn="l">
              <a:buNone/>
            </a:pPr>
            <a:r>
              <a:rPr lang="en-US" b="0" i="0" u="none" strike="noStrike" dirty="0">
                <a:solidFill>
                  <a:srgbClr val="000000"/>
                </a:solidFill>
                <a:effectLst/>
                <a:latin typeface="ff1"/>
              </a:rPr>
              <a:t>	E.g. mail system.</a:t>
            </a:r>
            <a:endParaRPr lang="en-US" b="0" i="0" u="none" strike="noStrike" dirty="0">
              <a:solidFill>
                <a:srgbClr val="000000"/>
              </a:solidFill>
              <a:effectLst/>
              <a:latin typeface="ff6"/>
            </a:endParaRPr>
          </a:p>
          <a:p>
            <a:pPr marL="0" indent="0">
              <a:buNone/>
            </a:pPr>
            <a:endParaRPr lang="en-NP" dirty="0"/>
          </a:p>
        </p:txBody>
      </p:sp>
      <p:sp>
        <p:nvSpPr>
          <p:cNvPr id="4" name="Date Placeholder 3">
            <a:extLst>
              <a:ext uri="{FF2B5EF4-FFF2-40B4-BE49-F238E27FC236}">
                <a16:creationId xmlns:a16="http://schemas.microsoft.com/office/drawing/2014/main" id="{7197C781-841D-FDBD-0F2A-73166EAEB5F8}"/>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85B83EF9-8BFE-75E5-EDB8-2405BDB40D70}"/>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287B48B9-F9CF-6A7B-922C-3487E1B9ACD8}"/>
              </a:ext>
            </a:extLst>
          </p:cNvPr>
          <p:cNvSpPr>
            <a:spLocks noGrp="1"/>
          </p:cNvSpPr>
          <p:nvPr>
            <p:ph type="sldNum" sz="quarter" idx="12"/>
          </p:nvPr>
        </p:nvSpPr>
        <p:spPr/>
        <p:txBody>
          <a:bodyPr/>
          <a:lstStyle/>
          <a:p>
            <a:fld id="{C945F23D-0803-6047-87B4-22120C2DD6B8}" type="slidenum">
              <a:rPr lang="en-NP" smtClean="0"/>
              <a:t>28</a:t>
            </a:fld>
            <a:endParaRPr lang="en-NP"/>
          </a:p>
        </p:txBody>
      </p:sp>
    </p:spTree>
    <p:extLst>
      <p:ext uri="{BB962C8B-B14F-4D97-AF65-F5344CB8AC3E}">
        <p14:creationId xmlns:p14="http://schemas.microsoft.com/office/powerpoint/2010/main" val="625342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93A7-894A-5587-2E2A-0A00C0213F91}"/>
              </a:ext>
            </a:extLst>
          </p:cNvPr>
          <p:cNvSpPr>
            <a:spLocks noGrp="1"/>
          </p:cNvSpPr>
          <p:nvPr>
            <p:ph type="title"/>
          </p:nvPr>
        </p:nvSpPr>
        <p:spPr/>
        <p:txBody>
          <a:bodyPr/>
          <a:lstStyle/>
          <a:p>
            <a:r>
              <a:rPr lang="en-NP" dirty="0"/>
              <a:t>Chapter 1: Multimedia introduction</a:t>
            </a:r>
          </a:p>
        </p:txBody>
      </p:sp>
      <p:sp>
        <p:nvSpPr>
          <p:cNvPr id="3" name="Content Placeholder 2">
            <a:extLst>
              <a:ext uri="{FF2B5EF4-FFF2-40B4-BE49-F238E27FC236}">
                <a16:creationId xmlns:a16="http://schemas.microsoft.com/office/drawing/2014/main" id="{8960645C-11DA-FA0A-AF40-1CF93527061B}"/>
              </a:ext>
            </a:extLst>
          </p:cNvPr>
          <p:cNvSpPr>
            <a:spLocks noGrp="1"/>
          </p:cNvSpPr>
          <p:nvPr>
            <p:ph sz="half" idx="1"/>
          </p:nvPr>
        </p:nvSpPr>
        <p:spPr/>
        <p:txBody>
          <a:bodyPr/>
          <a:lstStyle/>
          <a:p>
            <a:r>
              <a:rPr lang="en-NP" sz="2800" dirty="0"/>
              <a:t>Elements of Multimedia / Building Blocks of Multimedia</a:t>
            </a:r>
          </a:p>
          <a:p>
            <a:r>
              <a:rPr lang="en-NP" dirty="0">
                <a:solidFill>
                  <a:srgbClr val="FF0000"/>
                </a:solidFill>
              </a:rPr>
              <a:t>1. Text:</a:t>
            </a:r>
          </a:p>
          <a:p>
            <a:pPr lvl="1"/>
            <a:r>
              <a:rPr lang="en-US" b="1" dirty="0">
                <a:solidFill>
                  <a:srgbClr val="333333"/>
                </a:solidFill>
                <a:latin typeface="Open Sans" panose="020B0606030504020204" pitchFamily="34" charset="0"/>
              </a:rPr>
              <a:t>Text</a:t>
            </a:r>
            <a:r>
              <a:rPr lang="en-US" dirty="0">
                <a:solidFill>
                  <a:srgbClr val="333333"/>
                </a:solidFill>
                <a:latin typeface="Open Sans" panose="020B0606030504020204" pitchFamily="34" charset="0"/>
              </a:rPr>
              <a:t> is still a primary way to transmit information</a:t>
            </a:r>
            <a:endParaRPr lang="en-NP"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M</a:t>
            </a:r>
            <a:r>
              <a:rPr lang="en-US" b="0" i="0" u="none" strike="noStrike" dirty="0">
                <a:solidFill>
                  <a:srgbClr val="333333"/>
                </a:solidFill>
                <a:effectLst/>
                <a:latin typeface="Open Sans" panose="020B0606030504020204" pitchFamily="34" charset="0"/>
              </a:rPr>
              <a:t>ost impactful means of communication</a:t>
            </a:r>
          </a:p>
          <a:p>
            <a:pPr lvl="1"/>
            <a:r>
              <a:rPr lang="en-US" b="0" i="0" u="none" strike="noStrike" dirty="0">
                <a:solidFill>
                  <a:srgbClr val="333333"/>
                </a:solidFill>
                <a:effectLst/>
                <a:latin typeface="Open Sans" panose="020B0606030504020204" pitchFamily="34" charset="0"/>
              </a:rPr>
              <a:t>By leveraging various text types, sizes, colors, and background hues, its potential is limitless</a:t>
            </a:r>
          </a:p>
          <a:p>
            <a:pPr marL="274320" lvl="1" indent="0">
              <a:buNone/>
            </a:pPr>
            <a:endParaRPr lang="en-US" dirty="0">
              <a:solidFill>
                <a:srgbClr val="333333"/>
              </a:solidFill>
              <a:latin typeface="Open Sans" panose="020B0606030504020204" pitchFamily="34" charset="0"/>
            </a:endParaRPr>
          </a:p>
          <a:p>
            <a:pPr lvl="1"/>
            <a:endParaRPr lang="en-NP" dirty="0"/>
          </a:p>
        </p:txBody>
      </p:sp>
      <p:sp>
        <p:nvSpPr>
          <p:cNvPr id="7" name="Date Placeholder 6">
            <a:extLst>
              <a:ext uri="{FF2B5EF4-FFF2-40B4-BE49-F238E27FC236}">
                <a16:creationId xmlns:a16="http://schemas.microsoft.com/office/drawing/2014/main" id="{FF4FC3E3-D1F2-169A-0784-44F318F9CC7A}"/>
              </a:ext>
            </a:extLst>
          </p:cNvPr>
          <p:cNvSpPr>
            <a:spLocks noGrp="1"/>
          </p:cNvSpPr>
          <p:nvPr>
            <p:ph type="dt" sz="half" idx="10"/>
          </p:nvPr>
        </p:nvSpPr>
        <p:spPr/>
        <p:txBody>
          <a:bodyPr/>
          <a:lstStyle/>
          <a:p>
            <a:fld id="{B30BC6D2-0E35-764D-89B0-55E1342BE8E9}" type="datetime1">
              <a:rPr lang="en-US" smtClean="0"/>
              <a:t>11/14/2024</a:t>
            </a:fld>
            <a:endParaRPr lang="en-NP"/>
          </a:p>
        </p:txBody>
      </p:sp>
      <p:sp>
        <p:nvSpPr>
          <p:cNvPr id="8" name="Footer Placeholder 7">
            <a:extLst>
              <a:ext uri="{FF2B5EF4-FFF2-40B4-BE49-F238E27FC236}">
                <a16:creationId xmlns:a16="http://schemas.microsoft.com/office/drawing/2014/main" id="{5F0910E8-70C8-FA1D-9493-E35332211046}"/>
              </a:ext>
            </a:extLst>
          </p:cNvPr>
          <p:cNvSpPr>
            <a:spLocks noGrp="1"/>
          </p:cNvSpPr>
          <p:nvPr>
            <p:ph type="ftr" sz="quarter" idx="11"/>
          </p:nvPr>
        </p:nvSpPr>
        <p:spPr/>
        <p:txBody>
          <a:bodyPr/>
          <a:lstStyle/>
          <a:p>
            <a:r>
              <a:rPr lang="en-US"/>
              <a:t>Chapter 1: Multimedia Systems</a:t>
            </a:r>
            <a:endParaRPr lang="en-NP"/>
          </a:p>
        </p:txBody>
      </p:sp>
      <p:sp>
        <p:nvSpPr>
          <p:cNvPr id="9" name="Slide Number Placeholder 8">
            <a:extLst>
              <a:ext uri="{FF2B5EF4-FFF2-40B4-BE49-F238E27FC236}">
                <a16:creationId xmlns:a16="http://schemas.microsoft.com/office/drawing/2014/main" id="{05A176C7-F17E-D016-1797-B701408DFD02}"/>
              </a:ext>
            </a:extLst>
          </p:cNvPr>
          <p:cNvSpPr>
            <a:spLocks noGrp="1"/>
          </p:cNvSpPr>
          <p:nvPr>
            <p:ph type="sldNum" sz="quarter" idx="12"/>
          </p:nvPr>
        </p:nvSpPr>
        <p:spPr/>
        <p:txBody>
          <a:bodyPr/>
          <a:lstStyle/>
          <a:p>
            <a:fld id="{C945F23D-0803-6047-87B4-22120C2DD6B8}" type="slidenum">
              <a:rPr lang="en-NP" smtClean="0"/>
              <a:t>2</a:t>
            </a:fld>
            <a:endParaRPr lang="en-NP"/>
          </a:p>
        </p:txBody>
      </p:sp>
      <p:pic>
        <p:nvPicPr>
          <p:cNvPr id="13" name="Content Placeholder 12">
            <a:extLst>
              <a:ext uri="{FF2B5EF4-FFF2-40B4-BE49-F238E27FC236}">
                <a16:creationId xmlns:a16="http://schemas.microsoft.com/office/drawing/2014/main" id="{4FBAC177-0A42-CCB9-405A-3D3EBC69CD66}"/>
              </a:ext>
            </a:extLst>
          </p:cNvPr>
          <p:cNvPicPr>
            <a:picLocks noGrp="1" noChangeAspect="1"/>
          </p:cNvPicPr>
          <p:nvPr>
            <p:ph sz="half" idx="2"/>
          </p:nvPr>
        </p:nvPicPr>
        <p:blipFill>
          <a:blip r:embed="rId2"/>
          <a:stretch>
            <a:fillRect/>
          </a:stretch>
        </p:blipFill>
        <p:spPr>
          <a:xfrm>
            <a:off x="6525419" y="2354262"/>
            <a:ext cx="4432300" cy="3657600"/>
          </a:xfrm>
        </p:spPr>
      </p:pic>
    </p:spTree>
    <p:extLst>
      <p:ext uri="{BB962C8B-B14F-4D97-AF65-F5344CB8AC3E}">
        <p14:creationId xmlns:p14="http://schemas.microsoft.com/office/powerpoint/2010/main" val="3008958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21E1-E2AB-6385-7108-0CB5700A84B5}"/>
              </a:ext>
            </a:extLst>
          </p:cNvPr>
          <p:cNvSpPr>
            <a:spLocks noGrp="1"/>
          </p:cNvSpPr>
          <p:nvPr>
            <p:ph type="title"/>
          </p:nvPr>
        </p:nvSpPr>
        <p:spPr/>
        <p:txBody>
          <a:bodyPr/>
          <a:lstStyle/>
          <a:p>
            <a:r>
              <a:rPr lang="en-NP" dirty="0"/>
              <a:t>2. Synchronous transmission</a:t>
            </a:r>
          </a:p>
        </p:txBody>
      </p:sp>
      <p:sp>
        <p:nvSpPr>
          <p:cNvPr id="3" name="Content Placeholder 2">
            <a:extLst>
              <a:ext uri="{FF2B5EF4-FFF2-40B4-BE49-F238E27FC236}">
                <a16:creationId xmlns:a16="http://schemas.microsoft.com/office/drawing/2014/main" id="{6E63CB12-2D10-85A0-773E-4E9E99283BDB}"/>
              </a:ext>
            </a:extLst>
          </p:cNvPr>
          <p:cNvSpPr>
            <a:spLocks noGrp="1"/>
          </p:cNvSpPr>
          <p:nvPr>
            <p:ph idx="1"/>
          </p:nvPr>
        </p:nvSpPr>
        <p:spPr/>
        <p:txBody>
          <a:bodyPr/>
          <a:lstStyle/>
          <a:p>
            <a:pPr algn="l">
              <a:buFont typeface="Wingdings" pitchFamily="2" charset="2"/>
              <a:buChar char="ü"/>
            </a:pPr>
            <a:r>
              <a:rPr lang="en-US" b="0" i="0" u="none" strike="noStrike" dirty="0">
                <a:solidFill>
                  <a:srgbClr val="000000"/>
                </a:solidFill>
                <a:effectLst/>
                <a:latin typeface="ff1"/>
              </a:rPr>
              <a:t>The synchronous transmission mode </a:t>
            </a:r>
            <a:r>
              <a:rPr lang="en-US" b="0" i="0" u="none" strike="noStrike" dirty="0">
                <a:solidFill>
                  <a:schemeClr val="accent1"/>
                </a:solidFill>
                <a:effectLst/>
                <a:latin typeface="ff1"/>
              </a:rPr>
              <a:t>defines the maximum end to end delay</a:t>
            </a:r>
            <a:r>
              <a:rPr lang="en-US" b="0" i="0" u="none" strike="noStrike" dirty="0">
                <a:solidFill>
                  <a:srgbClr val="000000"/>
                </a:solidFill>
                <a:effectLst/>
                <a:latin typeface="ff1"/>
              </a:rPr>
              <a:t> for each</a:t>
            </a:r>
            <a:r>
              <a:rPr lang="en-US" b="0" i="0" u="none" strike="noStrike" dirty="0">
                <a:solidFill>
                  <a:srgbClr val="000000"/>
                </a:solidFill>
                <a:effectLst/>
                <a:latin typeface="ff3"/>
              </a:rPr>
              <a:t> </a:t>
            </a:r>
            <a:r>
              <a:rPr lang="en-US" b="0" i="0" u="none" strike="noStrike" dirty="0">
                <a:solidFill>
                  <a:srgbClr val="000000"/>
                </a:solidFill>
                <a:effectLst/>
                <a:latin typeface="ff1"/>
              </a:rPr>
              <a:t>packet of the data stream.</a:t>
            </a:r>
            <a:r>
              <a:rPr lang="en-US" b="0" i="0" u="none" strike="noStrike" dirty="0">
                <a:solidFill>
                  <a:srgbClr val="000000"/>
                </a:solidFill>
                <a:effectLst/>
                <a:latin typeface="ff3"/>
              </a:rPr>
              <a:t> </a:t>
            </a:r>
            <a:endParaRPr lang="en-US" b="0" i="0" u="none" strike="noStrike" dirty="0">
              <a:solidFill>
                <a:srgbClr val="000000"/>
              </a:solidFill>
              <a:effectLst/>
              <a:latin typeface="ff1"/>
            </a:endParaRPr>
          </a:p>
          <a:p>
            <a:pPr algn="l">
              <a:buFont typeface="Wingdings" pitchFamily="2" charset="2"/>
              <a:buChar char="ü"/>
            </a:pPr>
            <a:r>
              <a:rPr lang="en-US" b="0" i="0" u="none" strike="noStrike" dirty="0">
                <a:solidFill>
                  <a:srgbClr val="000000"/>
                </a:solidFill>
                <a:effectLst/>
                <a:latin typeface="ff1"/>
              </a:rPr>
              <a:t>This upper bound will never be violated. (E.g. Ping operation)</a:t>
            </a:r>
            <a:r>
              <a:rPr lang="en-US" b="0" i="0" u="none" strike="noStrike" dirty="0">
                <a:solidFill>
                  <a:srgbClr val="000000"/>
                </a:solidFill>
                <a:effectLst/>
                <a:latin typeface="ff3"/>
              </a:rPr>
              <a:t> </a:t>
            </a:r>
            <a:endParaRPr lang="en-US" dirty="0">
              <a:solidFill>
                <a:srgbClr val="000000"/>
              </a:solidFill>
              <a:latin typeface="ff6"/>
            </a:endParaRPr>
          </a:p>
          <a:p>
            <a:pPr algn="l">
              <a:buFont typeface="Wingdings" pitchFamily="2" charset="2"/>
              <a:buChar char="ü"/>
            </a:pPr>
            <a:r>
              <a:rPr lang="en-US" b="0" i="0" u="none" strike="noStrike" dirty="0">
                <a:solidFill>
                  <a:srgbClr val="000000"/>
                </a:solidFill>
                <a:effectLst/>
                <a:latin typeface="ff1"/>
              </a:rPr>
              <a:t>Moreover, a packet can reach the receiver at any arbitrary earlier time.</a:t>
            </a:r>
            <a:r>
              <a:rPr lang="en-US" b="0" i="0" u="none" strike="noStrike" dirty="0">
                <a:solidFill>
                  <a:srgbClr val="000000"/>
                </a:solidFill>
                <a:effectLst/>
                <a:latin typeface="ff3"/>
              </a:rPr>
              <a:t> </a:t>
            </a:r>
            <a:r>
              <a:rPr lang="en-US" b="0" i="0" u="none" strike="noStrike" dirty="0">
                <a:solidFill>
                  <a:srgbClr val="000000"/>
                </a:solidFill>
                <a:effectLst/>
                <a:latin typeface="ff1"/>
              </a:rPr>
              <a:t>So most of the time the receiver has to hold the packet temporarily</a:t>
            </a:r>
            <a:r>
              <a:rPr lang="en-US" b="0" i="0" u="none" strike="noStrike" dirty="0">
                <a:solidFill>
                  <a:srgbClr val="000000"/>
                </a:solidFill>
                <a:effectLst/>
                <a:latin typeface="ff3"/>
              </a:rPr>
              <a:t> </a:t>
            </a:r>
            <a:endParaRPr lang="en-US" b="0" i="0" u="none" strike="noStrike" dirty="0">
              <a:solidFill>
                <a:srgbClr val="000000"/>
              </a:solidFill>
              <a:effectLst/>
              <a:latin typeface="ff6"/>
            </a:endParaRPr>
          </a:p>
          <a:p>
            <a:pPr algn="l">
              <a:buFont typeface="Wingdings" pitchFamily="2" charset="2"/>
              <a:buChar char="ü"/>
            </a:pPr>
            <a:r>
              <a:rPr lang="en-US" b="0" i="0" u="none" strike="noStrike" dirty="0">
                <a:solidFill>
                  <a:srgbClr val="000000"/>
                </a:solidFill>
                <a:effectLst/>
                <a:latin typeface="ff1"/>
              </a:rPr>
              <a:t>A packet has a start frame and the end frame.</a:t>
            </a:r>
            <a:r>
              <a:rPr lang="en-US" b="0" i="0" u="none" strike="noStrike" dirty="0">
                <a:solidFill>
                  <a:srgbClr val="000000"/>
                </a:solidFill>
                <a:effectLst/>
                <a:latin typeface="ff3"/>
              </a:rPr>
              <a:t> </a:t>
            </a:r>
            <a:endParaRPr lang="en-US" b="0" i="0" u="none" strike="noStrike" dirty="0">
              <a:solidFill>
                <a:srgbClr val="000000"/>
              </a:solidFill>
              <a:effectLst/>
              <a:latin typeface="ff6"/>
            </a:endParaRPr>
          </a:p>
          <a:p>
            <a:pPr algn="l">
              <a:buFont typeface="Wingdings" pitchFamily="2" charset="2"/>
              <a:buChar char="ü"/>
            </a:pPr>
            <a:r>
              <a:rPr lang="en-US" b="0" i="0" u="none" strike="noStrike" dirty="0">
                <a:solidFill>
                  <a:srgbClr val="000000"/>
                </a:solidFill>
                <a:effectLst/>
                <a:latin typeface="ff1"/>
              </a:rPr>
              <a:t>Start frame is used to tell the receiving station that a new packet of characters is arriving</a:t>
            </a:r>
            <a:r>
              <a:rPr lang="en-US" b="0" i="0" u="none" strike="noStrike" dirty="0">
                <a:solidFill>
                  <a:srgbClr val="000000"/>
                </a:solidFill>
                <a:effectLst/>
                <a:latin typeface="ff3"/>
              </a:rPr>
              <a:t> </a:t>
            </a:r>
            <a:r>
              <a:rPr lang="en-US" b="0" i="0" u="none" strike="noStrike" dirty="0">
                <a:solidFill>
                  <a:srgbClr val="000000"/>
                </a:solidFill>
                <a:effectLst/>
                <a:latin typeface="ff1"/>
              </a:rPr>
              <a:t>and used to synchronize the receiving station's internal clock.</a:t>
            </a:r>
            <a:r>
              <a:rPr lang="en-US" b="0" i="0" u="none" strike="noStrike" dirty="0">
                <a:solidFill>
                  <a:srgbClr val="000000"/>
                </a:solidFill>
                <a:effectLst/>
                <a:latin typeface="ff3"/>
              </a:rPr>
              <a:t> </a:t>
            </a:r>
            <a:endParaRPr lang="en-US" b="0" i="0" u="none" strike="noStrike" dirty="0">
              <a:solidFill>
                <a:srgbClr val="000000"/>
              </a:solidFill>
              <a:effectLst/>
              <a:latin typeface="ff1"/>
            </a:endParaRPr>
          </a:p>
          <a:p>
            <a:pPr algn="l">
              <a:buFont typeface="Wingdings" pitchFamily="2" charset="2"/>
              <a:buChar char="ü"/>
            </a:pPr>
            <a:r>
              <a:rPr lang="en-US" b="0" i="0" u="none" strike="noStrike" dirty="0">
                <a:solidFill>
                  <a:srgbClr val="000000"/>
                </a:solidFill>
                <a:effectLst/>
                <a:latin typeface="ff1"/>
              </a:rPr>
              <a:t>The end frame is used to indicate the end of packet.</a:t>
            </a:r>
            <a:endParaRPr lang="en-US" b="0" i="0" u="none" strike="noStrike" dirty="0">
              <a:solidFill>
                <a:srgbClr val="000000"/>
              </a:solidFill>
              <a:effectLst/>
              <a:latin typeface="ff6"/>
            </a:endParaRPr>
          </a:p>
          <a:p>
            <a:endParaRPr lang="en-NP" dirty="0"/>
          </a:p>
        </p:txBody>
      </p:sp>
      <p:sp>
        <p:nvSpPr>
          <p:cNvPr id="4" name="Date Placeholder 3">
            <a:extLst>
              <a:ext uri="{FF2B5EF4-FFF2-40B4-BE49-F238E27FC236}">
                <a16:creationId xmlns:a16="http://schemas.microsoft.com/office/drawing/2014/main" id="{EAE5D96F-A47A-825A-99AC-224CB1BB7460}"/>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F76E9A03-E338-AFCE-EE0A-7A14310504F5}"/>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733A4BA8-76EF-93A4-1BA1-0DA409FE4B23}"/>
              </a:ext>
            </a:extLst>
          </p:cNvPr>
          <p:cNvSpPr>
            <a:spLocks noGrp="1"/>
          </p:cNvSpPr>
          <p:nvPr>
            <p:ph type="sldNum" sz="quarter" idx="12"/>
          </p:nvPr>
        </p:nvSpPr>
        <p:spPr/>
        <p:txBody>
          <a:bodyPr/>
          <a:lstStyle/>
          <a:p>
            <a:fld id="{C945F23D-0803-6047-87B4-22120C2DD6B8}" type="slidenum">
              <a:rPr lang="en-NP" smtClean="0"/>
              <a:t>29</a:t>
            </a:fld>
            <a:endParaRPr lang="en-NP"/>
          </a:p>
        </p:txBody>
      </p:sp>
    </p:spTree>
    <p:extLst>
      <p:ext uri="{BB962C8B-B14F-4D97-AF65-F5344CB8AC3E}">
        <p14:creationId xmlns:p14="http://schemas.microsoft.com/office/powerpoint/2010/main" val="434142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C664-8700-3E94-DDAD-003078EB2FA0}"/>
              </a:ext>
            </a:extLst>
          </p:cNvPr>
          <p:cNvSpPr>
            <a:spLocks noGrp="1"/>
          </p:cNvSpPr>
          <p:nvPr>
            <p:ph type="title"/>
          </p:nvPr>
        </p:nvSpPr>
        <p:spPr/>
        <p:txBody>
          <a:bodyPr/>
          <a:lstStyle/>
          <a:p>
            <a:r>
              <a:rPr lang="en-NP" dirty="0"/>
              <a:t>3. Isochronous transmission</a:t>
            </a:r>
          </a:p>
        </p:txBody>
      </p:sp>
      <p:sp>
        <p:nvSpPr>
          <p:cNvPr id="3" name="Content Placeholder 2">
            <a:extLst>
              <a:ext uri="{FF2B5EF4-FFF2-40B4-BE49-F238E27FC236}">
                <a16:creationId xmlns:a16="http://schemas.microsoft.com/office/drawing/2014/main" id="{4B20CB39-A9DF-7C93-22E7-C91C38A03CCE}"/>
              </a:ext>
            </a:extLst>
          </p:cNvPr>
          <p:cNvSpPr>
            <a:spLocks noGrp="1"/>
          </p:cNvSpPr>
          <p:nvPr>
            <p:ph idx="1"/>
          </p:nvPr>
        </p:nvSpPr>
        <p:spPr/>
        <p:txBody>
          <a:bodyPr/>
          <a:lstStyle/>
          <a:p>
            <a:pPr algn="l">
              <a:buFont typeface="Wingdings" pitchFamily="2" charset="2"/>
              <a:buChar char="ü"/>
            </a:pPr>
            <a:r>
              <a:rPr lang="en-US" b="0" i="0" u="none" strike="noStrike" dirty="0">
                <a:solidFill>
                  <a:srgbClr val="000000"/>
                </a:solidFill>
                <a:effectLst/>
                <a:latin typeface="ff1"/>
              </a:rPr>
              <a:t>Isochronous transmission Mode defines maximum end to end delay as well as minimum</a:t>
            </a:r>
            <a:r>
              <a:rPr lang="en-US" b="0" i="0" u="none" strike="noStrike" dirty="0">
                <a:solidFill>
                  <a:srgbClr val="000000"/>
                </a:solidFill>
                <a:effectLst/>
                <a:latin typeface="ff3"/>
              </a:rPr>
              <a:t> </a:t>
            </a:r>
            <a:r>
              <a:rPr lang="en-US" b="0" i="0" u="none" strike="noStrike" dirty="0">
                <a:solidFill>
                  <a:srgbClr val="000000"/>
                </a:solidFill>
                <a:effectLst/>
                <a:latin typeface="ff1"/>
              </a:rPr>
              <a:t>end to end delay.</a:t>
            </a:r>
            <a:r>
              <a:rPr lang="en-US" b="0" i="0" u="none" strike="noStrike" dirty="0">
                <a:solidFill>
                  <a:srgbClr val="000000"/>
                </a:solidFill>
                <a:effectLst/>
                <a:latin typeface="ff3"/>
              </a:rPr>
              <a:t> </a:t>
            </a:r>
            <a:endParaRPr lang="en-US" b="0" i="0" u="none" strike="noStrike" dirty="0">
              <a:solidFill>
                <a:srgbClr val="000000"/>
              </a:solidFill>
              <a:effectLst/>
              <a:latin typeface="ff1"/>
            </a:endParaRPr>
          </a:p>
          <a:p>
            <a:pPr algn="l">
              <a:buFont typeface="Wingdings" pitchFamily="2" charset="2"/>
              <a:buChar char="ü"/>
            </a:pPr>
            <a:r>
              <a:rPr lang="en-US" b="0" i="0" u="none" strike="noStrike" dirty="0">
                <a:solidFill>
                  <a:srgbClr val="000000"/>
                </a:solidFill>
                <a:effectLst/>
                <a:latin typeface="ff1"/>
              </a:rPr>
              <a:t>This means the delay jitter for individual packet is bounded.</a:t>
            </a:r>
            <a:r>
              <a:rPr lang="en-US" b="0" i="0" u="none" strike="noStrike" dirty="0">
                <a:solidFill>
                  <a:srgbClr val="000000"/>
                </a:solidFill>
                <a:effectLst/>
                <a:latin typeface="ff3"/>
              </a:rPr>
              <a:t> </a:t>
            </a:r>
            <a:endParaRPr lang="en-US" b="0" i="0" u="none" strike="noStrike" dirty="0">
              <a:solidFill>
                <a:srgbClr val="000000"/>
              </a:solidFill>
              <a:effectLst/>
              <a:latin typeface="ff6"/>
            </a:endParaRPr>
          </a:p>
          <a:p>
            <a:pPr algn="l">
              <a:buFont typeface="Wingdings" pitchFamily="2" charset="2"/>
              <a:buChar char="ü"/>
            </a:pPr>
            <a:r>
              <a:rPr lang="en-US" b="0" i="0" u="none" strike="noStrike" dirty="0">
                <a:solidFill>
                  <a:srgbClr val="000000"/>
                </a:solidFill>
                <a:effectLst/>
                <a:latin typeface="ff1"/>
              </a:rPr>
              <a:t>Isochronous transmission mode minimizes the overhead of the receiver.</a:t>
            </a:r>
            <a:r>
              <a:rPr lang="en-US" b="0" i="0" u="none" strike="noStrike" dirty="0">
                <a:solidFill>
                  <a:srgbClr val="000000"/>
                </a:solidFill>
                <a:effectLst/>
                <a:latin typeface="ff3"/>
              </a:rPr>
              <a:t> </a:t>
            </a:r>
            <a:endParaRPr lang="en-US" dirty="0">
              <a:solidFill>
                <a:srgbClr val="000000"/>
              </a:solidFill>
              <a:latin typeface="ff6"/>
            </a:endParaRPr>
          </a:p>
          <a:p>
            <a:pPr algn="l">
              <a:buFont typeface="Wingdings" pitchFamily="2" charset="2"/>
              <a:buChar char="ü"/>
            </a:pPr>
            <a:r>
              <a:rPr lang="en-US" b="0" i="0" u="none" strike="noStrike" dirty="0">
                <a:solidFill>
                  <a:schemeClr val="accent1"/>
                </a:solidFill>
                <a:effectLst/>
                <a:latin typeface="ff1"/>
              </a:rPr>
              <a:t>Upper time bound + lower time bound</a:t>
            </a:r>
            <a:r>
              <a:rPr lang="en-US" b="0" i="0" u="none" strike="noStrike" dirty="0">
                <a:solidFill>
                  <a:srgbClr val="000000"/>
                </a:solidFill>
                <a:effectLst/>
                <a:latin typeface="ff1"/>
              </a:rPr>
              <a:t> (E.g. TV systems)</a:t>
            </a:r>
            <a:r>
              <a:rPr lang="en-US" b="0" i="0" u="none" strike="noStrike" dirty="0">
                <a:solidFill>
                  <a:srgbClr val="000000"/>
                </a:solidFill>
                <a:effectLst/>
                <a:latin typeface="ff3"/>
              </a:rPr>
              <a:t> </a:t>
            </a:r>
            <a:endParaRPr lang="en-US" b="0" i="0" u="none" strike="noStrike" dirty="0">
              <a:solidFill>
                <a:srgbClr val="000000"/>
              </a:solidFill>
              <a:effectLst/>
              <a:latin typeface="ff6"/>
            </a:endParaRPr>
          </a:p>
          <a:p>
            <a:pPr algn="l">
              <a:buFont typeface="Wingdings" pitchFamily="2" charset="2"/>
              <a:buChar char="ü"/>
            </a:pPr>
            <a:r>
              <a:rPr lang="en-US" b="0" i="0" u="none" strike="noStrike" dirty="0">
                <a:solidFill>
                  <a:srgbClr val="000000"/>
                </a:solidFill>
                <a:effectLst/>
                <a:latin typeface="ff1"/>
              </a:rPr>
              <a:t>Data will reach destination in between these upper and lower bound time.</a:t>
            </a:r>
            <a:r>
              <a:rPr lang="en-US" b="0" i="0" u="none" strike="noStrike" dirty="0">
                <a:solidFill>
                  <a:srgbClr val="000000"/>
                </a:solidFill>
                <a:effectLst/>
                <a:latin typeface="ff3"/>
              </a:rPr>
              <a:t> </a:t>
            </a:r>
            <a:endParaRPr lang="en-US" b="0" i="0" u="none" strike="noStrike" dirty="0">
              <a:solidFill>
                <a:srgbClr val="000000"/>
              </a:solidFill>
              <a:effectLst/>
              <a:latin typeface="ff6"/>
            </a:endParaRPr>
          </a:p>
          <a:p>
            <a:pPr algn="l">
              <a:buFont typeface="Wingdings" pitchFamily="2" charset="2"/>
              <a:buChar char="ü"/>
            </a:pPr>
            <a:r>
              <a:rPr lang="en-US" b="0" i="0" u="none" strike="noStrike" dirty="0">
                <a:solidFill>
                  <a:srgbClr val="000000"/>
                </a:solidFill>
                <a:effectLst/>
                <a:latin typeface="ff1"/>
              </a:rPr>
              <a:t>Less storage buffer at receiver is needed than the synchronous transmission mode.</a:t>
            </a:r>
            <a:endParaRPr lang="en-US" b="0" i="0" u="none" strike="noStrike" dirty="0">
              <a:solidFill>
                <a:srgbClr val="000000"/>
              </a:solidFill>
              <a:effectLst/>
              <a:latin typeface="ff6"/>
            </a:endParaRPr>
          </a:p>
          <a:p>
            <a:pPr marL="0" indent="0">
              <a:buNone/>
            </a:pPr>
            <a:endParaRPr lang="en-NP" dirty="0"/>
          </a:p>
        </p:txBody>
      </p:sp>
      <p:sp>
        <p:nvSpPr>
          <p:cNvPr id="4" name="Date Placeholder 3">
            <a:extLst>
              <a:ext uri="{FF2B5EF4-FFF2-40B4-BE49-F238E27FC236}">
                <a16:creationId xmlns:a16="http://schemas.microsoft.com/office/drawing/2014/main" id="{4C7DCC60-4E79-B760-FD7D-144DACEC25EE}"/>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BCE58E1E-8972-B777-6B22-FA4D70939420}"/>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05C6DC51-6BF5-532C-431B-4524F1A2BCAD}"/>
              </a:ext>
            </a:extLst>
          </p:cNvPr>
          <p:cNvSpPr>
            <a:spLocks noGrp="1"/>
          </p:cNvSpPr>
          <p:nvPr>
            <p:ph type="sldNum" sz="quarter" idx="12"/>
          </p:nvPr>
        </p:nvSpPr>
        <p:spPr/>
        <p:txBody>
          <a:bodyPr/>
          <a:lstStyle/>
          <a:p>
            <a:fld id="{C945F23D-0803-6047-87B4-22120C2DD6B8}" type="slidenum">
              <a:rPr lang="en-NP" smtClean="0"/>
              <a:t>30</a:t>
            </a:fld>
            <a:endParaRPr lang="en-NP"/>
          </a:p>
        </p:txBody>
      </p:sp>
    </p:spTree>
    <p:extLst>
      <p:ext uri="{BB962C8B-B14F-4D97-AF65-F5344CB8AC3E}">
        <p14:creationId xmlns:p14="http://schemas.microsoft.com/office/powerpoint/2010/main" val="3856191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46E9-3185-D784-8399-E8B239CFF237}"/>
              </a:ext>
            </a:extLst>
          </p:cNvPr>
          <p:cNvSpPr>
            <a:spLocks noGrp="1"/>
          </p:cNvSpPr>
          <p:nvPr>
            <p:ph type="title"/>
          </p:nvPr>
        </p:nvSpPr>
        <p:spPr>
          <a:xfrm>
            <a:off x="1069848" y="484632"/>
            <a:ext cx="10058400" cy="1084676"/>
          </a:xfrm>
        </p:spPr>
        <p:txBody>
          <a:bodyPr/>
          <a:lstStyle/>
          <a:p>
            <a:r>
              <a:rPr lang="en-US" dirty="0"/>
              <a:t>D</a:t>
            </a:r>
            <a:r>
              <a:rPr lang="en-NP" dirty="0"/>
              <a:t>ata stream characteristics</a:t>
            </a:r>
          </a:p>
        </p:txBody>
      </p:sp>
      <p:sp>
        <p:nvSpPr>
          <p:cNvPr id="3" name="Content Placeholder 2">
            <a:extLst>
              <a:ext uri="{FF2B5EF4-FFF2-40B4-BE49-F238E27FC236}">
                <a16:creationId xmlns:a16="http://schemas.microsoft.com/office/drawing/2014/main" id="{A070A4DB-F4AE-7B8C-989F-1B8E00B4FE27}"/>
              </a:ext>
            </a:extLst>
          </p:cNvPr>
          <p:cNvSpPr>
            <a:spLocks noGrp="1"/>
          </p:cNvSpPr>
          <p:nvPr>
            <p:ph idx="1"/>
          </p:nvPr>
        </p:nvSpPr>
        <p:spPr/>
        <p:txBody>
          <a:bodyPr>
            <a:normAutofit/>
          </a:bodyPr>
          <a:lstStyle/>
          <a:p>
            <a:pPr>
              <a:buFont typeface="Wingdings" pitchFamily="2" charset="2"/>
              <a:buChar char="ü"/>
            </a:pPr>
            <a:r>
              <a:rPr lang="en-NP" dirty="0">
                <a:solidFill>
                  <a:srgbClr val="000000"/>
                </a:solidFill>
                <a:latin typeface="ff1"/>
              </a:rPr>
              <a:t>1. </a:t>
            </a:r>
            <a:r>
              <a:rPr lang="en-NP" dirty="0">
                <a:solidFill>
                  <a:schemeClr val="accent1"/>
                </a:solidFill>
                <a:latin typeface="ff1"/>
              </a:rPr>
              <a:t>Time interval between a Complete Transmission of Consecutive Packets</a:t>
            </a:r>
          </a:p>
          <a:p>
            <a:pPr lvl="1"/>
            <a:r>
              <a:rPr lang="en-US" b="0" i="0" u="none" strike="noStrike" dirty="0">
                <a:solidFill>
                  <a:srgbClr val="000000"/>
                </a:solidFill>
                <a:effectLst/>
                <a:latin typeface="ff1"/>
              </a:rPr>
              <a:t>(a)Periodic</a:t>
            </a:r>
            <a:r>
              <a:rPr lang="en-US" b="0" i="0" u="none" strike="noStrike" dirty="0">
                <a:solidFill>
                  <a:srgbClr val="000000"/>
                </a:solidFill>
                <a:effectLst/>
                <a:latin typeface="ff3"/>
              </a:rPr>
              <a:t> </a:t>
            </a:r>
            <a:endParaRPr lang="en-US" b="0" i="0" u="none" strike="noStrike" dirty="0">
              <a:solidFill>
                <a:srgbClr val="000000"/>
              </a:solidFill>
              <a:effectLst/>
              <a:latin typeface="ff1"/>
            </a:endParaRPr>
          </a:p>
          <a:p>
            <a:pPr lvl="1"/>
            <a:r>
              <a:rPr lang="en-US" b="0" i="0" u="none" strike="noStrike" dirty="0">
                <a:solidFill>
                  <a:srgbClr val="000000"/>
                </a:solidFill>
                <a:effectLst/>
                <a:latin typeface="ff1"/>
              </a:rPr>
              <a:t>(b)Weakly periodic</a:t>
            </a:r>
            <a:r>
              <a:rPr lang="en-US" b="0" i="0" u="none" strike="noStrike" dirty="0">
                <a:solidFill>
                  <a:srgbClr val="000000"/>
                </a:solidFill>
                <a:effectLst/>
                <a:latin typeface="ff3"/>
              </a:rPr>
              <a:t> </a:t>
            </a:r>
            <a:endParaRPr lang="en-US" b="0" i="0" u="none" strike="noStrike" dirty="0">
              <a:solidFill>
                <a:srgbClr val="000000"/>
              </a:solidFill>
              <a:effectLst/>
              <a:latin typeface="ff1"/>
            </a:endParaRPr>
          </a:p>
          <a:p>
            <a:pPr lvl="1"/>
            <a:r>
              <a:rPr lang="en-US" b="0" i="0" u="none" strike="noStrike" dirty="0">
                <a:solidFill>
                  <a:srgbClr val="000000"/>
                </a:solidFill>
                <a:effectLst/>
                <a:latin typeface="ff1"/>
              </a:rPr>
              <a:t>(c)Aperiodic</a:t>
            </a:r>
            <a:endParaRPr lang="en-NP" dirty="0">
              <a:solidFill>
                <a:srgbClr val="000000"/>
              </a:solidFill>
              <a:latin typeface="ff1"/>
            </a:endParaRPr>
          </a:p>
          <a:p>
            <a:pPr>
              <a:buFont typeface="Wingdings" pitchFamily="2" charset="2"/>
              <a:buChar char="ü"/>
            </a:pPr>
            <a:r>
              <a:rPr lang="en-NP" dirty="0">
                <a:solidFill>
                  <a:srgbClr val="000000"/>
                </a:solidFill>
                <a:latin typeface="ff1"/>
              </a:rPr>
              <a:t>2. </a:t>
            </a:r>
            <a:r>
              <a:rPr lang="en-NP" dirty="0">
                <a:solidFill>
                  <a:schemeClr val="accent1"/>
                </a:solidFill>
                <a:latin typeface="ff1"/>
              </a:rPr>
              <a:t>Variation of Consecutive Packet Amount</a:t>
            </a:r>
          </a:p>
          <a:p>
            <a:pPr lvl="1"/>
            <a:r>
              <a:rPr lang="en-US" b="0" i="0" u="none" strike="noStrike" dirty="0">
                <a:solidFill>
                  <a:srgbClr val="000000"/>
                </a:solidFill>
                <a:effectLst/>
                <a:latin typeface="ff1"/>
              </a:rPr>
              <a:t>a)Regular</a:t>
            </a:r>
            <a:r>
              <a:rPr lang="en-US" b="0" i="0" u="none" strike="noStrike" dirty="0">
                <a:solidFill>
                  <a:srgbClr val="000000"/>
                </a:solidFill>
                <a:effectLst/>
                <a:latin typeface="ff3"/>
              </a:rPr>
              <a:t> </a:t>
            </a:r>
            <a:endParaRPr lang="en-US" b="0" i="0" u="none" strike="noStrike" dirty="0">
              <a:solidFill>
                <a:srgbClr val="000000"/>
              </a:solidFill>
              <a:effectLst/>
              <a:latin typeface="ff1"/>
            </a:endParaRPr>
          </a:p>
          <a:p>
            <a:pPr lvl="1"/>
            <a:r>
              <a:rPr lang="en-US" b="0" i="0" u="none" strike="noStrike" dirty="0">
                <a:solidFill>
                  <a:srgbClr val="000000"/>
                </a:solidFill>
                <a:effectLst/>
                <a:latin typeface="ff1"/>
              </a:rPr>
              <a:t>b)Weakly regular</a:t>
            </a:r>
            <a:endParaRPr lang="en-NP" dirty="0">
              <a:solidFill>
                <a:srgbClr val="000000"/>
              </a:solidFill>
              <a:latin typeface="ff1"/>
            </a:endParaRPr>
          </a:p>
          <a:p>
            <a:pPr>
              <a:buFont typeface="Wingdings" pitchFamily="2" charset="2"/>
              <a:buChar char="ü"/>
            </a:pPr>
            <a:r>
              <a:rPr lang="en-NP" dirty="0">
                <a:solidFill>
                  <a:srgbClr val="000000"/>
                </a:solidFill>
                <a:latin typeface="ff1"/>
              </a:rPr>
              <a:t>3. </a:t>
            </a:r>
            <a:r>
              <a:rPr lang="en-NP" dirty="0">
                <a:solidFill>
                  <a:schemeClr val="accent1"/>
                </a:solidFill>
                <a:latin typeface="ff1"/>
              </a:rPr>
              <a:t>Contigious Packets</a:t>
            </a:r>
          </a:p>
          <a:p>
            <a:pPr lvl="1"/>
            <a:r>
              <a:rPr lang="en-US" b="0" i="0" u="none" strike="noStrike" dirty="0">
                <a:solidFill>
                  <a:srgbClr val="000000"/>
                </a:solidFill>
                <a:effectLst/>
                <a:latin typeface="ff1"/>
              </a:rPr>
              <a:t>(a)Continuous</a:t>
            </a:r>
            <a:r>
              <a:rPr lang="en-US" b="0" i="0" u="none" strike="noStrike" dirty="0">
                <a:solidFill>
                  <a:srgbClr val="000000"/>
                </a:solidFill>
                <a:effectLst/>
                <a:latin typeface="ff3"/>
              </a:rPr>
              <a:t> </a:t>
            </a:r>
            <a:endParaRPr lang="en-US" b="0" i="0" u="none" strike="noStrike" dirty="0">
              <a:solidFill>
                <a:srgbClr val="000000"/>
              </a:solidFill>
              <a:effectLst/>
              <a:latin typeface="ff1"/>
            </a:endParaRPr>
          </a:p>
          <a:p>
            <a:pPr lvl="1"/>
            <a:r>
              <a:rPr lang="en-US" b="0" i="0" u="none" strike="noStrike" dirty="0">
                <a:solidFill>
                  <a:srgbClr val="000000"/>
                </a:solidFill>
                <a:effectLst/>
                <a:latin typeface="ff1"/>
              </a:rPr>
              <a:t>(b)Discrete</a:t>
            </a:r>
            <a:r>
              <a:rPr lang="en-US" b="0" i="0" u="none" strike="noStrike" dirty="0">
                <a:solidFill>
                  <a:srgbClr val="000000"/>
                </a:solidFill>
                <a:effectLst/>
                <a:latin typeface="ff3"/>
              </a:rPr>
              <a:t> </a:t>
            </a:r>
            <a:endParaRPr lang="en-US" b="0" i="0" u="none" strike="noStrike" dirty="0">
              <a:solidFill>
                <a:srgbClr val="000000"/>
              </a:solidFill>
              <a:effectLst/>
              <a:latin typeface="ff1"/>
            </a:endParaRPr>
          </a:p>
          <a:p>
            <a:pPr marL="0" indent="0">
              <a:buNone/>
            </a:pPr>
            <a:endParaRPr lang="en-NP" dirty="0">
              <a:solidFill>
                <a:srgbClr val="000000"/>
              </a:solidFill>
              <a:latin typeface="ff1"/>
            </a:endParaRPr>
          </a:p>
        </p:txBody>
      </p:sp>
      <p:sp>
        <p:nvSpPr>
          <p:cNvPr id="4" name="Date Placeholder 3">
            <a:extLst>
              <a:ext uri="{FF2B5EF4-FFF2-40B4-BE49-F238E27FC236}">
                <a16:creationId xmlns:a16="http://schemas.microsoft.com/office/drawing/2014/main" id="{05D308B3-719C-DFAE-C9B6-68E1B793C910}"/>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70B38A52-B004-06EB-D4CF-AB2902088570}"/>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D1F32E8C-AA0C-A937-43AD-900C11044CAE}"/>
              </a:ext>
            </a:extLst>
          </p:cNvPr>
          <p:cNvSpPr>
            <a:spLocks noGrp="1"/>
          </p:cNvSpPr>
          <p:nvPr>
            <p:ph type="sldNum" sz="quarter" idx="12"/>
          </p:nvPr>
        </p:nvSpPr>
        <p:spPr/>
        <p:txBody>
          <a:bodyPr/>
          <a:lstStyle/>
          <a:p>
            <a:fld id="{C945F23D-0803-6047-87B4-22120C2DD6B8}" type="slidenum">
              <a:rPr lang="en-NP" smtClean="0"/>
              <a:t>31</a:t>
            </a:fld>
            <a:endParaRPr lang="en-NP"/>
          </a:p>
        </p:txBody>
      </p:sp>
    </p:spTree>
    <p:extLst>
      <p:ext uri="{BB962C8B-B14F-4D97-AF65-F5344CB8AC3E}">
        <p14:creationId xmlns:p14="http://schemas.microsoft.com/office/powerpoint/2010/main" val="2417342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9933-BD7F-1750-D6F6-3215A36C1407}"/>
              </a:ext>
            </a:extLst>
          </p:cNvPr>
          <p:cNvSpPr>
            <a:spLocks noGrp="1"/>
          </p:cNvSpPr>
          <p:nvPr>
            <p:ph type="title"/>
          </p:nvPr>
        </p:nvSpPr>
        <p:spPr>
          <a:xfrm>
            <a:off x="1572768" y="935795"/>
            <a:ext cx="10058400" cy="365125"/>
          </a:xfrm>
        </p:spPr>
        <p:txBody>
          <a:bodyPr>
            <a:normAutofit fontScale="90000"/>
          </a:bodyPr>
          <a:lstStyle/>
          <a:p>
            <a:r>
              <a:rPr lang="en-NP" sz="2400" b="1" dirty="0">
                <a:solidFill>
                  <a:schemeClr val="tx1"/>
                </a:solidFill>
                <a:latin typeface="ff1"/>
              </a:rPr>
              <a:t>1. Time interval between a Complete Transmission of Consecutive     Packets </a:t>
            </a:r>
            <a:br>
              <a:rPr lang="en-NP" dirty="0">
                <a:solidFill>
                  <a:schemeClr val="accent1"/>
                </a:solidFill>
                <a:latin typeface="ff1"/>
              </a:rPr>
            </a:br>
            <a:endParaRPr lang="en-NP" dirty="0"/>
          </a:p>
        </p:txBody>
      </p:sp>
      <p:pic>
        <p:nvPicPr>
          <p:cNvPr id="10" name="Content Placeholder 9">
            <a:extLst>
              <a:ext uri="{FF2B5EF4-FFF2-40B4-BE49-F238E27FC236}">
                <a16:creationId xmlns:a16="http://schemas.microsoft.com/office/drawing/2014/main" id="{42B6789A-8E40-E896-77E4-9C1ECAB96AB3}"/>
              </a:ext>
            </a:extLst>
          </p:cNvPr>
          <p:cNvPicPr>
            <a:picLocks noGrp="1" noChangeAspect="1"/>
          </p:cNvPicPr>
          <p:nvPr>
            <p:ph sz="half" idx="1"/>
          </p:nvPr>
        </p:nvPicPr>
        <p:blipFill>
          <a:blip r:embed="rId2"/>
          <a:stretch>
            <a:fillRect/>
          </a:stretch>
        </p:blipFill>
        <p:spPr>
          <a:xfrm>
            <a:off x="704335" y="2941208"/>
            <a:ext cx="4547287" cy="1544296"/>
          </a:xfrm>
        </p:spPr>
      </p:pic>
      <p:sp>
        <p:nvSpPr>
          <p:cNvPr id="8" name="Content Placeholder 7">
            <a:extLst>
              <a:ext uri="{FF2B5EF4-FFF2-40B4-BE49-F238E27FC236}">
                <a16:creationId xmlns:a16="http://schemas.microsoft.com/office/drawing/2014/main" id="{6E26DEE3-5823-4A5B-9B42-AF611018DB02}"/>
              </a:ext>
            </a:extLst>
          </p:cNvPr>
          <p:cNvSpPr>
            <a:spLocks noGrp="1"/>
          </p:cNvSpPr>
          <p:nvPr>
            <p:ph sz="half" idx="2"/>
          </p:nvPr>
        </p:nvSpPr>
        <p:spPr/>
        <p:txBody>
          <a:bodyPr/>
          <a:lstStyle/>
          <a:p>
            <a:pPr marL="0" indent="0" algn="l">
              <a:buNone/>
            </a:pPr>
            <a:r>
              <a:rPr lang="en-US" b="0" i="0" u="sng" strike="noStrike" dirty="0">
                <a:solidFill>
                  <a:schemeClr val="accent1"/>
                </a:solidFill>
                <a:effectLst/>
                <a:latin typeface="ff1"/>
              </a:rPr>
              <a:t>a) Periodic/ Strongly Periodic</a:t>
            </a:r>
          </a:p>
          <a:p>
            <a:pPr algn="l"/>
            <a:r>
              <a:rPr lang="en-US" b="0" i="0" u="none" strike="noStrike" dirty="0">
                <a:solidFill>
                  <a:srgbClr val="000000"/>
                </a:solidFill>
                <a:effectLst/>
                <a:latin typeface="ff1"/>
              </a:rPr>
              <a:t>Time interval between two consecutive packets is constant. </a:t>
            </a:r>
          </a:p>
          <a:p>
            <a:pPr algn="l"/>
            <a:r>
              <a:rPr lang="en-US" b="0" i="0" u="none" strike="noStrike" dirty="0">
                <a:solidFill>
                  <a:srgbClr val="000000"/>
                </a:solidFill>
                <a:effectLst/>
                <a:latin typeface="ff1"/>
              </a:rPr>
              <a:t>E.g. PCM-coded speech used in</a:t>
            </a:r>
            <a:r>
              <a:rPr lang="en-US" b="0" i="0" u="none" strike="noStrike" dirty="0">
                <a:solidFill>
                  <a:srgbClr val="000000"/>
                </a:solidFill>
                <a:effectLst/>
                <a:latin typeface="ff3"/>
              </a:rPr>
              <a:t> </a:t>
            </a:r>
            <a:r>
              <a:rPr lang="en-US" b="0" i="0" u="none" strike="noStrike" dirty="0">
                <a:solidFill>
                  <a:srgbClr val="000000"/>
                </a:solidFill>
                <a:effectLst/>
                <a:latin typeface="ff1"/>
              </a:rPr>
              <a:t>traditional telephone switching systems. It is also called strongly periodic/ Periodic</a:t>
            </a:r>
          </a:p>
          <a:p>
            <a:endParaRPr lang="en-NP" dirty="0"/>
          </a:p>
        </p:txBody>
      </p:sp>
      <p:sp>
        <p:nvSpPr>
          <p:cNvPr id="4" name="Date Placeholder 3">
            <a:extLst>
              <a:ext uri="{FF2B5EF4-FFF2-40B4-BE49-F238E27FC236}">
                <a16:creationId xmlns:a16="http://schemas.microsoft.com/office/drawing/2014/main" id="{7F507664-BDDF-236E-B414-DF719F24ADED}"/>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AE58805B-9FF0-E300-219B-1453DA4F04C6}"/>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B67EB750-5478-226F-2657-9D4C83491CC0}"/>
              </a:ext>
            </a:extLst>
          </p:cNvPr>
          <p:cNvSpPr>
            <a:spLocks noGrp="1"/>
          </p:cNvSpPr>
          <p:nvPr>
            <p:ph type="sldNum" sz="quarter" idx="12"/>
          </p:nvPr>
        </p:nvSpPr>
        <p:spPr/>
        <p:txBody>
          <a:bodyPr/>
          <a:lstStyle/>
          <a:p>
            <a:fld id="{C945F23D-0803-6047-87B4-22120C2DD6B8}" type="slidenum">
              <a:rPr lang="en-NP" smtClean="0"/>
              <a:t>32</a:t>
            </a:fld>
            <a:endParaRPr lang="en-NP"/>
          </a:p>
        </p:txBody>
      </p:sp>
    </p:spTree>
    <p:extLst>
      <p:ext uri="{BB962C8B-B14F-4D97-AF65-F5344CB8AC3E}">
        <p14:creationId xmlns:p14="http://schemas.microsoft.com/office/powerpoint/2010/main" val="537918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1075-242E-819A-A068-D63B4295E84D}"/>
              </a:ext>
            </a:extLst>
          </p:cNvPr>
          <p:cNvSpPr>
            <a:spLocks noGrp="1"/>
          </p:cNvSpPr>
          <p:nvPr>
            <p:ph type="title"/>
          </p:nvPr>
        </p:nvSpPr>
        <p:spPr>
          <a:xfrm>
            <a:off x="1069848" y="484632"/>
            <a:ext cx="10058400" cy="540979"/>
          </a:xfrm>
        </p:spPr>
        <p:txBody>
          <a:bodyPr>
            <a:noAutofit/>
          </a:bodyPr>
          <a:lstStyle/>
          <a:p>
            <a:r>
              <a:rPr lang="en-NP" sz="2200" b="1" dirty="0">
                <a:solidFill>
                  <a:schemeClr val="tx1"/>
                </a:solidFill>
                <a:latin typeface="ff1"/>
              </a:rPr>
              <a:t>1. Time interval between a Complete Transmission of Consecutive     Packets</a:t>
            </a:r>
          </a:p>
        </p:txBody>
      </p:sp>
      <p:pic>
        <p:nvPicPr>
          <p:cNvPr id="9" name="Content Placeholder 8">
            <a:extLst>
              <a:ext uri="{FF2B5EF4-FFF2-40B4-BE49-F238E27FC236}">
                <a16:creationId xmlns:a16="http://schemas.microsoft.com/office/drawing/2014/main" id="{0ECF57A4-08CF-1F79-BECB-ED8962C69288}"/>
              </a:ext>
            </a:extLst>
          </p:cNvPr>
          <p:cNvPicPr>
            <a:picLocks noGrp="1" noChangeAspect="1"/>
          </p:cNvPicPr>
          <p:nvPr>
            <p:ph sz="half" idx="1"/>
          </p:nvPr>
        </p:nvPicPr>
        <p:blipFill>
          <a:blip r:embed="rId2"/>
          <a:stretch>
            <a:fillRect/>
          </a:stretch>
        </p:blipFill>
        <p:spPr>
          <a:xfrm>
            <a:off x="605481" y="3212758"/>
            <a:ext cx="5490519" cy="1670666"/>
          </a:xfrm>
        </p:spPr>
      </p:pic>
      <p:sp>
        <p:nvSpPr>
          <p:cNvPr id="4" name="Content Placeholder 3">
            <a:extLst>
              <a:ext uri="{FF2B5EF4-FFF2-40B4-BE49-F238E27FC236}">
                <a16:creationId xmlns:a16="http://schemas.microsoft.com/office/drawing/2014/main" id="{9FD6FE80-FE1C-E035-C9F7-84F40D340A27}"/>
              </a:ext>
            </a:extLst>
          </p:cNvPr>
          <p:cNvSpPr>
            <a:spLocks noGrp="1"/>
          </p:cNvSpPr>
          <p:nvPr>
            <p:ph sz="half" idx="2"/>
          </p:nvPr>
        </p:nvSpPr>
        <p:spPr>
          <a:xfrm>
            <a:off x="6845642" y="2194560"/>
            <a:ext cx="4273461" cy="3977640"/>
          </a:xfrm>
        </p:spPr>
        <p:txBody>
          <a:bodyPr/>
          <a:lstStyle/>
          <a:p>
            <a:r>
              <a:rPr lang="en-US" dirty="0">
                <a:solidFill>
                  <a:schemeClr val="accent1"/>
                </a:solidFill>
              </a:rPr>
              <a:t>b) Weakly Periodic</a:t>
            </a:r>
          </a:p>
          <a:p>
            <a:pPr algn="l"/>
            <a:r>
              <a:rPr lang="en-US" b="0" i="0" u="none" strike="noStrike" dirty="0">
                <a:solidFill>
                  <a:srgbClr val="000000"/>
                </a:solidFill>
                <a:effectLst/>
                <a:latin typeface="ff1"/>
              </a:rPr>
              <a:t>Time interval between the consecutive packets is not constant</a:t>
            </a:r>
          </a:p>
          <a:p>
            <a:pPr algn="l"/>
            <a:r>
              <a:rPr lang="en-US" b="0" i="0" u="none" strike="noStrike" dirty="0">
                <a:solidFill>
                  <a:srgbClr val="000000"/>
                </a:solidFill>
                <a:effectLst/>
                <a:latin typeface="ff1"/>
              </a:rPr>
              <a:t>Duration of time interval</a:t>
            </a:r>
            <a:r>
              <a:rPr lang="en-US" b="0" i="0" u="none" strike="noStrike" dirty="0">
                <a:solidFill>
                  <a:srgbClr val="000000"/>
                </a:solidFill>
                <a:effectLst/>
                <a:latin typeface="ff3"/>
              </a:rPr>
              <a:t> </a:t>
            </a:r>
            <a:r>
              <a:rPr lang="en-US" b="0" i="0" u="none" strike="noStrike" dirty="0">
                <a:solidFill>
                  <a:srgbClr val="000000"/>
                </a:solidFill>
                <a:effectLst/>
                <a:latin typeface="ff1"/>
              </a:rPr>
              <a:t>between two consecutive packets can be described by using a periodic function with finite</a:t>
            </a:r>
            <a:r>
              <a:rPr lang="en-US" b="0" i="0" u="none" strike="noStrike" dirty="0">
                <a:solidFill>
                  <a:srgbClr val="000000"/>
                </a:solidFill>
                <a:effectLst/>
                <a:latin typeface="ff3"/>
              </a:rPr>
              <a:t> </a:t>
            </a:r>
            <a:r>
              <a:rPr lang="en-US" b="0" i="0" u="none" strike="noStrike" dirty="0">
                <a:solidFill>
                  <a:srgbClr val="000000"/>
                </a:solidFill>
                <a:effectLst/>
                <a:latin typeface="ff1"/>
              </a:rPr>
              <a:t>period. </a:t>
            </a:r>
          </a:p>
          <a:p>
            <a:pPr algn="l"/>
            <a:r>
              <a:rPr lang="en-US" b="0" i="0" u="none" strike="noStrike" dirty="0">
                <a:solidFill>
                  <a:srgbClr val="000000"/>
                </a:solidFill>
                <a:effectLst/>
                <a:latin typeface="ff1"/>
              </a:rPr>
              <a:t>But, time interval between two consecutive packets is not constant.</a:t>
            </a:r>
          </a:p>
          <a:p>
            <a:endParaRPr lang="en-NP" dirty="0"/>
          </a:p>
        </p:txBody>
      </p:sp>
      <p:sp>
        <p:nvSpPr>
          <p:cNvPr id="5" name="Date Placeholder 4">
            <a:extLst>
              <a:ext uri="{FF2B5EF4-FFF2-40B4-BE49-F238E27FC236}">
                <a16:creationId xmlns:a16="http://schemas.microsoft.com/office/drawing/2014/main" id="{9055446A-D04D-E5F5-03D7-C43FC5722E3F}"/>
              </a:ext>
            </a:extLst>
          </p:cNvPr>
          <p:cNvSpPr>
            <a:spLocks noGrp="1"/>
          </p:cNvSpPr>
          <p:nvPr>
            <p:ph type="dt" sz="half" idx="10"/>
          </p:nvPr>
        </p:nvSpPr>
        <p:spPr/>
        <p:txBody>
          <a:bodyPr/>
          <a:lstStyle/>
          <a:p>
            <a:fld id="{93DF65D7-02EA-7046-AEB6-5D5F5ACF4FE8}" type="datetime1">
              <a:rPr lang="en-US" smtClean="0"/>
              <a:t>11/14/2024</a:t>
            </a:fld>
            <a:endParaRPr lang="en-NP"/>
          </a:p>
        </p:txBody>
      </p:sp>
      <p:sp>
        <p:nvSpPr>
          <p:cNvPr id="6" name="Footer Placeholder 5">
            <a:extLst>
              <a:ext uri="{FF2B5EF4-FFF2-40B4-BE49-F238E27FC236}">
                <a16:creationId xmlns:a16="http://schemas.microsoft.com/office/drawing/2014/main" id="{C6A047AB-7964-128D-016D-DC6EF7122848}"/>
              </a:ext>
            </a:extLst>
          </p:cNvPr>
          <p:cNvSpPr>
            <a:spLocks noGrp="1"/>
          </p:cNvSpPr>
          <p:nvPr>
            <p:ph type="ftr" sz="quarter" idx="11"/>
          </p:nvPr>
        </p:nvSpPr>
        <p:spPr/>
        <p:txBody>
          <a:bodyPr/>
          <a:lstStyle/>
          <a:p>
            <a:r>
              <a:rPr lang="en-US"/>
              <a:t>Chapter 1: Multimedia Systems</a:t>
            </a:r>
            <a:endParaRPr lang="en-NP"/>
          </a:p>
        </p:txBody>
      </p:sp>
      <p:sp>
        <p:nvSpPr>
          <p:cNvPr id="7" name="Slide Number Placeholder 6">
            <a:extLst>
              <a:ext uri="{FF2B5EF4-FFF2-40B4-BE49-F238E27FC236}">
                <a16:creationId xmlns:a16="http://schemas.microsoft.com/office/drawing/2014/main" id="{9BB9A76D-5334-E7ED-2455-1F104FBDD6B8}"/>
              </a:ext>
            </a:extLst>
          </p:cNvPr>
          <p:cNvSpPr>
            <a:spLocks noGrp="1"/>
          </p:cNvSpPr>
          <p:nvPr>
            <p:ph type="sldNum" sz="quarter" idx="12"/>
          </p:nvPr>
        </p:nvSpPr>
        <p:spPr/>
        <p:txBody>
          <a:bodyPr/>
          <a:lstStyle/>
          <a:p>
            <a:fld id="{C945F23D-0803-6047-87B4-22120C2DD6B8}" type="slidenum">
              <a:rPr lang="en-NP" smtClean="0"/>
              <a:t>33</a:t>
            </a:fld>
            <a:endParaRPr lang="en-NP"/>
          </a:p>
        </p:txBody>
      </p:sp>
    </p:spTree>
    <p:extLst>
      <p:ext uri="{BB962C8B-B14F-4D97-AF65-F5344CB8AC3E}">
        <p14:creationId xmlns:p14="http://schemas.microsoft.com/office/powerpoint/2010/main" val="1643650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019B-5757-69B0-1D0B-78D850C1327A}"/>
              </a:ext>
            </a:extLst>
          </p:cNvPr>
          <p:cNvSpPr>
            <a:spLocks noGrp="1"/>
          </p:cNvSpPr>
          <p:nvPr>
            <p:ph type="title"/>
          </p:nvPr>
        </p:nvSpPr>
        <p:spPr>
          <a:xfrm>
            <a:off x="1069848" y="484632"/>
            <a:ext cx="10058400" cy="565692"/>
          </a:xfrm>
        </p:spPr>
        <p:txBody>
          <a:bodyPr>
            <a:normAutofit fontScale="90000"/>
          </a:bodyPr>
          <a:lstStyle/>
          <a:p>
            <a:r>
              <a:rPr lang="en-NP" sz="2200" b="1" dirty="0">
                <a:solidFill>
                  <a:schemeClr val="tx1"/>
                </a:solidFill>
                <a:latin typeface="ff1"/>
              </a:rPr>
              <a:t>1. Time interval between a Complete Transmission of Consecutive  Packets</a:t>
            </a:r>
          </a:p>
        </p:txBody>
      </p:sp>
      <p:pic>
        <p:nvPicPr>
          <p:cNvPr id="9" name="Content Placeholder 8">
            <a:extLst>
              <a:ext uri="{FF2B5EF4-FFF2-40B4-BE49-F238E27FC236}">
                <a16:creationId xmlns:a16="http://schemas.microsoft.com/office/drawing/2014/main" id="{9222B211-5174-20F0-F23F-4366A5679307}"/>
              </a:ext>
            </a:extLst>
          </p:cNvPr>
          <p:cNvPicPr>
            <a:picLocks noGrp="1" noChangeAspect="1"/>
          </p:cNvPicPr>
          <p:nvPr>
            <p:ph sz="half" idx="1"/>
          </p:nvPr>
        </p:nvPicPr>
        <p:blipFill>
          <a:blip r:embed="rId2"/>
          <a:stretch>
            <a:fillRect/>
          </a:stretch>
        </p:blipFill>
        <p:spPr>
          <a:xfrm>
            <a:off x="481915" y="3150973"/>
            <a:ext cx="5342624" cy="1297459"/>
          </a:xfrm>
        </p:spPr>
      </p:pic>
      <p:sp>
        <p:nvSpPr>
          <p:cNvPr id="4" name="Content Placeholder 3">
            <a:extLst>
              <a:ext uri="{FF2B5EF4-FFF2-40B4-BE49-F238E27FC236}">
                <a16:creationId xmlns:a16="http://schemas.microsoft.com/office/drawing/2014/main" id="{C5CCA158-0451-5FAD-E32B-A37968D418B0}"/>
              </a:ext>
            </a:extLst>
          </p:cNvPr>
          <p:cNvSpPr>
            <a:spLocks noGrp="1"/>
          </p:cNvSpPr>
          <p:nvPr>
            <p:ph sz="half" idx="2"/>
          </p:nvPr>
        </p:nvSpPr>
        <p:spPr>
          <a:xfrm>
            <a:off x="6556248" y="2009209"/>
            <a:ext cx="4754880" cy="3977640"/>
          </a:xfrm>
        </p:spPr>
        <p:txBody>
          <a:bodyPr/>
          <a:lstStyle/>
          <a:p>
            <a:r>
              <a:rPr lang="en-US" dirty="0">
                <a:solidFill>
                  <a:schemeClr val="accent1"/>
                </a:solidFill>
              </a:rPr>
              <a:t>C</a:t>
            </a:r>
            <a:r>
              <a:rPr lang="en-NP" dirty="0">
                <a:solidFill>
                  <a:schemeClr val="accent1"/>
                </a:solidFill>
              </a:rPr>
              <a:t>) Aperiodic </a:t>
            </a:r>
          </a:p>
          <a:p>
            <a:r>
              <a:rPr lang="en-NP" dirty="0">
                <a:solidFill>
                  <a:srgbClr val="000000"/>
                </a:solidFill>
                <a:latin typeface="ff1"/>
              </a:rPr>
              <a:t>All possible transmission with respect to time interval are known as aperiodic data streams.</a:t>
            </a:r>
          </a:p>
          <a:p>
            <a:pPr algn="l"/>
            <a:r>
              <a:rPr lang="en-US" b="0" i="0" u="none" strike="noStrike" dirty="0">
                <a:solidFill>
                  <a:srgbClr val="000000"/>
                </a:solidFill>
                <a:effectLst/>
                <a:latin typeface="ff1"/>
              </a:rPr>
              <a:t>Sequence of the time interval between packets is neither strongly nor weakly periodic. </a:t>
            </a:r>
          </a:p>
          <a:p>
            <a:pPr algn="l"/>
            <a:r>
              <a:rPr lang="en-US" b="0" i="0" u="none" strike="noStrike" dirty="0">
                <a:solidFill>
                  <a:srgbClr val="000000"/>
                </a:solidFill>
                <a:effectLst/>
                <a:latin typeface="ff1"/>
              </a:rPr>
              <a:t>e.g.</a:t>
            </a:r>
            <a:r>
              <a:rPr lang="en-US" b="0" i="0" u="none" strike="noStrike" dirty="0">
                <a:solidFill>
                  <a:srgbClr val="000000"/>
                </a:solidFill>
                <a:effectLst/>
                <a:latin typeface="ff3"/>
              </a:rPr>
              <a:t> </a:t>
            </a:r>
            <a:r>
              <a:rPr lang="en-US" b="0" i="0" u="none" strike="noStrike" dirty="0">
                <a:solidFill>
                  <a:srgbClr val="000000"/>
                </a:solidFill>
                <a:effectLst/>
                <a:latin typeface="ff1"/>
              </a:rPr>
              <a:t>Co-operative application with shared Window.</a:t>
            </a:r>
          </a:p>
          <a:p>
            <a:endParaRPr lang="en-NP" dirty="0"/>
          </a:p>
        </p:txBody>
      </p:sp>
      <p:sp>
        <p:nvSpPr>
          <p:cNvPr id="5" name="Date Placeholder 4">
            <a:extLst>
              <a:ext uri="{FF2B5EF4-FFF2-40B4-BE49-F238E27FC236}">
                <a16:creationId xmlns:a16="http://schemas.microsoft.com/office/drawing/2014/main" id="{A6C40840-AF0D-C1FE-7A24-80E9B2F5608B}"/>
              </a:ext>
            </a:extLst>
          </p:cNvPr>
          <p:cNvSpPr>
            <a:spLocks noGrp="1"/>
          </p:cNvSpPr>
          <p:nvPr>
            <p:ph type="dt" sz="half" idx="10"/>
          </p:nvPr>
        </p:nvSpPr>
        <p:spPr/>
        <p:txBody>
          <a:bodyPr/>
          <a:lstStyle/>
          <a:p>
            <a:fld id="{93DF65D7-02EA-7046-AEB6-5D5F5ACF4FE8}" type="datetime1">
              <a:rPr lang="en-US" smtClean="0"/>
              <a:t>11/14/2024</a:t>
            </a:fld>
            <a:endParaRPr lang="en-NP"/>
          </a:p>
        </p:txBody>
      </p:sp>
      <p:sp>
        <p:nvSpPr>
          <p:cNvPr id="6" name="Footer Placeholder 5">
            <a:extLst>
              <a:ext uri="{FF2B5EF4-FFF2-40B4-BE49-F238E27FC236}">
                <a16:creationId xmlns:a16="http://schemas.microsoft.com/office/drawing/2014/main" id="{E3EC1475-9D2D-336E-BCC0-72BF5F0B0DC8}"/>
              </a:ext>
            </a:extLst>
          </p:cNvPr>
          <p:cNvSpPr>
            <a:spLocks noGrp="1"/>
          </p:cNvSpPr>
          <p:nvPr>
            <p:ph type="ftr" sz="quarter" idx="11"/>
          </p:nvPr>
        </p:nvSpPr>
        <p:spPr/>
        <p:txBody>
          <a:bodyPr/>
          <a:lstStyle/>
          <a:p>
            <a:r>
              <a:rPr lang="en-US"/>
              <a:t>Chapter 1: Multimedia Systems</a:t>
            </a:r>
            <a:endParaRPr lang="en-NP"/>
          </a:p>
        </p:txBody>
      </p:sp>
      <p:sp>
        <p:nvSpPr>
          <p:cNvPr id="7" name="Slide Number Placeholder 6">
            <a:extLst>
              <a:ext uri="{FF2B5EF4-FFF2-40B4-BE49-F238E27FC236}">
                <a16:creationId xmlns:a16="http://schemas.microsoft.com/office/drawing/2014/main" id="{F2DAFA60-5939-F34A-ED24-05A16941723E}"/>
              </a:ext>
            </a:extLst>
          </p:cNvPr>
          <p:cNvSpPr>
            <a:spLocks noGrp="1"/>
          </p:cNvSpPr>
          <p:nvPr>
            <p:ph type="sldNum" sz="quarter" idx="12"/>
          </p:nvPr>
        </p:nvSpPr>
        <p:spPr/>
        <p:txBody>
          <a:bodyPr/>
          <a:lstStyle/>
          <a:p>
            <a:fld id="{C945F23D-0803-6047-87B4-22120C2DD6B8}" type="slidenum">
              <a:rPr lang="en-NP" smtClean="0"/>
              <a:t>34</a:t>
            </a:fld>
            <a:endParaRPr lang="en-NP"/>
          </a:p>
        </p:txBody>
      </p:sp>
    </p:spTree>
    <p:extLst>
      <p:ext uri="{BB962C8B-B14F-4D97-AF65-F5344CB8AC3E}">
        <p14:creationId xmlns:p14="http://schemas.microsoft.com/office/powerpoint/2010/main" val="1571707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CD39-920C-C59B-88C2-6CD34C0AD592}"/>
              </a:ext>
            </a:extLst>
          </p:cNvPr>
          <p:cNvSpPr>
            <a:spLocks noGrp="1"/>
          </p:cNvSpPr>
          <p:nvPr>
            <p:ph type="title"/>
          </p:nvPr>
        </p:nvSpPr>
        <p:spPr>
          <a:xfrm>
            <a:off x="1069848" y="484632"/>
            <a:ext cx="10058400" cy="973465"/>
          </a:xfrm>
        </p:spPr>
        <p:txBody>
          <a:bodyPr>
            <a:normAutofit fontScale="90000"/>
          </a:bodyPr>
          <a:lstStyle/>
          <a:p>
            <a:r>
              <a:rPr lang="en-NP" sz="2200" b="1" dirty="0">
                <a:solidFill>
                  <a:schemeClr val="tx1"/>
                </a:solidFill>
                <a:latin typeface="ff1"/>
              </a:rPr>
              <a:t>2. Variation of Consecutive Packet Amount</a:t>
            </a:r>
            <a:br>
              <a:rPr lang="en-NP" dirty="0">
                <a:solidFill>
                  <a:schemeClr val="accent1"/>
                </a:solidFill>
                <a:latin typeface="ff1"/>
              </a:rPr>
            </a:br>
            <a:endParaRPr lang="en-NP" dirty="0"/>
          </a:p>
        </p:txBody>
      </p:sp>
      <p:pic>
        <p:nvPicPr>
          <p:cNvPr id="9" name="Content Placeholder 8">
            <a:extLst>
              <a:ext uri="{FF2B5EF4-FFF2-40B4-BE49-F238E27FC236}">
                <a16:creationId xmlns:a16="http://schemas.microsoft.com/office/drawing/2014/main" id="{5582963A-E871-BD4E-D632-643D63A5BD52}"/>
              </a:ext>
            </a:extLst>
          </p:cNvPr>
          <p:cNvPicPr>
            <a:picLocks noGrp="1" noChangeAspect="1"/>
          </p:cNvPicPr>
          <p:nvPr>
            <p:ph sz="half" idx="1"/>
          </p:nvPr>
        </p:nvPicPr>
        <p:blipFill>
          <a:blip r:embed="rId2"/>
          <a:stretch>
            <a:fillRect/>
          </a:stretch>
        </p:blipFill>
        <p:spPr>
          <a:xfrm>
            <a:off x="1383957" y="2533135"/>
            <a:ext cx="3250749" cy="2729427"/>
          </a:xfrm>
        </p:spPr>
      </p:pic>
      <p:sp>
        <p:nvSpPr>
          <p:cNvPr id="4" name="Content Placeholder 3">
            <a:extLst>
              <a:ext uri="{FF2B5EF4-FFF2-40B4-BE49-F238E27FC236}">
                <a16:creationId xmlns:a16="http://schemas.microsoft.com/office/drawing/2014/main" id="{F007DAB1-5A6D-BDC8-0E95-247D30B86BB8}"/>
              </a:ext>
            </a:extLst>
          </p:cNvPr>
          <p:cNvSpPr>
            <a:spLocks noGrp="1"/>
          </p:cNvSpPr>
          <p:nvPr>
            <p:ph sz="half" idx="2"/>
          </p:nvPr>
        </p:nvSpPr>
        <p:spPr/>
        <p:txBody>
          <a:bodyPr/>
          <a:lstStyle/>
          <a:p>
            <a:r>
              <a:rPr lang="en-US" dirty="0">
                <a:solidFill>
                  <a:schemeClr val="accent1"/>
                </a:solidFill>
              </a:rPr>
              <a:t>A</a:t>
            </a:r>
            <a:r>
              <a:rPr lang="en-NP" dirty="0">
                <a:solidFill>
                  <a:schemeClr val="accent1"/>
                </a:solidFill>
              </a:rPr>
              <a:t>) Strongly Regular/ Regular</a:t>
            </a:r>
          </a:p>
          <a:p>
            <a:r>
              <a:rPr lang="en-US" b="0" i="0" u="none" strike="noStrike" dirty="0">
                <a:solidFill>
                  <a:srgbClr val="000000"/>
                </a:solidFill>
                <a:effectLst/>
                <a:latin typeface="ff1"/>
              </a:rPr>
              <a:t>Data size of all the packets is constant.</a:t>
            </a:r>
            <a:endParaRPr lang="en-NP" b="0" i="0" u="none" strike="noStrike" dirty="0">
              <a:solidFill>
                <a:srgbClr val="000000"/>
              </a:solidFill>
              <a:effectLst/>
              <a:latin typeface="ff1"/>
            </a:endParaRPr>
          </a:p>
          <a:p>
            <a:pPr algn="l"/>
            <a:r>
              <a:rPr lang="en-US" b="0" i="0" u="none" strike="noStrike" dirty="0">
                <a:solidFill>
                  <a:srgbClr val="000000"/>
                </a:solidFill>
                <a:effectLst/>
                <a:latin typeface="ff1"/>
              </a:rPr>
              <a:t>Amount of the data stays constant during the life time of a</a:t>
            </a:r>
            <a:r>
              <a:rPr lang="en-US" b="0" i="0" u="none" strike="noStrike" dirty="0">
                <a:solidFill>
                  <a:srgbClr val="000000"/>
                </a:solidFill>
                <a:effectLst/>
                <a:latin typeface="ff3"/>
              </a:rPr>
              <a:t> </a:t>
            </a:r>
            <a:r>
              <a:rPr lang="en-US" b="0" i="0" u="none" strike="noStrike" dirty="0">
                <a:solidFill>
                  <a:srgbClr val="000000"/>
                </a:solidFill>
                <a:effectLst/>
                <a:latin typeface="ff1"/>
              </a:rPr>
              <a:t>data stream</a:t>
            </a:r>
          </a:p>
          <a:p>
            <a:pPr algn="l"/>
            <a:r>
              <a:rPr lang="en-US" b="0" i="0" u="none" strike="noStrike" dirty="0">
                <a:solidFill>
                  <a:srgbClr val="000000"/>
                </a:solidFill>
                <a:effectLst/>
                <a:latin typeface="ff1"/>
              </a:rPr>
              <a:t>E.g. Uncompressed digital data transmission, video stream taken from a camera in</a:t>
            </a:r>
            <a:r>
              <a:rPr lang="en-US" b="0" i="0" u="none" strike="noStrike" dirty="0">
                <a:solidFill>
                  <a:srgbClr val="000000"/>
                </a:solidFill>
                <a:effectLst/>
                <a:latin typeface="ff3"/>
              </a:rPr>
              <a:t> </a:t>
            </a:r>
            <a:r>
              <a:rPr lang="en-US" b="0" i="0" u="none" strike="noStrike" dirty="0">
                <a:solidFill>
                  <a:srgbClr val="000000"/>
                </a:solidFill>
                <a:effectLst/>
                <a:latin typeface="ff1"/>
              </a:rPr>
              <a:t>Uncompressed form, CD- Audio Disk</a:t>
            </a:r>
          </a:p>
          <a:p>
            <a:pPr algn="l"/>
            <a:endParaRPr lang="en-US" b="0" i="0" u="none" strike="noStrike" dirty="0">
              <a:solidFill>
                <a:srgbClr val="000000"/>
              </a:solidFill>
              <a:effectLst/>
              <a:latin typeface="ff1"/>
            </a:endParaRPr>
          </a:p>
          <a:p>
            <a:pPr marL="0" indent="0">
              <a:buNone/>
            </a:pPr>
            <a:endParaRPr lang="en-NP" dirty="0"/>
          </a:p>
        </p:txBody>
      </p:sp>
      <p:sp>
        <p:nvSpPr>
          <p:cNvPr id="5" name="Date Placeholder 4">
            <a:extLst>
              <a:ext uri="{FF2B5EF4-FFF2-40B4-BE49-F238E27FC236}">
                <a16:creationId xmlns:a16="http://schemas.microsoft.com/office/drawing/2014/main" id="{7F48E714-70E4-5307-F0E3-D41B1249F202}"/>
              </a:ext>
            </a:extLst>
          </p:cNvPr>
          <p:cNvSpPr>
            <a:spLocks noGrp="1"/>
          </p:cNvSpPr>
          <p:nvPr>
            <p:ph type="dt" sz="half" idx="10"/>
          </p:nvPr>
        </p:nvSpPr>
        <p:spPr/>
        <p:txBody>
          <a:bodyPr/>
          <a:lstStyle/>
          <a:p>
            <a:fld id="{93DF65D7-02EA-7046-AEB6-5D5F5ACF4FE8}" type="datetime1">
              <a:rPr lang="en-US" smtClean="0"/>
              <a:t>11/14/2024</a:t>
            </a:fld>
            <a:endParaRPr lang="en-NP"/>
          </a:p>
        </p:txBody>
      </p:sp>
      <p:sp>
        <p:nvSpPr>
          <p:cNvPr id="6" name="Footer Placeholder 5">
            <a:extLst>
              <a:ext uri="{FF2B5EF4-FFF2-40B4-BE49-F238E27FC236}">
                <a16:creationId xmlns:a16="http://schemas.microsoft.com/office/drawing/2014/main" id="{2AC1F32A-BC52-B342-F839-E10B5762E22F}"/>
              </a:ext>
            </a:extLst>
          </p:cNvPr>
          <p:cNvSpPr>
            <a:spLocks noGrp="1"/>
          </p:cNvSpPr>
          <p:nvPr>
            <p:ph type="ftr" sz="quarter" idx="11"/>
          </p:nvPr>
        </p:nvSpPr>
        <p:spPr/>
        <p:txBody>
          <a:bodyPr/>
          <a:lstStyle/>
          <a:p>
            <a:r>
              <a:rPr lang="en-US"/>
              <a:t>Chapter 1: Multimedia Systems</a:t>
            </a:r>
            <a:endParaRPr lang="en-NP"/>
          </a:p>
        </p:txBody>
      </p:sp>
      <p:sp>
        <p:nvSpPr>
          <p:cNvPr id="7" name="Slide Number Placeholder 6">
            <a:extLst>
              <a:ext uri="{FF2B5EF4-FFF2-40B4-BE49-F238E27FC236}">
                <a16:creationId xmlns:a16="http://schemas.microsoft.com/office/drawing/2014/main" id="{F5449A9D-E240-6BEA-6FF8-96573E3524F1}"/>
              </a:ext>
            </a:extLst>
          </p:cNvPr>
          <p:cNvSpPr>
            <a:spLocks noGrp="1"/>
          </p:cNvSpPr>
          <p:nvPr>
            <p:ph type="sldNum" sz="quarter" idx="12"/>
          </p:nvPr>
        </p:nvSpPr>
        <p:spPr/>
        <p:txBody>
          <a:bodyPr/>
          <a:lstStyle/>
          <a:p>
            <a:fld id="{C945F23D-0803-6047-87B4-22120C2DD6B8}" type="slidenum">
              <a:rPr lang="en-NP" smtClean="0"/>
              <a:t>35</a:t>
            </a:fld>
            <a:endParaRPr lang="en-NP"/>
          </a:p>
        </p:txBody>
      </p:sp>
    </p:spTree>
    <p:extLst>
      <p:ext uri="{BB962C8B-B14F-4D97-AF65-F5344CB8AC3E}">
        <p14:creationId xmlns:p14="http://schemas.microsoft.com/office/powerpoint/2010/main" val="2847584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3FB9-5B7B-A59F-913E-083D69CBC41D}"/>
              </a:ext>
            </a:extLst>
          </p:cNvPr>
          <p:cNvSpPr>
            <a:spLocks noGrp="1"/>
          </p:cNvSpPr>
          <p:nvPr>
            <p:ph type="title"/>
          </p:nvPr>
        </p:nvSpPr>
        <p:spPr>
          <a:xfrm>
            <a:off x="1069848" y="484632"/>
            <a:ext cx="10058400" cy="837541"/>
          </a:xfrm>
        </p:spPr>
        <p:txBody>
          <a:bodyPr/>
          <a:lstStyle/>
          <a:p>
            <a:r>
              <a:rPr lang="en-NP" sz="2000" b="1" dirty="0">
                <a:solidFill>
                  <a:schemeClr val="tx1"/>
                </a:solidFill>
                <a:latin typeface="ff1"/>
              </a:rPr>
              <a:t>2. Variation of Consecutive Packet Amount</a:t>
            </a:r>
          </a:p>
        </p:txBody>
      </p:sp>
      <p:pic>
        <p:nvPicPr>
          <p:cNvPr id="9" name="Content Placeholder 8">
            <a:extLst>
              <a:ext uri="{FF2B5EF4-FFF2-40B4-BE49-F238E27FC236}">
                <a16:creationId xmlns:a16="http://schemas.microsoft.com/office/drawing/2014/main" id="{C5993904-7873-27D7-88B2-5D7E667D91B5}"/>
              </a:ext>
            </a:extLst>
          </p:cNvPr>
          <p:cNvPicPr>
            <a:picLocks noGrp="1" noChangeAspect="1"/>
          </p:cNvPicPr>
          <p:nvPr>
            <p:ph sz="half" idx="1"/>
          </p:nvPr>
        </p:nvPicPr>
        <p:blipFill>
          <a:blip r:embed="rId2"/>
          <a:stretch>
            <a:fillRect/>
          </a:stretch>
        </p:blipFill>
        <p:spPr>
          <a:xfrm>
            <a:off x="1069848" y="2533135"/>
            <a:ext cx="4079208" cy="2951677"/>
          </a:xfrm>
        </p:spPr>
      </p:pic>
      <p:sp>
        <p:nvSpPr>
          <p:cNvPr id="4" name="Content Placeholder 3">
            <a:extLst>
              <a:ext uri="{FF2B5EF4-FFF2-40B4-BE49-F238E27FC236}">
                <a16:creationId xmlns:a16="http://schemas.microsoft.com/office/drawing/2014/main" id="{AC4E3A6C-E333-7941-275A-D398F4C36117}"/>
              </a:ext>
            </a:extLst>
          </p:cNvPr>
          <p:cNvSpPr>
            <a:spLocks noGrp="1"/>
          </p:cNvSpPr>
          <p:nvPr>
            <p:ph sz="half" idx="2"/>
          </p:nvPr>
        </p:nvSpPr>
        <p:spPr/>
        <p:txBody>
          <a:bodyPr/>
          <a:lstStyle/>
          <a:p>
            <a:r>
              <a:rPr lang="en-US" dirty="0">
                <a:solidFill>
                  <a:schemeClr val="accent1"/>
                </a:solidFill>
              </a:rPr>
              <a:t>B</a:t>
            </a:r>
            <a:r>
              <a:rPr lang="en-NP" dirty="0">
                <a:solidFill>
                  <a:schemeClr val="accent1"/>
                </a:solidFill>
              </a:rPr>
              <a:t>) Weakly Regular</a:t>
            </a:r>
          </a:p>
          <a:p>
            <a:r>
              <a:rPr lang="en-US" b="0" i="0" u="none" strike="noStrike" dirty="0">
                <a:solidFill>
                  <a:srgbClr val="000000"/>
                </a:solidFill>
                <a:effectLst/>
                <a:latin typeface="ff1"/>
              </a:rPr>
              <a:t>Data size of the packets changes periodically (with time). E.g. compressed video stream</a:t>
            </a:r>
            <a:r>
              <a:rPr lang="en-NP" b="0" i="0" u="none" strike="noStrike" dirty="0">
                <a:solidFill>
                  <a:srgbClr val="000000"/>
                </a:solidFill>
                <a:effectLst/>
                <a:latin typeface="ff1"/>
              </a:rPr>
              <a:t>. MPEG compression </a:t>
            </a:r>
          </a:p>
          <a:p>
            <a:r>
              <a:rPr lang="en-US" dirty="0">
                <a:solidFill>
                  <a:srgbClr val="000000"/>
                </a:solidFill>
                <a:latin typeface="ff1"/>
              </a:rPr>
              <a:t>I</a:t>
            </a:r>
            <a:r>
              <a:rPr lang="en-NP" dirty="0">
                <a:solidFill>
                  <a:srgbClr val="000000"/>
                </a:solidFill>
                <a:latin typeface="ff1"/>
              </a:rPr>
              <a:t>nbetween the packets that are being sent, additional packets will be sent which includes the difference between the two compressed packets that were sent previously. </a:t>
            </a:r>
            <a:endParaRPr lang="en-NP" dirty="0"/>
          </a:p>
        </p:txBody>
      </p:sp>
      <p:sp>
        <p:nvSpPr>
          <p:cNvPr id="5" name="Date Placeholder 4">
            <a:extLst>
              <a:ext uri="{FF2B5EF4-FFF2-40B4-BE49-F238E27FC236}">
                <a16:creationId xmlns:a16="http://schemas.microsoft.com/office/drawing/2014/main" id="{DE8E8D87-6783-4F81-A1BF-8EA233C9FDC4}"/>
              </a:ext>
            </a:extLst>
          </p:cNvPr>
          <p:cNvSpPr>
            <a:spLocks noGrp="1"/>
          </p:cNvSpPr>
          <p:nvPr>
            <p:ph type="dt" sz="half" idx="10"/>
          </p:nvPr>
        </p:nvSpPr>
        <p:spPr/>
        <p:txBody>
          <a:bodyPr/>
          <a:lstStyle/>
          <a:p>
            <a:fld id="{93DF65D7-02EA-7046-AEB6-5D5F5ACF4FE8}" type="datetime1">
              <a:rPr lang="en-US" smtClean="0"/>
              <a:t>11/14/2024</a:t>
            </a:fld>
            <a:endParaRPr lang="en-NP"/>
          </a:p>
        </p:txBody>
      </p:sp>
      <p:sp>
        <p:nvSpPr>
          <p:cNvPr id="6" name="Footer Placeholder 5">
            <a:extLst>
              <a:ext uri="{FF2B5EF4-FFF2-40B4-BE49-F238E27FC236}">
                <a16:creationId xmlns:a16="http://schemas.microsoft.com/office/drawing/2014/main" id="{C121737F-AA94-ABF8-B4F9-5FB6E00D408D}"/>
              </a:ext>
            </a:extLst>
          </p:cNvPr>
          <p:cNvSpPr>
            <a:spLocks noGrp="1"/>
          </p:cNvSpPr>
          <p:nvPr>
            <p:ph type="ftr" sz="quarter" idx="11"/>
          </p:nvPr>
        </p:nvSpPr>
        <p:spPr/>
        <p:txBody>
          <a:bodyPr/>
          <a:lstStyle/>
          <a:p>
            <a:r>
              <a:rPr lang="en-US"/>
              <a:t>Chapter 1: Multimedia Systems</a:t>
            </a:r>
            <a:endParaRPr lang="en-NP"/>
          </a:p>
        </p:txBody>
      </p:sp>
      <p:sp>
        <p:nvSpPr>
          <p:cNvPr id="7" name="Slide Number Placeholder 6">
            <a:extLst>
              <a:ext uri="{FF2B5EF4-FFF2-40B4-BE49-F238E27FC236}">
                <a16:creationId xmlns:a16="http://schemas.microsoft.com/office/drawing/2014/main" id="{B2EAAD3C-BABA-1F82-8436-2738C8A752D3}"/>
              </a:ext>
            </a:extLst>
          </p:cNvPr>
          <p:cNvSpPr>
            <a:spLocks noGrp="1"/>
          </p:cNvSpPr>
          <p:nvPr>
            <p:ph type="sldNum" sz="quarter" idx="12"/>
          </p:nvPr>
        </p:nvSpPr>
        <p:spPr/>
        <p:txBody>
          <a:bodyPr/>
          <a:lstStyle/>
          <a:p>
            <a:fld id="{C945F23D-0803-6047-87B4-22120C2DD6B8}" type="slidenum">
              <a:rPr lang="en-NP" smtClean="0"/>
              <a:t>36</a:t>
            </a:fld>
            <a:endParaRPr lang="en-NP"/>
          </a:p>
        </p:txBody>
      </p:sp>
    </p:spTree>
    <p:extLst>
      <p:ext uri="{BB962C8B-B14F-4D97-AF65-F5344CB8AC3E}">
        <p14:creationId xmlns:p14="http://schemas.microsoft.com/office/powerpoint/2010/main" val="1981714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1E9EB-A595-FC42-F945-1B085814382B}"/>
              </a:ext>
            </a:extLst>
          </p:cNvPr>
          <p:cNvSpPr>
            <a:spLocks noGrp="1"/>
          </p:cNvSpPr>
          <p:nvPr>
            <p:ph type="title"/>
          </p:nvPr>
        </p:nvSpPr>
        <p:spPr>
          <a:xfrm>
            <a:off x="1088136" y="685800"/>
            <a:ext cx="10058400" cy="895865"/>
          </a:xfrm>
        </p:spPr>
        <p:txBody>
          <a:bodyPr>
            <a:normAutofit fontScale="90000"/>
          </a:bodyPr>
          <a:lstStyle/>
          <a:p>
            <a:r>
              <a:rPr lang="en-NP" sz="2200" b="1" dirty="0">
                <a:solidFill>
                  <a:schemeClr val="tx1"/>
                </a:solidFill>
                <a:latin typeface="ff1"/>
              </a:rPr>
              <a:t>3. Contigious Packets</a:t>
            </a:r>
            <a:br>
              <a:rPr lang="en-NP" dirty="0">
                <a:solidFill>
                  <a:schemeClr val="accent1"/>
                </a:solidFill>
                <a:latin typeface="ff1"/>
              </a:rPr>
            </a:br>
            <a:endParaRPr lang="en-NP" dirty="0"/>
          </a:p>
        </p:txBody>
      </p:sp>
      <p:pic>
        <p:nvPicPr>
          <p:cNvPr id="9" name="Content Placeholder 8">
            <a:extLst>
              <a:ext uri="{FF2B5EF4-FFF2-40B4-BE49-F238E27FC236}">
                <a16:creationId xmlns:a16="http://schemas.microsoft.com/office/drawing/2014/main" id="{FFD6FD72-2C8F-D8BF-74AB-9A464554CC61}"/>
              </a:ext>
            </a:extLst>
          </p:cNvPr>
          <p:cNvPicPr>
            <a:picLocks noGrp="1" noChangeAspect="1"/>
          </p:cNvPicPr>
          <p:nvPr>
            <p:ph sz="half" idx="1"/>
          </p:nvPr>
        </p:nvPicPr>
        <p:blipFill>
          <a:blip r:embed="rId2"/>
          <a:stretch>
            <a:fillRect/>
          </a:stretch>
        </p:blipFill>
        <p:spPr>
          <a:xfrm>
            <a:off x="1069975" y="3675982"/>
            <a:ext cx="4754563" cy="1014161"/>
          </a:xfrm>
        </p:spPr>
      </p:pic>
      <p:sp>
        <p:nvSpPr>
          <p:cNvPr id="4" name="Content Placeholder 3">
            <a:extLst>
              <a:ext uri="{FF2B5EF4-FFF2-40B4-BE49-F238E27FC236}">
                <a16:creationId xmlns:a16="http://schemas.microsoft.com/office/drawing/2014/main" id="{44D1A6F8-ED41-34B7-D0CF-C81E5E23947E}"/>
              </a:ext>
            </a:extLst>
          </p:cNvPr>
          <p:cNvSpPr>
            <a:spLocks noGrp="1"/>
          </p:cNvSpPr>
          <p:nvPr>
            <p:ph sz="half" idx="2"/>
          </p:nvPr>
        </p:nvSpPr>
        <p:spPr/>
        <p:txBody>
          <a:bodyPr/>
          <a:lstStyle/>
          <a:p>
            <a:r>
              <a:rPr lang="en-US" dirty="0">
                <a:solidFill>
                  <a:schemeClr val="accent1"/>
                </a:solidFill>
              </a:rPr>
              <a:t>A</a:t>
            </a:r>
            <a:r>
              <a:rPr lang="en-NP" dirty="0">
                <a:solidFill>
                  <a:schemeClr val="accent1"/>
                </a:solidFill>
              </a:rPr>
              <a:t>) </a:t>
            </a:r>
            <a:r>
              <a:rPr lang="en-US" dirty="0">
                <a:solidFill>
                  <a:schemeClr val="accent1"/>
                </a:solidFill>
              </a:rPr>
              <a:t>Contiguous Packets</a:t>
            </a:r>
          </a:p>
          <a:p>
            <a:r>
              <a:rPr lang="en-US" b="0" i="0" u="none" strike="noStrike" dirty="0">
                <a:solidFill>
                  <a:srgbClr val="000000"/>
                </a:solidFill>
                <a:effectLst/>
                <a:latin typeface="ff1"/>
              </a:rPr>
              <a:t>It characterizes continuity, or connection between consecutive packets</a:t>
            </a:r>
            <a:endParaRPr lang="en-US" dirty="0">
              <a:solidFill>
                <a:schemeClr val="accent1"/>
              </a:solidFill>
              <a:latin typeface="ff2"/>
            </a:endParaRPr>
          </a:p>
          <a:p>
            <a:r>
              <a:rPr lang="en-US" dirty="0">
                <a:latin typeface="ff2"/>
              </a:rPr>
              <a:t>All packets are transmitted successively without a gap.</a:t>
            </a:r>
          </a:p>
          <a:p>
            <a:r>
              <a:rPr lang="en-US" dirty="0">
                <a:latin typeface="ff2"/>
              </a:rPr>
              <a:t>A connected data stream allows maximum data throughput and optimal utilization of system resource.</a:t>
            </a:r>
          </a:p>
          <a:p>
            <a:r>
              <a:rPr lang="en-US" dirty="0">
                <a:latin typeface="ff2"/>
              </a:rPr>
              <a:t>System Resource is 100% utilized</a:t>
            </a:r>
            <a:endParaRPr lang="en-NP" dirty="0"/>
          </a:p>
        </p:txBody>
      </p:sp>
      <p:sp>
        <p:nvSpPr>
          <p:cNvPr id="5" name="Date Placeholder 4">
            <a:extLst>
              <a:ext uri="{FF2B5EF4-FFF2-40B4-BE49-F238E27FC236}">
                <a16:creationId xmlns:a16="http://schemas.microsoft.com/office/drawing/2014/main" id="{BFB7F2A4-E0EA-D5A1-DD9E-E340DA0954CB}"/>
              </a:ext>
            </a:extLst>
          </p:cNvPr>
          <p:cNvSpPr>
            <a:spLocks noGrp="1"/>
          </p:cNvSpPr>
          <p:nvPr>
            <p:ph type="dt" sz="half" idx="10"/>
          </p:nvPr>
        </p:nvSpPr>
        <p:spPr/>
        <p:txBody>
          <a:bodyPr/>
          <a:lstStyle/>
          <a:p>
            <a:fld id="{93DF65D7-02EA-7046-AEB6-5D5F5ACF4FE8}" type="datetime1">
              <a:rPr lang="en-US" smtClean="0"/>
              <a:t>11/14/2024</a:t>
            </a:fld>
            <a:endParaRPr lang="en-NP"/>
          </a:p>
        </p:txBody>
      </p:sp>
      <p:sp>
        <p:nvSpPr>
          <p:cNvPr id="6" name="Footer Placeholder 5">
            <a:extLst>
              <a:ext uri="{FF2B5EF4-FFF2-40B4-BE49-F238E27FC236}">
                <a16:creationId xmlns:a16="http://schemas.microsoft.com/office/drawing/2014/main" id="{504F6D01-788C-EC9D-7189-74B43C0615F0}"/>
              </a:ext>
            </a:extLst>
          </p:cNvPr>
          <p:cNvSpPr>
            <a:spLocks noGrp="1"/>
          </p:cNvSpPr>
          <p:nvPr>
            <p:ph type="ftr" sz="quarter" idx="11"/>
          </p:nvPr>
        </p:nvSpPr>
        <p:spPr/>
        <p:txBody>
          <a:bodyPr/>
          <a:lstStyle/>
          <a:p>
            <a:r>
              <a:rPr lang="en-US"/>
              <a:t>Chapter 1: Multimedia Systems</a:t>
            </a:r>
            <a:endParaRPr lang="en-NP"/>
          </a:p>
        </p:txBody>
      </p:sp>
      <p:sp>
        <p:nvSpPr>
          <p:cNvPr id="7" name="Slide Number Placeholder 6">
            <a:extLst>
              <a:ext uri="{FF2B5EF4-FFF2-40B4-BE49-F238E27FC236}">
                <a16:creationId xmlns:a16="http://schemas.microsoft.com/office/drawing/2014/main" id="{88F375F3-5518-C693-12F4-237804046DB4}"/>
              </a:ext>
            </a:extLst>
          </p:cNvPr>
          <p:cNvSpPr>
            <a:spLocks noGrp="1"/>
          </p:cNvSpPr>
          <p:nvPr>
            <p:ph type="sldNum" sz="quarter" idx="12"/>
          </p:nvPr>
        </p:nvSpPr>
        <p:spPr/>
        <p:txBody>
          <a:bodyPr/>
          <a:lstStyle/>
          <a:p>
            <a:fld id="{C945F23D-0803-6047-87B4-22120C2DD6B8}" type="slidenum">
              <a:rPr lang="en-NP" smtClean="0"/>
              <a:t>37</a:t>
            </a:fld>
            <a:endParaRPr lang="en-NP"/>
          </a:p>
        </p:txBody>
      </p:sp>
    </p:spTree>
    <p:extLst>
      <p:ext uri="{BB962C8B-B14F-4D97-AF65-F5344CB8AC3E}">
        <p14:creationId xmlns:p14="http://schemas.microsoft.com/office/powerpoint/2010/main" val="2775229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3285-1314-9C91-69B1-0C6591153E45}"/>
              </a:ext>
            </a:extLst>
          </p:cNvPr>
          <p:cNvSpPr>
            <a:spLocks noGrp="1"/>
          </p:cNvSpPr>
          <p:nvPr>
            <p:ph type="title"/>
          </p:nvPr>
        </p:nvSpPr>
        <p:spPr>
          <a:xfrm>
            <a:off x="1069848" y="484632"/>
            <a:ext cx="10058400" cy="948752"/>
          </a:xfrm>
        </p:spPr>
        <p:txBody>
          <a:bodyPr/>
          <a:lstStyle/>
          <a:p>
            <a:r>
              <a:rPr lang="en-NP" sz="2000" b="1" dirty="0">
                <a:solidFill>
                  <a:schemeClr val="tx1"/>
                </a:solidFill>
                <a:latin typeface="ff1"/>
              </a:rPr>
              <a:t>3. Contigious Packets</a:t>
            </a:r>
          </a:p>
        </p:txBody>
      </p:sp>
      <p:pic>
        <p:nvPicPr>
          <p:cNvPr id="9" name="Content Placeholder 8">
            <a:extLst>
              <a:ext uri="{FF2B5EF4-FFF2-40B4-BE49-F238E27FC236}">
                <a16:creationId xmlns:a16="http://schemas.microsoft.com/office/drawing/2014/main" id="{58A53837-CF33-BFBA-91FE-46FC26FD19FC}"/>
              </a:ext>
            </a:extLst>
          </p:cNvPr>
          <p:cNvPicPr>
            <a:picLocks noGrp="1" noChangeAspect="1"/>
          </p:cNvPicPr>
          <p:nvPr>
            <p:ph sz="half" idx="1"/>
          </p:nvPr>
        </p:nvPicPr>
        <p:blipFill>
          <a:blip r:embed="rId2"/>
          <a:stretch>
            <a:fillRect/>
          </a:stretch>
        </p:blipFill>
        <p:spPr>
          <a:xfrm>
            <a:off x="803189" y="3429000"/>
            <a:ext cx="5021349" cy="1336879"/>
          </a:xfrm>
        </p:spPr>
      </p:pic>
      <p:sp>
        <p:nvSpPr>
          <p:cNvPr id="4" name="Content Placeholder 3">
            <a:extLst>
              <a:ext uri="{FF2B5EF4-FFF2-40B4-BE49-F238E27FC236}">
                <a16:creationId xmlns:a16="http://schemas.microsoft.com/office/drawing/2014/main" id="{93E97A72-F83A-B5D7-0BA3-C253FCDB39DC}"/>
              </a:ext>
            </a:extLst>
          </p:cNvPr>
          <p:cNvSpPr>
            <a:spLocks noGrp="1"/>
          </p:cNvSpPr>
          <p:nvPr>
            <p:ph sz="half" idx="2"/>
          </p:nvPr>
        </p:nvSpPr>
        <p:spPr/>
        <p:txBody>
          <a:bodyPr/>
          <a:lstStyle/>
          <a:p>
            <a:r>
              <a:rPr lang="en-US" dirty="0">
                <a:solidFill>
                  <a:schemeClr val="accent1"/>
                </a:solidFill>
              </a:rPr>
              <a:t>B</a:t>
            </a:r>
            <a:r>
              <a:rPr lang="en-NP" dirty="0">
                <a:solidFill>
                  <a:schemeClr val="accent1"/>
                </a:solidFill>
              </a:rPr>
              <a:t>) Discrete Packets</a:t>
            </a:r>
          </a:p>
          <a:p>
            <a:pPr algn="l"/>
            <a:r>
              <a:rPr lang="en-US" b="0" i="0" u="none" strike="noStrike" dirty="0">
                <a:solidFill>
                  <a:srgbClr val="000000"/>
                </a:solidFill>
                <a:effectLst/>
                <a:latin typeface="ff1"/>
              </a:rPr>
              <a:t>Gap exists among the packets. Also called unconnected data stream. Duration of the gap may</a:t>
            </a:r>
            <a:r>
              <a:rPr lang="en-US" b="0" i="0" u="none" strike="noStrike" dirty="0">
                <a:solidFill>
                  <a:srgbClr val="000000"/>
                </a:solidFill>
                <a:effectLst/>
                <a:latin typeface="ff3"/>
              </a:rPr>
              <a:t> </a:t>
            </a:r>
            <a:r>
              <a:rPr lang="en-US" b="0" i="0" u="none" strike="noStrike" dirty="0">
                <a:solidFill>
                  <a:srgbClr val="000000"/>
                </a:solidFill>
                <a:effectLst/>
                <a:latin typeface="ff1"/>
              </a:rPr>
              <a:t>vary.</a:t>
            </a:r>
          </a:p>
          <a:p>
            <a:pPr algn="l"/>
            <a:r>
              <a:rPr lang="en-US" dirty="0">
                <a:solidFill>
                  <a:srgbClr val="000000"/>
                </a:solidFill>
                <a:latin typeface="ff1"/>
              </a:rPr>
              <a:t>Mostly, the transmission of data stream via a channel with higher capacity would sometimes create this gap.</a:t>
            </a:r>
          </a:p>
          <a:p>
            <a:pPr algn="l"/>
            <a:r>
              <a:rPr lang="en-US" b="0" i="0" u="none" strike="noStrike" dirty="0">
                <a:solidFill>
                  <a:srgbClr val="000000"/>
                </a:solidFill>
                <a:effectLst/>
                <a:latin typeface="ff1"/>
              </a:rPr>
              <a:t>BUT, the size of gap and duration of th</a:t>
            </a:r>
            <a:r>
              <a:rPr lang="en-US" dirty="0">
                <a:solidFill>
                  <a:srgbClr val="000000"/>
                </a:solidFill>
                <a:latin typeface="ff1"/>
              </a:rPr>
              <a:t>ese gaps is not an issue.</a:t>
            </a:r>
            <a:endParaRPr lang="en-US" b="0" i="0" u="none" strike="noStrike" dirty="0">
              <a:solidFill>
                <a:srgbClr val="000000"/>
              </a:solidFill>
              <a:effectLst/>
              <a:latin typeface="ff1"/>
            </a:endParaRPr>
          </a:p>
          <a:p>
            <a:endParaRPr lang="en-NP" dirty="0">
              <a:solidFill>
                <a:schemeClr val="accent1"/>
              </a:solidFill>
            </a:endParaRPr>
          </a:p>
        </p:txBody>
      </p:sp>
      <p:sp>
        <p:nvSpPr>
          <p:cNvPr id="5" name="Date Placeholder 4">
            <a:extLst>
              <a:ext uri="{FF2B5EF4-FFF2-40B4-BE49-F238E27FC236}">
                <a16:creationId xmlns:a16="http://schemas.microsoft.com/office/drawing/2014/main" id="{7E786B92-3E0D-0D7D-A00C-4F563D21DA0D}"/>
              </a:ext>
            </a:extLst>
          </p:cNvPr>
          <p:cNvSpPr>
            <a:spLocks noGrp="1"/>
          </p:cNvSpPr>
          <p:nvPr>
            <p:ph type="dt" sz="half" idx="10"/>
          </p:nvPr>
        </p:nvSpPr>
        <p:spPr/>
        <p:txBody>
          <a:bodyPr/>
          <a:lstStyle/>
          <a:p>
            <a:fld id="{93DF65D7-02EA-7046-AEB6-5D5F5ACF4FE8}" type="datetime1">
              <a:rPr lang="en-US" smtClean="0"/>
              <a:t>11/14/2024</a:t>
            </a:fld>
            <a:endParaRPr lang="en-NP"/>
          </a:p>
        </p:txBody>
      </p:sp>
      <p:sp>
        <p:nvSpPr>
          <p:cNvPr id="6" name="Footer Placeholder 5">
            <a:extLst>
              <a:ext uri="{FF2B5EF4-FFF2-40B4-BE49-F238E27FC236}">
                <a16:creationId xmlns:a16="http://schemas.microsoft.com/office/drawing/2014/main" id="{811A6035-BAA1-A7BD-0FB4-9F20728EAD64}"/>
              </a:ext>
            </a:extLst>
          </p:cNvPr>
          <p:cNvSpPr>
            <a:spLocks noGrp="1"/>
          </p:cNvSpPr>
          <p:nvPr>
            <p:ph type="ftr" sz="quarter" idx="11"/>
          </p:nvPr>
        </p:nvSpPr>
        <p:spPr/>
        <p:txBody>
          <a:bodyPr/>
          <a:lstStyle/>
          <a:p>
            <a:r>
              <a:rPr lang="en-US"/>
              <a:t>Chapter 1: Multimedia Systems</a:t>
            </a:r>
            <a:endParaRPr lang="en-NP"/>
          </a:p>
        </p:txBody>
      </p:sp>
      <p:sp>
        <p:nvSpPr>
          <p:cNvPr id="7" name="Slide Number Placeholder 6">
            <a:extLst>
              <a:ext uri="{FF2B5EF4-FFF2-40B4-BE49-F238E27FC236}">
                <a16:creationId xmlns:a16="http://schemas.microsoft.com/office/drawing/2014/main" id="{CBB3D2AC-9380-359B-E74B-9095F079FD2F}"/>
              </a:ext>
            </a:extLst>
          </p:cNvPr>
          <p:cNvSpPr>
            <a:spLocks noGrp="1"/>
          </p:cNvSpPr>
          <p:nvPr>
            <p:ph type="sldNum" sz="quarter" idx="12"/>
          </p:nvPr>
        </p:nvSpPr>
        <p:spPr/>
        <p:txBody>
          <a:bodyPr/>
          <a:lstStyle/>
          <a:p>
            <a:fld id="{C945F23D-0803-6047-87B4-22120C2DD6B8}" type="slidenum">
              <a:rPr lang="en-NP" smtClean="0"/>
              <a:t>38</a:t>
            </a:fld>
            <a:endParaRPr lang="en-NP"/>
          </a:p>
        </p:txBody>
      </p:sp>
    </p:spTree>
    <p:extLst>
      <p:ext uri="{BB962C8B-B14F-4D97-AF65-F5344CB8AC3E}">
        <p14:creationId xmlns:p14="http://schemas.microsoft.com/office/powerpoint/2010/main" val="1466674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8723-58DF-5428-E3F6-05FE9FBF84AF}"/>
              </a:ext>
            </a:extLst>
          </p:cNvPr>
          <p:cNvSpPr>
            <a:spLocks noGrp="1"/>
          </p:cNvSpPr>
          <p:nvPr>
            <p:ph type="title"/>
          </p:nvPr>
        </p:nvSpPr>
        <p:spPr/>
        <p:txBody>
          <a:bodyPr/>
          <a:lstStyle/>
          <a:p>
            <a:r>
              <a:rPr lang="en-NP" dirty="0"/>
              <a:t>Chapter 1 : contd…</a:t>
            </a:r>
          </a:p>
        </p:txBody>
      </p:sp>
      <p:sp>
        <p:nvSpPr>
          <p:cNvPr id="3" name="Content Placeholder 2">
            <a:extLst>
              <a:ext uri="{FF2B5EF4-FFF2-40B4-BE49-F238E27FC236}">
                <a16:creationId xmlns:a16="http://schemas.microsoft.com/office/drawing/2014/main" id="{41E8E701-F33B-9CB7-3AC2-24A7ED1414BA}"/>
              </a:ext>
            </a:extLst>
          </p:cNvPr>
          <p:cNvSpPr>
            <a:spLocks noGrp="1"/>
          </p:cNvSpPr>
          <p:nvPr>
            <p:ph sz="half" idx="1"/>
          </p:nvPr>
        </p:nvSpPr>
        <p:spPr/>
        <p:txBody>
          <a:bodyPr>
            <a:normAutofit lnSpcReduction="10000"/>
          </a:bodyPr>
          <a:lstStyle/>
          <a:p>
            <a:r>
              <a:rPr lang="en-NP" dirty="0">
                <a:solidFill>
                  <a:srgbClr val="FF0000"/>
                </a:solidFill>
              </a:rPr>
              <a:t>2. Image/ Graphics</a:t>
            </a:r>
          </a:p>
          <a:p>
            <a:pPr lvl="1"/>
            <a:r>
              <a:rPr lang="en-US" b="1" i="0" u="none" strike="noStrike" dirty="0">
                <a:solidFill>
                  <a:srgbClr val="333333"/>
                </a:solidFill>
                <a:effectLst/>
                <a:latin typeface="Open Sans" panose="020B0606030504020204" pitchFamily="34" charset="0"/>
              </a:rPr>
              <a:t>Image</a:t>
            </a:r>
            <a:r>
              <a:rPr lang="en-US" b="0" i="0" u="none" strike="noStrike" dirty="0">
                <a:solidFill>
                  <a:srgbClr val="333333"/>
                </a:solidFill>
                <a:effectLst/>
                <a:latin typeface="Open Sans" panose="020B0606030504020204" pitchFamily="34" charset="0"/>
              </a:rPr>
              <a:t> is a photograph, drawing/sketch, graphic, or any other visual representation of an idea/concept.</a:t>
            </a:r>
          </a:p>
          <a:p>
            <a:pPr lvl="1"/>
            <a:r>
              <a:rPr lang="en-US" dirty="0">
                <a:solidFill>
                  <a:srgbClr val="333333"/>
                </a:solidFill>
                <a:latin typeface="Open Sans" panose="020B0606030504020204" pitchFamily="34" charset="0"/>
              </a:rPr>
              <a:t>T</a:t>
            </a:r>
            <a:r>
              <a:rPr lang="en-US" b="0" i="0" u="none" strike="noStrike" dirty="0">
                <a:solidFill>
                  <a:srgbClr val="333333"/>
                </a:solidFill>
                <a:effectLst/>
                <a:latin typeface="Open Sans" panose="020B0606030504020204" pitchFamily="34" charset="0"/>
              </a:rPr>
              <a:t>hey often accompany text to visually enhance and reinforce the conveyed ideas</a:t>
            </a:r>
            <a:endParaRPr lang="en-NP" b="0" i="0" u="none" strike="noStrike" dirty="0">
              <a:solidFill>
                <a:srgbClr val="FF0000"/>
              </a:solidFill>
              <a:effectLst/>
              <a:latin typeface="Open Sans" panose="020B0606030504020204" pitchFamily="34" charset="0"/>
            </a:endParaRPr>
          </a:p>
          <a:p>
            <a:pPr lvl="1"/>
            <a:r>
              <a:rPr lang="en-US" b="0" i="0" u="none" strike="noStrike" dirty="0">
                <a:solidFill>
                  <a:srgbClr val="333333"/>
                </a:solidFill>
                <a:effectLst/>
                <a:latin typeface="Open Sans" panose="020B0606030504020204" pitchFamily="34" charset="0"/>
              </a:rPr>
              <a:t>Images are static in nature as against dynamic videos</a:t>
            </a:r>
            <a:endParaRPr lang="en-NP" dirty="0">
              <a:solidFill>
                <a:srgbClr val="FF0000"/>
              </a:solidFill>
              <a:latin typeface="Open Sans" panose="020B0606030504020204" pitchFamily="34" charset="0"/>
            </a:endParaRPr>
          </a:p>
          <a:p>
            <a:pPr lvl="1"/>
            <a:r>
              <a:rPr lang="en-US" b="0" i="0" u="none" strike="noStrike" dirty="0">
                <a:solidFill>
                  <a:srgbClr val="333333"/>
                </a:solidFill>
                <a:effectLst/>
                <a:latin typeface="Open Sans" panose="020B0606030504020204" pitchFamily="34" charset="0"/>
              </a:rPr>
              <a:t>Images are created and stored in electronic form</a:t>
            </a:r>
            <a:endParaRPr lang="en-NP" b="0" i="0" u="none" strike="noStrike" dirty="0">
              <a:solidFill>
                <a:srgbClr val="FF0000"/>
              </a:solidFill>
              <a:effectLst/>
              <a:latin typeface="Open Sans" panose="020B0606030504020204" pitchFamily="34" charset="0"/>
            </a:endParaRPr>
          </a:p>
          <a:p>
            <a:pPr lvl="1"/>
            <a:r>
              <a:rPr lang="en-US" b="0" i="0" u="none" strike="noStrike" dirty="0">
                <a:solidFill>
                  <a:srgbClr val="333333"/>
                </a:solidFill>
                <a:effectLst/>
                <a:latin typeface="Open Sans" panose="020B0606030504020204" pitchFamily="34" charset="0"/>
              </a:rPr>
              <a:t>Images may also include graphics which are visual designs (logos, design layouts, graphic data, etc.</a:t>
            </a:r>
            <a:endParaRPr lang="en-NP" dirty="0">
              <a:solidFill>
                <a:srgbClr val="FF0000"/>
              </a:solidFill>
            </a:endParaRPr>
          </a:p>
          <a:p>
            <a:pPr marL="0" indent="0">
              <a:buNone/>
            </a:pPr>
            <a:endParaRPr lang="en-NP" dirty="0">
              <a:solidFill>
                <a:srgbClr val="FF0000"/>
              </a:solidFill>
            </a:endParaRPr>
          </a:p>
        </p:txBody>
      </p:sp>
      <p:sp>
        <p:nvSpPr>
          <p:cNvPr id="4" name="Content Placeholder 3">
            <a:extLst>
              <a:ext uri="{FF2B5EF4-FFF2-40B4-BE49-F238E27FC236}">
                <a16:creationId xmlns:a16="http://schemas.microsoft.com/office/drawing/2014/main" id="{DBF2B590-FDC6-1F17-2AD7-0F9BE0D0EDEC}"/>
              </a:ext>
            </a:extLst>
          </p:cNvPr>
          <p:cNvSpPr>
            <a:spLocks noGrp="1"/>
          </p:cNvSpPr>
          <p:nvPr>
            <p:ph sz="half" idx="2"/>
          </p:nvPr>
        </p:nvSpPr>
        <p:spPr/>
        <p:txBody>
          <a:bodyPr>
            <a:normAutofit lnSpcReduction="10000"/>
          </a:bodyPr>
          <a:lstStyle/>
          <a:p>
            <a:r>
              <a:rPr lang="en-NP" dirty="0">
                <a:solidFill>
                  <a:srgbClr val="FF0000"/>
                </a:solidFill>
              </a:rPr>
              <a:t>3. Video</a:t>
            </a:r>
          </a:p>
          <a:p>
            <a:pPr lvl="1"/>
            <a:r>
              <a:rPr lang="en-US" b="1" i="0" u="none" strike="noStrike" dirty="0">
                <a:solidFill>
                  <a:srgbClr val="333333"/>
                </a:solidFill>
                <a:effectLst/>
                <a:latin typeface="Open Sans" panose="020B0606030504020204" pitchFamily="34" charset="0"/>
              </a:rPr>
              <a:t>Video</a:t>
            </a:r>
            <a:r>
              <a:rPr lang="en-US" b="0" i="0" u="none" strike="noStrike" dirty="0">
                <a:solidFill>
                  <a:srgbClr val="333333"/>
                </a:solidFill>
                <a:effectLst/>
                <a:latin typeface="Open Sans" panose="020B0606030504020204" pitchFamily="34" charset="0"/>
              </a:rPr>
              <a:t> involves the use of video technology and refers to the ‘recording – processing – copying – reproducing</a:t>
            </a:r>
            <a:endParaRPr lang="en-NP" b="0" i="0" u="none" strike="noStrike" dirty="0">
              <a:solidFill>
                <a:srgbClr val="FF0000"/>
              </a:solidFill>
              <a:effectLst/>
              <a:latin typeface="Open Sans" panose="020B0606030504020204" pitchFamily="34" charset="0"/>
            </a:endParaRPr>
          </a:p>
          <a:p>
            <a:pPr lvl="1"/>
            <a:r>
              <a:rPr lang="en-US" b="0" i="0" u="none" strike="noStrike" dirty="0">
                <a:solidFill>
                  <a:srgbClr val="333333"/>
                </a:solidFill>
                <a:effectLst/>
                <a:latin typeface="Open Sans" panose="020B0606030504020204" pitchFamily="34" charset="0"/>
              </a:rPr>
              <a:t>Video is a visual multimedia application that combines a sequence of images to form moving pictures</a:t>
            </a:r>
            <a:r>
              <a:rPr lang="en-NP" dirty="0">
                <a:solidFill>
                  <a:srgbClr val="FF0000"/>
                </a:solidFill>
                <a:latin typeface="Open Sans" panose="020B0606030504020204" pitchFamily="34" charset="0"/>
              </a:rPr>
              <a:t>.</a:t>
            </a:r>
          </a:p>
          <a:p>
            <a:pPr lvl="1"/>
            <a:r>
              <a:rPr lang="en-US" b="0" i="0" u="none" strike="noStrike" dirty="0">
                <a:solidFill>
                  <a:srgbClr val="333333"/>
                </a:solidFill>
                <a:effectLst/>
                <a:latin typeface="Open Sans" panose="020B0606030504020204" pitchFamily="34" charset="0"/>
              </a:rPr>
              <a:t>Video can have an impact on websites and on social media platforms in a very unique and powerful way</a:t>
            </a:r>
            <a:r>
              <a:rPr lang="en-NP" b="0" i="0" u="none" strike="noStrike" dirty="0">
                <a:solidFill>
                  <a:srgbClr val="FF0000"/>
                </a:solidFill>
                <a:effectLst/>
                <a:latin typeface="Open Sans" panose="020B0606030504020204" pitchFamily="34" charset="0"/>
              </a:rPr>
              <a:t>.</a:t>
            </a:r>
          </a:p>
          <a:p>
            <a:pPr lvl="1"/>
            <a:r>
              <a:rPr lang="en-US" b="0" i="0" u="none" strike="noStrike" dirty="0">
                <a:solidFill>
                  <a:srgbClr val="333333"/>
                </a:solidFill>
                <a:effectLst/>
                <a:latin typeface="Open Sans" panose="020B0606030504020204" pitchFamily="34" charset="0"/>
              </a:rPr>
              <a:t>Social media sites like Facebook, X, and LinkedIn all provide video integration capabilities </a:t>
            </a:r>
            <a:endParaRPr lang="en-NP" dirty="0">
              <a:solidFill>
                <a:srgbClr val="FF0000"/>
              </a:solidFill>
              <a:latin typeface="Open Sans" panose="020B0606030504020204" pitchFamily="34" charset="0"/>
            </a:endParaRPr>
          </a:p>
          <a:p>
            <a:pPr lvl="1"/>
            <a:endParaRPr lang="en-NP" dirty="0">
              <a:solidFill>
                <a:srgbClr val="FF0000"/>
              </a:solidFill>
            </a:endParaRPr>
          </a:p>
        </p:txBody>
      </p:sp>
      <p:sp>
        <p:nvSpPr>
          <p:cNvPr id="5" name="Date Placeholder 4">
            <a:extLst>
              <a:ext uri="{FF2B5EF4-FFF2-40B4-BE49-F238E27FC236}">
                <a16:creationId xmlns:a16="http://schemas.microsoft.com/office/drawing/2014/main" id="{EAAC5CD5-29A4-59F2-DE6C-D06D5C791948}"/>
              </a:ext>
            </a:extLst>
          </p:cNvPr>
          <p:cNvSpPr>
            <a:spLocks noGrp="1"/>
          </p:cNvSpPr>
          <p:nvPr>
            <p:ph type="dt" sz="half" idx="10"/>
          </p:nvPr>
        </p:nvSpPr>
        <p:spPr/>
        <p:txBody>
          <a:bodyPr/>
          <a:lstStyle/>
          <a:p>
            <a:fld id="{47B08067-E011-374D-85C2-0F2705E7BEEB}" type="datetime1">
              <a:rPr lang="en-US" smtClean="0"/>
              <a:t>11/14/2024</a:t>
            </a:fld>
            <a:endParaRPr lang="en-NP"/>
          </a:p>
        </p:txBody>
      </p:sp>
      <p:sp>
        <p:nvSpPr>
          <p:cNvPr id="6" name="Footer Placeholder 5">
            <a:extLst>
              <a:ext uri="{FF2B5EF4-FFF2-40B4-BE49-F238E27FC236}">
                <a16:creationId xmlns:a16="http://schemas.microsoft.com/office/drawing/2014/main" id="{A9385B4D-81A5-FC03-71E8-FD94D1AE0FB1}"/>
              </a:ext>
            </a:extLst>
          </p:cNvPr>
          <p:cNvSpPr>
            <a:spLocks noGrp="1"/>
          </p:cNvSpPr>
          <p:nvPr>
            <p:ph type="ftr" sz="quarter" idx="11"/>
          </p:nvPr>
        </p:nvSpPr>
        <p:spPr/>
        <p:txBody>
          <a:bodyPr/>
          <a:lstStyle/>
          <a:p>
            <a:r>
              <a:rPr lang="en-US"/>
              <a:t>Chapter 1: Multimedia Systems</a:t>
            </a:r>
            <a:endParaRPr lang="en-NP"/>
          </a:p>
        </p:txBody>
      </p:sp>
      <p:sp>
        <p:nvSpPr>
          <p:cNvPr id="7" name="Slide Number Placeholder 6">
            <a:extLst>
              <a:ext uri="{FF2B5EF4-FFF2-40B4-BE49-F238E27FC236}">
                <a16:creationId xmlns:a16="http://schemas.microsoft.com/office/drawing/2014/main" id="{27B1B88F-2B45-38EC-1DD5-642A202C6B5B}"/>
              </a:ext>
            </a:extLst>
          </p:cNvPr>
          <p:cNvSpPr>
            <a:spLocks noGrp="1"/>
          </p:cNvSpPr>
          <p:nvPr>
            <p:ph type="sldNum" sz="quarter" idx="12"/>
          </p:nvPr>
        </p:nvSpPr>
        <p:spPr/>
        <p:txBody>
          <a:bodyPr/>
          <a:lstStyle/>
          <a:p>
            <a:fld id="{C945F23D-0803-6047-87B4-22120C2DD6B8}" type="slidenum">
              <a:rPr lang="en-NP" smtClean="0"/>
              <a:t>3</a:t>
            </a:fld>
            <a:endParaRPr lang="en-NP"/>
          </a:p>
        </p:txBody>
      </p:sp>
    </p:spTree>
    <p:extLst>
      <p:ext uri="{BB962C8B-B14F-4D97-AF65-F5344CB8AC3E}">
        <p14:creationId xmlns:p14="http://schemas.microsoft.com/office/powerpoint/2010/main" val="801270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73BFC30-1773-7AFB-BEAA-89AD9345C9AF}"/>
              </a:ext>
            </a:extLst>
          </p:cNvPr>
          <p:cNvSpPr>
            <a:spLocks noGrp="1"/>
          </p:cNvSpPr>
          <p:nvPr>
            <p:ph type="title"/>
          </p:nvPr>
        </p:nvSpPr>
        <p:spPr/>
        <p:txBody>
          <a:bodyPr/>
          <a:lstStyle/>
          <a:p>
            <a:r>
              <a:rPr lang="en-NP" dirty="0"/>
              <a:t>References</a:t>
            </a:r>
          </a:p>
        </p:txBody>
      </p:sp>
      <p:sp>
        <p:nvSpPr>
          <p:cNvPr id="9" name="Content Placeholder 8">
            <a:extLst>
              <a:ext uri="{FF2B5EF4-FFF2-40B4-BE49-F238E27FC236}">
                <a16:creationId xmlns:a16="http://schemas.microsoft.com/office/drawing/2014/main" id="{52CD9A5F-0A91-C195-3DDB-76DD28929984}"/>
              </a:ext>
            </a:extLst>
          </p:cNvPr>
          <p:cNvSpPr>
            <a:spLocks noGrp="1"/>
          </p:cNvSpPr>
          <p:nvPr>
            <p:ph idx="1"/>
          </p:nvPr>
        </p:nvSpPr>
        <p:spPr/>
        <p:txBody>
          <a:bodyPr/>
          <a:lstStyle/>
          <a:p>
            <a:pPr algn="l"/>
            <a:r>
              <a:rPr lang="en-US" b="0" i="1" u="none" strike="noStrike" dirty="0">
                <a:solidFill>
                  <a:srgbClr val="000000"/>
                </a:solidFill>
                <a:effectLst/>
                <a:latin typeface="Times New Roman" panose="02020603050405020304" pitchFamily="18" charset="0"/>
                <a:cs typeface="Times New Roman" panose="02020603050405020304" pitchFamily="18" charset="0"/>
              </a:rPr>
              <a:t>Multimedia: Computing, Communications and Applications”, Ralf Steinmetz and Klara </a:t>
            </a:r>
            <a:r>
              <a:rPr lang="en-US" b="0" i="1" u="none" strike="noStrike" dirty="0" err="1">
                <a:solidFill>
                  <a:srgbClr val="000000"/>
                </a:solidFill>
                <a:effectLst/>
                <a:latin typeface="Times New Roman" panose="02020603050405020304" pitchFamily="18" charset="0"/>
                <a:cs typeface="Times New Roman" panose="02020603050405020304" pitchFamily="18" charset="0"/>
              </a:rPr>
              <a:t>Nahrstedt</a:t>
            </a:r>
            <a:r>
              <a:rPr lang="en-US" b="0" i="1" u="none" strike="noStrike" dirty="0">
                <a:solidFill>
                  <a:srgbClr val="000000"/>
                </a:solidFill>
                <a:effectLst/>
                <a:latin typeface="Times New Roman" panose="02020603050405020304" pitchFamily="18" charset="0"/>
                <a:cs typeface="Times New Roman" panose="02020603050405020304" pitchFamily="18" charset="0"/>
              </a:rPr>
              <a:t>, Pearson Education Asia </a:t>
            </a:r>
          </a:p>
          <a:p>
            <a:pPr algn="l"/>
            <a:r>
              <a:rPr lang="en-US" b="0" i="1" u="none" strike="noStrike" dirty="0">
                <a:solidFill>
                  <a:srgbClr val="000000"/>
                </a:solidFill>
                <a:effectLst/>
                <a:latin typeface="Times New Roman" panose="02020603050405020304" pitchFamily="18" charset="0"/>
                <a:cs typeface="Times New Roman" panose="02020603050405020304" pitchFamily="18" charset="0"/>
              </a:rPr>
              <a:t>“Multimedia Communications, Applications, Networks, protocols ad Standards”, Fred Halsall, Pearson Education Asia </a:t>
            </a:r>
          </a:p>
          <a:p>
            <a:pPr algn="l"/>
            <a:r>
              <a:rPr lang="en-US" b="0" i="1" u="none" strike="noStrike" dirty="0">
                <a:solidFill>
                  <a:srgbClr val="000000"/>
                </a:solidFill>
                <a:effectLst/>
                <a:latin typeface="Times New Roman" panose="02020603050405020304" pitchFamily="18" charset="0"/>
                <a:cs typeface="Times New Roman" panose="02020603050405020304" pitchFamily="18" charset="0"/>
              </a:rPr>
              <a:t>“Multimedia Systems”, John F. </a:t>
            </a:r>
            <a:r>
              <a:rPr lang="en-US" b="0" i="1" u="none" strike="noStrike" dirty="0" err="1">
                <a:solidFill>
                  <a:srgbClr val="000000"/>
                </a:solidFill>
                <a:effectLst/>
                <a:latin typeface="Times New Roman" panose="02020603050405020304" pitchFamily="18" charset="0"/>
                <a:cs typeface="Times New Roman" panose="02020603050405020304" pitchFamily="18" charset="0"/>
              </a:rPr>
              <a:t>Koegel</a:t>
            </a:r>
            <a:r>
              <a:rPr lang="en-US" b="0" i="1" u="none" strike="noStrike" dirty="0">
                <a:solidFill>
                  <a:srgbClr val="000000"/>
                </a:solidFill>
                <a:effectLst/>
                <a:latin typeface="Times New Roman" panose="02020603050405020304" pitchFamily="18" charset="0"/>
                <a:cs typeface="Times New Roman" panose="02020603050405020304" pitchFamily="18" charset="0"/>
              </a:rPr>
              <a:t> Buford, Pearson Education Asia </a:t>
            </a:r>
          </a:p>
          <a:p>
            <a:pPr marL="0" indent="0">
              <a:buNone/>
            </a:pPr>
            <a:endParaRPr lang="en-NP" dirty="0"/>
          </a:p>
        </p:txBody>
      </p:sp>
      <p:sp>
        <p:nvSpPr>
          <p:cNvPr id="5" name="Date Placeholder 4">
            <a:extLst>
              <a:ext uri="{FF2B5EF4-FFF2-40B4-BE49-F238E27FC236}">
                <a16:creationId xmlns:a16="http://schemas.microsoft.com/office/drawing/2014/main" id="{BE63A7B5-E531-30E5-010E-BE309270B540}"/>
              </a:ext>
            </a:extLst>
          </p:cNvPr>
          <p:cNvSpPr>
            <a:spLocks noGrp="1"/>
          </p:cNvSpPr>
          <p:nvPr>
            <p:ph type="dt" sz="half" idx="10"/>
          </p:nvPr>
        </p:nvSpPr>
        <p:spPr/>
        <p:txBody>
          <a:bodyPr/>
          <a:lstStyle/>
          <a:p>
            <a:fld id="{93DF65D7-02EA-7046-AEB6-5D5F5ACF4FE8}" type="datetime1">
              <a:rPr lang="en-US" smtClean="0"/>
              <a:t>11/14/2024</a:t>
            </a:fld>
            <a:endParaRPr lang="en-NP"/>
          </a:p>
        </p:txBody>
      </p:sp>
      <p:sp>
        <p:nvSpPr>
          <p:cNvPr id="6" name="Footer Placeholder 5">
            <a:extLst>
              <a:ext uri="{FF2B5EF4-FFF2-40B4-BE49-F238E27FC236}">
                <a16:creationId xmlns:a16="http://schemas.microsoft.com/office/drawing/2014/main" id="{66012E98-C724-FD7B-8B17-9FDB4ED829EE}"/>
              </a:ext>
            </a:extLst>
          </p:cNvPr>
          <p:cNvSpPr>
            <a:spLocks noGrp="1"/>
          </p:cNvSpPr>
          <p:nvPr>
            <p:ph type="ftr" sz="quarter" idx="11"/>
          </p:nvPr>
        </p:nvSpPr>
        <p:spPr/>
        <p:txBody>
          <a:bodyPr/>
          <a:lstStyle/>
          <a:p>
            <a:r>
              <a:rPr lang="en-US"/>
              <a:t>Chapter 1: Multimedia Systems</a:t>
            </a:r>
            <a:endParaRPr lang="en-NP"/>
          </a:p>
        </p:txBody>
      </p:sp>
      <p:sp>
        <p:nvSpPr>
          <p:cNvPr id="7" name="Slide Number Placeholder 6">
            <a:extLst>
              <a:ext uri="{FF2B5EF4-FFF2-40B4-BE49-F238E27FC236}">
                <a16:creationId xmlns:a16="http://schemas.microsoft.com/office/drawing/2014/main" id="{8B6F723E-324C-FE31-A188-C668CDF7DBCA}"/>
              </a:ext>
            </a:extLst>
          </p:cNvPr>
          <p:cNvSpPr>
            <a:spLocks noGrp="1"/>
          </p:cNvSpPr>
          <p:nvPr>
            <p:ph type="sldNum" sz="quarter" idx="12"/>
          </p:nvPr>
        </p:nvSpPr>
        <p:spPr/>
        <p:txBody>
          <a:bodyPr/>
          <a:lstStyle/>
          <a:p>
            <a:fld id="{C945F23D-0803-6047-87B4-22120C2DD6B8}" type="slidenum">
              <a:rPr lang="en-NP" smtClean="0"/>
              <a:t>39</a:t>
            </a:fld>
            <a:endParaRPr lang="en-NP"/>
          </a:p>
        </p:txBody>
      </p:sp>
    </p:spTree>
    <p:extLst>
      <p:ext uri="{BB962C8B-B14F-4D97-AF65-F5344CB8AC3E}">
        <p14:creationId xmlns:p14="http://schemas.microsoft.com/office/powerpoint/2010/main" val="3788789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D760659-691B-702C-BF91-AF2232E2F6C6}"/>
              </a:ext>
            </a:extLst>
          </p:cNvPr>
          <p:cNvSpPr>
            <a:spLocks noGrp="1"/>
          </p:cNvSpPr>
          <p:nvPr>
            <p:ph type="dt" sz="half" idx="10"/>
          </p:nvPr>
        </p:nvSpPr>
        <p:spPr/>
        <p:txBody>
          <a:bodyPr/>
          <a:lstStyle/>
          <a:p>
            <a:fld id="{D79666B7-3544-1D45-9B6A-00DAC9B0930C}" type="datetime1">
              <a:rPr lang="en-US" smtClean="0"/>
              <a:t>11/14/2024</a:t>
            </a:fld>
            <a:endParaRPr lang="en-NP"/>
          </a:p>
        </p:txBody>
      </p:sp>
      <p:sp>
        <p:nvSpPr>
          <p:cNvPr id="5" name="Footer Placeholder 4">
            <a:extLst>
              <a:ext uri="{FF2B5EF4-FFF2-40B4-BE49-F238E27FC236}">
                <a16:creationId xmlns:a16="http://schemas.microsoft.com/office/drawing/2014/main" id="{3698D10E-D77D-B4A6-78F2-9E12645D2008}"/>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EEF4E6C3-43BB-B08A-58B7-A37021544147}"/>
              </a:ext>
            </a:extLst>
          </p:cNvPr>
          <p:cNvSpPr>
            <a:spLocks noGrp="1"/>
          </p:cNvSpPr>
          <p:nvPr>
            <p:ph type="sldNum" sz="quarter" idx="12"/>
          </p:nvPr>
        </p:nvSpPr>
        <p:spPr/>
        <p:txBody>
          <a:bodyPr/>
          <a:lstStyle/>
          <a:p>
            <a:fld id="{C945F23D-0803-6047-87B4-22120C2DD6B8}" type="slidenum">
              <a:rPr lang="en-NP" smtClean="0"/>
              <a:t>40</a:t>
            </a:fld>
            <a:endParaRPr lang="en-NP"/>
          </a:p>
        </p:txBody>
      </p:sp>
      <p:sp>
        <p:nvSpPr>
          <p:cNvPr id="2" name="Title 1">
            <a:extLst>
              <a:ext uri="{FF2B5EF4-FFF2-40B4-BE49-F238E27FC236}">
                <a16:creationId xmlns:a16="http://schemas.microsoft.com/office/drawing/2014/main" id="{A2E2A6AC-077B-64E3-DEC8-7A4D4A672BAF}"/>
              </a:ext>
            </a:extLst>
          </p:cNvPr>
          <p:cNvSpPr>
            <a:spLocks noGrp="1"/>
          </p:cNvSpPr>
          <p:nvPr>
            <p:ph type="title"/>
          </p:nvPr>
        </p:nvSpPr>
        <p:spPr/>
        <p:txBody>
          <a:bodyPr/>
          <a:lstStyle/>
          <a:p>
            <a:r>
              <a:rPr lang="en-NP" dirty="0"/>
              <a:t>T</a:t>
            </a:r>
            <a:r>
              <a:rPr lang="en-US" dirty="0"/>
              <a:t>h</a:t>
            </a:r>
            <a:r>
              <a:rPr lang="en-NP" dirty="0"/>
              <a:t>ank you</a:t>
            </a:r>
          </a:p>
        </p:txBody>
      </p:sp>
    </p:spTree>
    <p:extLst>
      <p:ext uri="{BB962C8B-B14F-4D97-AF65-F5344CB8AC3E}">
        <p14:creationId xmlns:p14="http://schemas.microsoft.com/office/powerpoint/2010/main" val="4163855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A4CC-DFEA-F071-41E4-64875AC39A13}"/>
              </a:ext>
            </a:extLst>
          </p:cNvPr>
          <p:cNvSpPr>
            <a:spLocks noGrp="1"/>
          </p:cNvSpPr>
          <p:nvPr>
            <p:ph type="title"/>
          </p:nvPr>
        </p:nvSpPr>
        <p:spPr>
          <a:xfrm>
            <a:off x="1069848" y="484632"/>
            <a:ext cx="10058400" cy="1405128"/>
          </a:xfrm>
        </p:spPr>
        <p:txBody>
          <a:bodyPr/>
          <a:lstStyle/>
          <a:p>
            <a:r>
              <a:rPr lang="en-NP" dirty="0"/>
              <a:t>Chapter 1 : contd…</a:t>
            </a:r>
          </a:p>
        </p:txBody>
      </p:sp>
      <p:sp>
        <p:nvSpPr>
          <p:cNvPr id="3" name="Content Placeholder 2">
            <a:extLst>
              <a:ext uri="{FF2B5EF4-FFF2-40B4-BE49-F238E27FC236}">
                <a16:creationId xmlns:a16="http://schemas.microsoft.com/office/drawing/2014/main" id="{52811E58-E45B-3E83-997F-7C735F550026}"/>
              </a:ext>
            </a:extLst>
          </p:cNvPr>
          <p:cNvSpPr>
            <a:spLocks noGrp="1"/>
          </p:cNvSpPr>
          <p:nvPr>
            <p:ph sz="half" idx="1"/>
          </p:nvPr>
        </p:nvSpPr>
        <p:spPr>
          <a:xfrm>
            <a:off x="1069848" y="1889760"/>
            <a:ext cx="4754880" cy="4282440"/>
          </a:xfrm>
        </p:spPr>
        <p:txBody>
          <a:bodyPr/>
          <a:lstStyle/>
          <a:p>
            <a:r>
              <a:rPr lang="en-NP" dirty="0">
                <a:solidFill>
                  <a:srgbClr val="FF0000"/>
                </a:solidFill>
              </a:rPr>
              <a:t>4. Audio</a:t>
            </a:r>
          </a:p>
          <a:p>
            <a:pPr lvl="1"/>
            <a:r>
              <a:rPr lang="en-US" b="1" i="0" u="none" strike="noStrike" dirty="0">
                <a:solidFill>
                  <a:srgbClr val="333333"/>
                </a:solidFill>
                <a:effectLst/>
                <a:latin typeface="Open Sans" panose="020B0606030504020204" pitchFamily="34" charset="0"/>
              </a:rPr>
              <a:t>Audio</a:t>
            </a:r>
            <a:r>
              <a:rPr lang="en-US" b="0" i="0" u="none" strike="noStrike" dirty="0">
                <a:solidFill>
                  <a:srgbClr val="333333"/>
                </a:solidFill>
                <a:effectLst/>
                <a:latin typeface="Open Sans" panose="020B0606030504020204" pitchFamily="34" charset="0"/>
              </a:rPr>
              <a:t>, in the context of multimedia, refers to the files and devices associated with the ‘recording – processing – storing – delivery’ of audible sounds (voice, music, noise, etc.)</a:t>
            </a:r>
            <a:endParaRPr lang="en-NP" b="0" i="0" u="none" strike="noStrike" dirty="0">
              <a:solidFill>
                <a:srgbClr val="FF0000"/>
              </a:solidFill>
              <a:effectLst/>
              <a:latin typeface="Open Sans" panose="020B0606030504020204" pitchFamily="34" charset="0"/>
            </a:endParaRPr>
          </a:p>
          <a:p>
            <a:pPr lvl="1"/>
            <a:r>
              <a:rPr lang="en-US" dirty="0">
                <a:solidFill>
                  <a:srgbClr val="333333"/>
                </a:solidFill>
                <a:latin typeface="Open Sans" panose="020B0606030504020204" pitchFamily="34" charset="0"/>
              </a:rPr>
              <a:t>S</a:t>
            </a:r>
            <a:r>
              <a:rPr lang="en-US" b="0" i="0" u="none" strike="noStrike" dirty="0">
                <a:solidFill>
                  <a:srgbClr val="333333"/>
                </a:solidFill>
                <a:effectLst/>
                <a:latin typeface="Open Sans" panose="020B0606030504020204" pitchFamily="34" charset="0"/>
              </a:rPr>
              <a:t>tored as audio files in multiple formats (WAV, MP3, etc.), and can be delivered through speakers or headphones.</a:t>
            </a:r>
          </a:p>
          <a:p>
            <a:pPr lvl="1"/>
            <a:r>
              <a:rPr lang="en-US" b="0" i="0" u="none" strike="noStrike" dirty="0">
                <a:solidFill>
                  <a:srgbClr val="333333"/>
                </a:solidFill>
                <a:effectLst/>
                <a:latin typeface="Open Sans" panose="020B0606030504020204" pitchFamily="34" charset="0"/>
              </a:rPr>
              <a:t>Sound plays a vital role in enhancing the design of your website and social media platforms</a:t>
            </a:r>
            <a:r>
              <a:rPr lang="en-US" dirty="0">
                <a:solidFill>
                  <a:srgbClr val="333333"/>
                </a:solidFill>
                <a:latin typeface="Open Sans" panose="020B0606030504020204" pitchFamily="34" charset="0"/>
              </a:rPr>
              <a:t>.</a:t>
            </a:r>
          </a:p>
          <a:p>
            <a:pPr lvl="1"/>
            <a:endParaRPr lang="en-NP" dirty="0">
              <a:solidFill>
                <a:srgbClr val="FF0000"/>
              </a:solidFill>
            </a:endParaRPr>
          </a:p>
          <a:p>
            <a:endParaRPr lang="en-NP" dirty="0">
              <a:solidFill>
                <a:srgbClr val="FF0000"/>
              </a:solidFill>
            </a:endParaRPr>
          </a:p>
        </p:txBody>
      </p:sp>
      <p:sp>
        <p:nvSpPr>
          <p:cNvPr id="4" name="Content Placeholder 3">
            <a:extLst>
              <a:ext uri="{FF2B5EF4-FFF2-40B4-BE49-F238E27FC236}">
                <a16:creationId xmlns:a16="http://schemas.microsoft.com/office/drawing/2014/main" id="{A97D1974-1C8E-1079-8D19-08F5046B2418}"/>
              </a:ext>
            </a:extLst>
          </p:cNvPr>
          <p:cNvSpPr>
            <a:spLocks noGrp="1"/>
          </p:cNvSpPr>
          <p:nvPr>
            <p:ph sz="half" idx="2"/>
          </p:nvPr>
        </p:nvSpPr>
        <p:spPr>
          <a:xfrm>
            <a:off x="6364224" y="1889760"/>
            <a:ext cx="4754880" cy="4282440"/>
          </a:xfrm>
        </p:spPr>
        <p:txBody>
          <a:bodyPr/>
          <a:lstStyle/>
          <a:p>
            <a:r>
              <a:rPr lang="en-NP" dirty="0">
                <a:solidFill>
                  <a:srgbClr val="FF0000"/>
                </a:solidFill>
              </a:rPr>
              <a:t>5. Animation</a:t>
            </a:r>
          </a:p>
          <a:p>
            <a:pPr lvl="1"/>
            <a:r>
              <a:rPr lang="en-US" b="1" dirty="0">
                <a:solidFill>
                  <a:srgbClr val="333333"/>
                </a:solidFill>
                <a:latin typeface="Open Sans" panose="020B0606030504020204" pitchFamily="34" charset="0"/>
              </a:rPr>
              <a:t>Animation</a:t>
            </a:r>
            <a:r>
              <a:rPr lang="en-US" dirty="0">
                <a:solidFill>
                  <a:srgbClr val="333333"/>
                </a:solidFill>
                <a:latin typeface="Open Sans" panose="020B0606030504020204" pitchFamily="34" charset="0"/>
              </a:rPr>
              <a:t>, R</a:t>
            </a:r>
            <a:r>
              <a:rPr lang="en-US" b="0" i="0" u="none" strike="noStrike" dirty="0">
                <a:solidFill>
                  <a:srgbClr val="333333"/>
                </a:solidFill>
                <a:effectLst/>
                <a:latin typeface="Open Sans" panose="020B0606030504020204" pitchFamily="34" charset="0"/>
              </a:rPr>
              <a:t>efers to the technique involving the rapid display of a sequence of progressive, static images</a:t>
            </a:r>
          </a:p>
          <a:p>
            <a:pPr lvl="1"/>
            <a:r>
              <a:rPr lang="en-US" b="0" i="0" u="none" strike="noStrike" dirty="0">
                <a:solidFill>
                  <a:srgbClr val="333333"/>
                </a:solidFill>
                <a:effectLst/>
                <a:latin typeface="Open Sans" panose="020B0606030504020204" pitchFamily="34" charset="0"/>
              </a:rPr>
              <a:t>Animation is a series of images put together to give the effect of movement.</a:t>
            </a:r>
          </a:p>
          <a:p>
            <a:pPr lvl="1"/>
            <a:r>
              <a:rPr lang="en-US" dirty="0">
                <a:solidFill>
                  <a:srgbClr val="333333"/>
                </a:solidFill>
                <a:latin typeface="Open Sans" panose="020B0606030504020204" pitchFamily="34" charset="0"/>
              </a:rPr>
              <a:t>U</a:t>
            </a:r>
            <a:r>
              <a:rPr lang="en-US" b="0" i="0" u="none" strike="noStrike" dirty="0">
                <a:solidFill>
                  <a:srgbClr val="333333"/>
                </a:solidFill>
                <a:effectLst/>
                <a:latin typeface="Open Sans" panose="020B0606030504020204" pitchFamily="34" charset="0"/>
              </a:rPr>
              <a:t>sually at 24 frames per second, to produce the illusion of motion</a:t>
            </a:r>
          </a:p>
          <a:p>
            <a:pPr lvl="1"/>
            <a:r>
              <a:rPr lang="en-US" dirty="0">
                <a:solidFill>
                  <a:srgbClr val="333333"/>
                </a:solidFill>
                <a:latin typeface="Open Sans" panose="020B0606030504020204" pitchFamily="34" charset="0"/>
              </a:rPr>
              <a:t>U</a:t>
            </a:r>
            <a:r>
              <a:rPr lang="en-US" b="0" i="0" u="none" strike="noStrike" dirty="0">
                <a:solidFill>
                  <a:srgbClr val="333333"/>
                </a:solidFill>
                <a:effectLst/>
                <a:latin typeface="Open Sans" panose="020B0606030504020204" pitchFamily="34" charset="0"/>
              </a:rPr>
              <a:t>sed to bring an idea/story/image to life.</a:t>
            </a:r>
          </a:p>
          <a:p>
            <a:pPr lvl="1"/>
            <a:r>
              <a:rPr lang="en-US" b="0" i="0" u="none" strike="noStrike" dirty="0">
                <a:solidFill>
                  <a:srgbClr val="333333"/>
                </a:solidFill>
                <a:effectLst/>
                <a:latin typeface="Open Sans" panose="020B0606030504020204" pitchFamily="34" charset="0"/>
              </a:rPr>
              <a:t>In multimedia, 2D and 3D digital animation is used</a:t>
            </a:r>
          </a:p>
          <a:p>
            <a:pPr lvl="1"/>
            <a:endParaRPr lang="en-NP" dirty="0">
              <a:solidFill>
                <a:srgbClr val="FF0000"/>
              </a:solidFill>
            </a:endParaRPr>
          </a:p>
        </p:txBody>
      </p:sp>
      <p:sp>
        <p:nvSpPr>
          <p:cNvPr id="5" name="Date Placeholder 4">
            <a:extLst>
              <a:ext uri="{FF2B5EF4-FFF2-40B4-BE49-F238E27FC236}">
                <a16:creationId xmlns:a16="http://schemas.microsoft.com/office/drawing/2014/main" id="{F9494478-0D89-F9C6-E6C5-06773AD906D6}"/>
              </a:ext>
            </a:extLst>
          </p:cNvPr>
          <p:cNvSpPr>
            <a:spLocks noGrp="1"/>
          </p:cNvSpPr>
          <p:nvPr>
            <p:ph type="dt" sz="half" idx="10"/>
          </p:nvPr>
        </p:nvSpPr>
        <p:spPr/>
        <p:txBody>
          <a:bodyPr/>
          <a:lstStyle/>
          <a:p>
            <a:fld id="{50CC77A0-94D2-954E-8203-778AC1823933}" type="datetime1">
              <a:rPr lang="en-US" smtClean="0"/>
              <a:t>11/14/2024</a:t>
            </a:fld>
            <a:endParaRPr lang="en-NP"/>
          </a:p>
        </p:txBody>
      </p:sp>
      <p:sp>
        <p:nvSpPr>
          <p:cNvPr id="6" name="Footer Placeholder 5">
            <a:extLst>
              <a:ext uri="{FF2B5EF4-FFF2-40B4-BE49-F238E27FC236}">
                <a16:creationId xmlns:a16="http://schemas.microsoft.com/office/drawing/2014/main" id="{4F7D8444-2F4B-D00F-632F-8D2AF9C55AB5}"/>
              </a:ext>
            </a:extLst>
          </p:cNvPr>
          <p:cNvSpPr>
            <a:spLocks noGrp="1"/>
          </p:cNvSpPr>
          <p:nvPr>
            <p:ph type="ftr" sz="quarter" idx="11"/>
          </p:nvPr>
        </p:nvSpPr>
        <p:spPr/>
        <p:txBody>
          <a:bodyPr/>
          <a:lstStyle/>
          <a:p>
            <a:r>
              <a:rPr lang="en-US"/>
              <a:t>Chapter 1: Multimedia Systems</a:t>
            </a:r>
            <a:endParaRPr lang="en-NP"/>
          </a:p>
        </p:txBody>
      </p:sp>
      <p:sp>
        <p:nvSpPr>
          <p:cNvPr id="7" name="Slide Number Placeholder 6">
            <a:extLst>
              <a:ext uri="{FF2B5EF4-FFF2-40B4-BE49-F238E27FC236}">
                <a16:creationId xmlns:a16="http://schemas.microsoft.com/office/drawing/2014/main" id="{F9C2C9CC-26B5-E276-F572-D50C2892AA18}"/>
              </a:ext>
            </a:extLst>
          </p:cNvPr>
          <p:cNvSpPr>
            <a:spLocks noGrp="1"/>
          </p:cNvSpPr>
          <p:nvPr>
            <p:ph type="sldNum" sz="quarter" idx="12"/>
          </p:nvPr>
        </p:nvSpPr>
        <p:spPr/>
        <p:txBody>
          <a:bodyPr/>
          <a:lstStyle/>
          <a:p>
            <a:fld id="{C945F23D-0803-6047-87B4-22120C2DD6B8}" type="slidenum">
              <a:rPr lang="en-NP" smtClean="0"/>
              <a:t>4</a:t>
            </a:fld>
            <a:endParaRPr lang="en-NP"/>
          </a:p>
        </p:txBody>
      </p:sp>
    </p:spTree>
    <p:extLst>
      <p:ext uri="{BB962C8B-B14F-4D97-AF65-F5344CB8AC3E}">
        <p14:creationId xmlns:p14="http://schemas.microsoft.com/office/powerpoint/2010/main" val="387847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FB235A-3872-295B-6CCF-B14D4C9994D7}"/>
              </a:ext>
            </a:extLst>
          </p:cNvPr>
          <p:cNvSpPr>
            <a:spLocks noGrp="1"/>
          </p:cNvSpPr>
          <p:nvPr>
            <p:ph type="title"/>
          </p:nvPr>
        </p:nvSpPr>
        <p:spPr>
          <a:xfrm>
            <a:off x="1069848" y="484632"/>
            <a:ext cx="10058400" cy="918083"/>
          </a:xfrm>
        </p:spPr>
        <p:txBody>
          <a:bodyPr/>
          <a:lstStyle/>
          <a:p>
            <a:r>
              <a:rPr lang="en-NP" dirty="0"/>
              <a:t>Application Areas/ Uses</a:t>
            </a:r>
          </a:p>
        </p:txBody>
      </p:sp>
      <p:sp>
        <p:nvSpPr>
          <p:cNvPr id="5" name="Date Placeholder 4">
            <a:extLst>
              <a:ext uri="{FF2B5EF4-FFF2-40B4-BE49-F238E27FC236}">
                <a16:creationId xmlns:a16="http://schemas.microsoft.com/office/drawing/2014/main" id="{417D74F2-2977-3411-E87A-DB2F05534FFF}"/>
              </a:ext>
            </a:extLst>
          </p:cNvPr>
          <p:cNvSpPr>
            <a:spLocks noGrp="1"/>
          </p:cNvSpPr>
          <p:nvPr>
            <p:ph type="dt" sz="half" idx="10"/>
          </p:nvPr>
        </p:nvSpPr>
        <p:spPr/>
        <p:txBody>
          <a:bodyPr/>
          <a:lstStyle/>
          <a:p>
            <a:fld id="{93DF65D7-02EA-7046-AEB6-5D5F5ACF4FE8}" type="datetime1">
              <a:rPr lang="en-US" smtClean="0"/>
              <a:t>11/14/2024</a:t>
            </a:fld>
            <a:endParaRPr lang="en-NP"/>
          </a:p>
        </p:txBody>
      </p:sp>
      <p:sp>
        <p:nvSpPr>
          <p:cNvPr id="6" name="Footer Placeholder 5">
            <a:extLst>
              <a:ext uri="{FF2B5EF4-FFF2-40B4-BE49-F238E27FC236}">
                <a16:creationId xmlns:a16="http://schemas.microsoft.com/office/drawing/2014/main" id="{F9EC8CC7-2357-72F6-3C18-80156E41377A}"/>
              </a:ext>
            </a:extLst>
          </p:cNvPr>
          <p:cNvSpPr>
            <a:spLocks noGrp="1"/>
          </p:cNvSpPr>
          <p:nvPr>
            <p:ph type="ftr" sz="quarter" idx="11"/>
          </p:nvPr>
        </p:nvSpPr>
        <p:spPr/>
        <p:txBody>
          <a:bodyPr/>
          <a:lstStyle/>
          <a:p>
            <a:r>
              <a:rPr lang="en-US"/>
              <a:t>Chapter 1: Multimedia Systems</a:t>
            </a:r>
            <a:endParaRPr lang="en-NP"/>
          </a:p>
        </p:txBody>
      </p:sp>
      <p:sp>
        <p:nvSpPr>
          <p:cNvPr id="7" name="Slide Number Placeholder 6">
            <a:extLst>
              <a:ext uri="{FF2B5EF4-FFF2-40B4-BE49-F238E27FC236}">
                <a16:creationId xmlns:a16="http://schemas.microsoft.com/office/drawing/2014/main" id="{3CC53B31-C646-965D-2E50-FC45DDEF6243}"/>
              </a:ext>
            </a:extLst>
          </p:cNvPr>
          <p:cNvSpPr>
            <a:spLocks noGrp="1"/>
          </p:cNvSpPr>
          <p:nvPr>
            <p:ph type="sldNum" sz="quarter" idx="12"/>
          </p:nvPr>
        </p:nvSpPr>
        <p:spPr/>
        <p:txBody>
          <a:bodyPr/>
          <a:lstStyle/>
          <a:p>
            <a:fld id="{C945F23D-0803-6047-87B4-22120C2DD6B8}" type="slidenum">
              <a:rPr lang="en-NP" smtClean="0"/>
              <a:t>5</a:t>
            </a:fld>
            <a:endParaRPr lang="en-NP"/>
          </a:p>
        </p:txBody>
      </p:sp>
      <p:pic>
        <p:nvPicPr>
          <p:cNvPr id="15" name="Content Placeholder 14">
            <a:extLst>
              <a:ext uri="{FF2B5EF4-FFF2-40B4-BE49-F238E27FC236}">
                <a16:creationId xmlns:a16="http://schemas.microsoft.com/office/drawing/2014/main" id="{AA14FCA1-45A1-DC9B-D3B3-25CC61275F9C}"/>
              </a:ext>
            </a:extLst>
          </p:cNvPr>
          <p:cNvPicPr>
            <a:picLocks noGrp="1" noChangeAspect="1"/>
          </p:cNvPicPr>
          <p:nvPr>
            <p:ph idx="1"/>
          </p:nvPr>
        </p:nvPicPr>
        <p:blipFill>
          <a:blip r:embed="rId2"/>
          <a:stretch>
            <a:fillRect/>
          </a:stretch>
        </p:blipFill>
        <p:spPr>
          <a:xfrm>
            <a:off x="2218944" y="1402714"/>
            <a:ext cx="6961632" cy="4571365"/>
          </a:xfrm>
        </p:spPr>
      </p:pic>
    </p:spTree>
    <p:extLst>
      <p:ext uri="{BB962C8B-B14F-4D97-AF65-F5344CB8AC3E}">
        <p14:creationId xmlns:p14="http://schemas.microsoft.com/office/powerpoint/2010/main" val="2510469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E6AE4D-4C6D-35F2-3D09-FECE2E132E70}"/>
              </a:ext>
            </a:extLst>
          </p:cNvPr>
          <p:cNvSpPr>
            <a:spLocks noGrp="1"/>
          </p:cNvSpPr>
          <p:nvPr>
            <p:ph type="title"/>
          </p:nvPr>
        </p:nvSpPr>
        <p:spPr/>
        <p:txBody>
          <a:bodyPr/>
          <a:lstStyle/>
          <a:p>
            <a:r>
              <a:rPr lang="en-NP" dirty="0"/>
              <a:t>Application Areas/ Uses</a:t>
            </a:r>
          </a:p>
        </p:txBody>
      </p:sp>
      <p:sp>
        <p:nvSpPr>
          <p:cNvPr id="6" name="Content Placeholder 5">
            <a:extLst>
              <a:ext uri="{FF2B5EF4-FFF2-40B4-BE49-F238E27FC236}">
                <a16:creationId xmlns:a16="http://schemas.microsoft.com/office/drawing/2014/main" id="{E17E9116-AAB8-AEA6-5099-8AB6E9B7E5DA}"/>
              </a:ext>
            </a:extLst>
          </p:cNvPr>
          <p:cNvSpPr>
            <a:spLocks noGrp="1"/>
          </p:cNvSpPr>
          <p:nvPr>
            <p:ph idx="1"/>
          </p:nvPr>
        </p:nvSpPr>
        <p:spPr/>
        <p:txBody>
          <a:bodyPr/>
          <a:lstStyle/>
          <a:p>
            <a:r>
              <a:rPr lang="en-US" b="0" i="0" u="sng" strike="noStrike" dirty="0">
                <a:solidFill>
                  <a:srgbClr val="FF0000"/>
                </a:solidFill>
                <a:effectLst/>
                <a:latin typeface="Georgia" panose="02040502050405020303" pitchFamily="18" charset="0"/>
              </a:rPr>
              <a:t>Uses of Multimedia in Education</a:t>
            </a:r>
          </a:p>
          <a:p>
            <a:pPr marL="0" indent="0">
              <a:buNone/>
            </a:pPr>
            <a:endParaRPr lang="en-US" b="0" i="0" u="sng" strike="noStrike" dirty="0">
              <a:solidFill>
                <a:srgbClr val="222222"/>
              </a:solidFill>
              <a:effectLst/>
              <a:latin typeface="Georgia" panose="02040502050405020303" pitchFamily="18" charset="0"/>
            </a:endParaRPr>
          </a:p>
          <a:p>
            <a:pPr lvl="1"/>
            <a:r>
              <a:rPr lang="en-US" dirty="0">
                <a:solidFill>
                  <a:srgbClr val="333333"/>
                </a:solidFill>
                <a:latin typeface="Open Sans" panose="020B0606030504020204" pitchFamily="34" charset="0"/>
              </a:rPr>
              <a:t>Schools are approaching the modern multimedia methods of education where Toddlers , young ones are helped in studying new topics with the help of games, interactive puzzles, audio, videos, and stories.</a:t>
            </a:r>
          </a:p>
          <a:p>
            <a:pPr lvl="1"/>
            <a:endParaRPr lang="en-US"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This is helping the new ones immensely and can be seen in the new generation as they are becoming very smart to learn new subjects and topics far more conveniently than we used to do.</a:t>
            </a:r>
          </a:p>
          <a:p>
            <a:pPr lvl="1"/>
            <a:endParaRPr lang="en-US"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Modern techniques included in multimedia can help students to learn with the help of charts, diagrams, info-graphics, and flowcharts.</a:t>
            </a:r>
          </a:p>
          <a:p>
            <a:pPr marL="0" indent="0">
              <a:buNone/>
            </a:pPr>
            <a:endParaRPr lang="en-NP" dirty="0"/>
          </a:p>
        </p:txBody>
      </p:sp>
      <p:sp>
        <p:nvSpPr>
          <p:cNvPr id="7" name="Date Placeholder 6">
            <a:extLst>
              <a:ext uri="{FF2B5EF4-FFF2-40B4-BE49-F238E27FC236}">
                <a16:creationId xmlns:a16="http://schemas.microsoft.com/office/drawing/2014/main" id="{402EF29A-6E3D-72BA-5C52-1E25CAFD60F7}"/>
              </a:ext>
            </a:extLst>
          </p:cNvPr>
          <p:cNvSpPr>
            <a:spLocks noGrp="1"/>
          </p:cNvSpPr>
          <p:nvPr>
            <p:ph type="dt" sz="half" idx="10"/>
          </p:nvPr>
        </p:nvSpPr>
        <p:spPr/>
        <p:txBody>
          <a:bodyPr/>
          <a:lstStyle/>
          <a:p>
            <a:fld id="{C8FC6012-8B2C-1D4E-A730-BF889F14190A}" type="datetime1">
              <a:rPr lang="en-US" smtClean="0"/>
              <a:t>11/14/2024</a:t>
            </a:fld>
            <a:endParaRPr lang="en-NP"/>
          </a:p>
        </p:txBody>
      </p:sp>
      <p:sp>
        <p:nvSpPr>
          <p:cNvPr id="8" name="Footer Placeholder 7">
            <a:extLst>
              <a:ext uri="{FF2B5EF4-FFF2-40B4-BE49-F238E27FC236}">
                <a16:creationId xmlns:a16="http://schemas.microsoft.com/office/drawing/2014/main" id="{7E3BE4EB-519A-E036-06CB-DC6E555C98A5}"/>
              </a:ext>
            </a:extLst>
          </p:cNvPr>
          <p:cNvSpPr>
            <a:spLocks noGrp="1"/>
          </p:cNvSpPr>
          <p:nvPr>
            <p:ph type="ftr" sz="quarter" idx="11"/>
          </p:nvPr>
        </p:nvSpPr>
        <p:spPr/>
        <p:txBody>
          <a:bodyPr/>
          <a:lstStyle/>
          <a:p>
            <a:r>
              <a:rPr lang="en-US"/>
              <a:t>Chapter 1: Multimedia Systems</a:t>
            </a:r>
            <a:endParaRPr lang="en-NP"/>
          </a:p>
        </p:txBody>
      </p:sp>
      <p:sp>
        <p:nvSpPr>
          <p:cNvPr id="9" name="Slide Number Placeholder 8">
            <a:extLst>
              <a:ext uri="{FF2B5EF4-FFF2-40B4-BE49-F238E27FC236}">
                <a16:creationId xmlns:a16="http://schemas.microsoft.com/office/drawing/2014/main" id="{9F935D9A-A964-9AB3-40BD-9010A8EFFA84}"/>
              </a:ext>
            </a:extLst>
          </p:cNvPr>
          <p:cNvSpPr>
            <a:spLocks noGrp="1"/>
          </p:cNvSpPr>
          <p:nvPr>
            <p:ph type="sldNum" sz="quarter" idx="12"/>
          </p:nvPr>
        </p:nvSpPr>
        <p:spPr/>
        <p:txBody>
          <a:bodyPr/>
          <a:lstStyle/>
          <a:p>
            <a:fld id="{C945F23D-0803-6047-87B4-22120C2DD6B8}" type="slidenum">
              <a:rPr lang="en-NP" smtClean="0"/>
              <a:t>6</a:t>
            </a:fld>
            <a:endParaRPr lang="en-NP"/>
          </a:p>
        </p:txBody>
      </p:sp>
    </p:spTree>
    <p:extLst>
      <p:ext uri="{BB962C8B-B14F-4D97-AF65-F5344CB8AC3E}">
        <p14:creationId xmlns:p14="http://schemas.microsoft.com/office/powerpoint/2010/main" val="338650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385C-4495-1784-8665-7F237DB0230F}"/>
              </a:ext>
            </a:extLst>
          </p:cNvPr>
          <p:cNvSpPr>
            <a:spLocks noGrp="1"/>
          </p:cNvSpPr>
          <p:nvPr>
            <p:ph type="title"/>
          </p:nvPr>
        </p:nvSpPr>
        <p:spPr/>
        <p:txBody>
          <a:bodyPr/>
          <a:lstStyle/>
          <a:p>
            <a:r>
              <a:rPr lang="en-NP" dirty="0"/>
              <a:t>Application Areas/ Uses</a:t>
            </a:r>
          </a:p>
        </p:txBody>
      </p:sp>
      <p:sp>
        <p:nvSpPr>
          <p:cNvPr id="3" name="Content Placeholder 2">
            <a:extLst>
              <a:ext uri="{FF2B5EF4-FFF2-40B4-BE49-F238E27FC236}">
                <a16:creationId xmlns:a16="http://schemas.microsoft.com/office/drawing/2014/main" id="{95136BD6-0FCD-0754-85B2-18DFEA8D263A}"/>
              </a:ext>
            </a:extLst>
          </p:cNvPr>
          <p:cNvSpPr>
            <a:spLocks noGrp="1"/>
          </p:cNvSpPr>
          <p:nvPr>
            <p:ph idx="1"/>
          </p:nvPr>
        </p:nvSpPr>
        <p:spPr/>
        <p:txBody>
          <a:bodyPr/>
          <a:lstStyle/>
          <a:p>
            <a:r>
              <a:rPr lang="en-US" b="0" i="0" u="none" strike="noStrike" dirty="0">
                <a:solidFill>
                  <a:srgbClr val="FF0000"/>
                </a:solidFill>
                <a:effectLst/>
                <a:latin typeface="Georgia" panose="02040502050405020303" pitchFamily="18" charset="0"/>
              </a:rPr>
              <a:t>2. Uses of Multimedia in Entertainment</a:t>
            </a:r>
          </a:p>
          <a:p>
            <a:pPr marL="0" indent="0">
              <a:buNone/>
            </a:pPr>
            <a:endParaRPr lang="en-US" b="0" i="0" u="none" strike="noStrike" dirty="0">
              <a:solidFill>
                <a:srgbClr val="FF0000"/>
              </a:solidFill>
              <a:effectLst/>
              <a:latin typeface="Georgia" panose="02040502050405020303" pitchFamily="18" charset="0"/>
            </a:endParaRPr>
          </a:p>
          <a:p>
            <a:pPr lvl="1"/>
            <a:r>
              <a:rPr lang="en-US" dirty="0">
                <a:solidFill>
                  <a:srgbClr val="333333"/>
                </a:solidFill>
                <a:latin typeface="Open Sans" panose="020B0606030504020204" pitchFamily="34" charset="0"/>
              </a:rPr>
              <a:t>The remarkable advancement in the entertainment industry is due to the Multimedia Technology</a:t>
            </a:r>
          </a:p>
          <a:p>
            <a:pPr lvl="1"/>
            <a:endParaRPr lang="en-US"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The uses of multimedia is more often used in the entertainment industry which is mainly used in creating movies, short films, 2D animations, 3D animations and VFX.</a:t>
            </a:r>
          </a:p>
          <a:p>
            <a:pPr lvl="1"/>
            <a:endParaRPr lang="en-US"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This technology is needed in all mode of entertainment like radio, TV, online gaming, video on demand etc.</a:t>
            </a:r>
          </a:p>
          <a:p>
            <a:pPr lvl="1"/>
            <a:endParaRPr lang="en-US" b="1" i="0" u="none" strike="noStrike" dirty="0">
              <a:solidFill>
                <a:srgbClr val="FF0000"/>
              </a:solidFill>
              <a:latin typeface="Georgia" panose="02040502050405020303" pitchFamily="18" charset="0"/>
            </a:endParaRPr>
          </a:p>
          <a:p>
            <a:pPr marL="274320" lvl="1" indent="0">
              <a:buNone/>
            </a:pPr>
            <a:endParaRPr lang="en-US" b="0" i="0" u="none" strike="noStrike" dirty="0">
              <a:solidFill>
                <a:srgbClr val="FF0000"/>
              </a:solidFill>
              <a:effectLst/>
              <a:latin typeface="Georgia" panose="02040502050405020303" pitchFamily="18" charset="0"/>
            </a:endParaRPr>
          </a:p>
          <a:p>
            <a:endParaRPr lang="en-NP" dirty="0"/>
          </a:p>
        </p:txBody>
      </p:sp>
      <p:sp>
        <p:nvSpPr>
          <p:cNvPr id="4" name="Date Placeholder 3">
            <a:extLst>
              <a:ext uri="{FF2B5EF4-FFF2-40B4-BE49-F238E27FC236}">
                <a16:creationId xmlns:a16="http://schemas.microsoft.com/office/drawing/2014/main" id="{4B1D633F-9327-B13A-76FB-C9C12035379A}"/>
              </a:ext>
            </a:extLst>
          </p:cNvPr>
          <p:cNvSpPr>
            <a:spLocks noGrp="1"/>
          </p:cNvSpPr>
          <p:nvPr>
            <p:ph type="dt" sz="half" idx="10"/>
          </p:nvPr>
        </p:nvSpPr>
        <p:spPr/>
        <p:txBody>
          <a:bodyPr/>
          <a:lstStyle/>
          <a:p>
            <a:fld id="{9012651B-E449-474B-8DA4-A041CA760EDF}" type="datetime1">
              <a:rPr lang="en-US" smtClean="0"/>
              <a:t>11/14/2024</a:t>
            </a:fld>
            <a:endParaRPr lang="en-NP"/>
          </a:p>
        </p:txBody>
      </p:sp>
      <p:sp>
        <p:nvSpPr>
          <p:cNvPr id="5" name="Footer Placeholder 4">
            <a:extLst>
              <a:ext uri="{FF2B5EF4-FFF2-40B4-BE49-F238E27FC236}">
                <a16:creationId xmlns:a16="http://schemas.microsoft.com/office/drawing/2014/main" id="{E4AC5EF5-8F40-5997-D7E0-0D5C18A533F8}"/>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D5DC7594-1C38-8BD1-6F52-766C444AC1D8}"/>
              </a:ext>
            </a:extLst>
          </p:cNvPr>
          <p:cNvSpPr>
            <a:spLocks noGrp="1"/>
          </p:cNvSpPr>
          <p:nvPr>
            <p:ph type="sldNum" sz="quarter" idx="12"/>
          </p:nvPr>
        </p:nvSpPr>
        <p:spPr/>
        <p:txBody>
          <a:bodyPr/>
          <a:lstStyle/>
          <a:p>
            <a:fld id="{C945F23D-0803-6047-87B4-22120C2DD6B8}" type="slidenum">
              <a:rPr lang="en-NP" smtClean="0"/>
              <a:t>7</a:t>
            </a:fld>
            <a:endParaRPr lang="en-NP"/>
          </a:p>
        </p:txBody>
      </p:sp>
    </p:spTree>
    <p:extLst>
      <p:ext uri="{BB962C8B-B14F-4D97-AF65-F5344CB8AC3E}">
        <p14:creationId xmlns:p14="http://schemas.microsoft.com/office/powerpoint/2010/main" val="859493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A1F3-B5CD-1264-A060-45AB43FE41D5}"/>
              </a:ext>
            </a:extLst>
          </p:cNvPr>
          <p:cNvSpPr>
            <a:spLocks noGrp="1"/>
          </p:cNvSpPr>
          <p:nvPr>
            <p:ph type="title"/>
          </p:nvPr>
        </p:nvSpPr>
        <p:spPr/>
        <p:txBody>
          <a:bodyPr/>
          <a:lstStyle/>
          <a:p>
            <a:r>
              <a:rPr lang="en-NP" dirty="0"/>
              <a:t>Application Areas/ Uses</a:t>
            </a:r>
          </a:p>
        </p:txBody>
      </p:sp>
      <p:sp>
        <p:nvSpPr>
          <p:cNvPr id="3" name="Content Placeholder 2">
            <a:extLst>
              <a:ext uri="{FF2B5EF4-FFF2-40B4-BE49-F238E27FC236}">
                <a16:creationId xmlns:a16="http://schemas.microsoft.com/office/drawing/2014/main" id="{16639004-0B9D-6954-5DF0-B76FA9930A86}"/>
              </a:ext>
            </a:extLst>
          </p:cNvPr>
          <p:cNvSpPr>
            <a:spLocks noGrp="1"/>
          </p:cNvSpPr>
          <p:nvPr>
            <p:ph idx="1"/>
          </p:nvPr>
        </p:nvSpPr>
        <p:spPr/>
        <p:txBody>
          <a:bodyPr/>
          <a:lstStyle/>
          <a:p>
            <a:r>
              <a:rPr lang="en-US" dirty="0">
                <a:solidFill>
                  <a:srgbClr val="FF0000"/>
                </a:solidFill>
                <a:latin typeface="Georgia" panose="02040502050405020303" pitchFamily="18" charset="0"/>
              </a:rPr>
              <a:t>3. Uses of Multimedia in Science and Technology</a:t>
            </a:r>
          </a:p>
          <a:p>
            <a:pPr lvl="1"/>
            <a:endParaRPr lang="en-NP" dirty="0"/>
          </a:p>
          <a:p>
            <a:pPr lvl="1"/>
            <a:r>
              <a:rPr lang="en-US" dirty="0">
                <a:solidFill>
                  <a:srgbClr val="333333"/>
                </a:solidFill>
                <a:latin typeface="Open Sans" panose="020B0606030504020204" pitchFamily="34" charset="0"/>
              </a:rPr>
              <a:t>Medical services are grown drastically with the development of multimedia.</a:t>
            </a:r>
          </a:p>
          <a:p>
            <a:pPr lvl="1"/>
            <a:endParaRPr lang="en-NP"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Medical Doctors/Students practices surgery methods via simulation prior to actual surgery.</a:t>
            </a:r>
          </a:p>
          <a:p>
            <a:pPr lvl="1"/>
            <a:endParaRPr lang="en-US"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Besides this, multimedia is also used in diagnosing the diseases</a:t>
            </a:r>
          </a:p>
          <a:p>
            <a:pPr lvl="1"/>
            <a:endParaRPr lang="en-US" dirty="0">
              <a:solidFill>
                <a:srgbClr val="333333"/>
              </a:solidFill>
              <a:latin typeface="Open Sans" panose="020B0606030504020204" pitchFamily="34" charset="0"/>
            </a:endParaRPr>
          </a:p>
          <a:p>
            <a:pPr lvl="1"/>
            <a:r>
              <a:rPr lang="en-US" dirty="0">
                <a:solidFill>
                  <a:srgbClr val="333333"/>
                </a:solidFill>
                <a:latin typeface="Open Sans" panose="020B0606030504020204" pitchFamily="34" charset="0"/>
              </a:rPr>
              <a:t>Simulations can predict the behavior/pattern of diseases.</a:t>
            </a:r>
            <a:endParaRPr lang="en-NP" dirty="0">
              <a:solidFill>
                <a:srgbClr val="333333"/>
              </a:solidFill>
              <a:latin typeface="Open Sans" panose="020B0606030504020204" pitchFamily="34" charset="0"/>
            </a:endParaRPr>
          </a:p>
          <a:p>
            <a:pPr lvl="1"/>
            <a:endParaRPr lang="en-NP" dirty="0"/>
          </a:p>
        </p:txBody>
      </p:sp>
      <p:sp>
        <p:nvSpPr>
          <p:cNvPr id="4" name="Date Placeholder 3">
            <a:extLst>
              <a:ext uri="{FF2B5EF4-FFF2-40B4-BE49-F238E27FC236}">
                <a16:creationId xmlns:a16="http://schemas.microsoft.com/office/drawing/2014/main" id="{DAFEC499-FC08-6190-8867-C4C82191AEDF}"/>
              </a:ext>
            </a:extLst>
          </p:cNvPr>
          <p:cNvSpPr>
            <a:spLocks noGrp="1"/>
          </p:cNvSpPr>
          <p:nvPr>
            <p:ph type="dt" sz="half" idx="10"/>
          </p:nvPr>
        </p:nvSpPr>
        <p:spPr/>
        <p:txBody>
          <a:bodyPr/>
          <a:lstStyle/>
          <a:p>
            <a:fld id="{B24B8D13-8B87-0D47-9B25-F6B26FBEF92C}" type="datetime1">
              <a:rPr lang="en-US" smtClean="0"/>
              <a:t>11/14/2024</a:t>
            </a:fld>
            <a:endParaRPr lang="en-NP"/>
          </a:p>
        </p:txBody>
      </p:sp>
      <p:sp>
        <p:nvSpPr>
          <p:cNvPr id="5" name="Footer Placeholder 4">
            <a:extLst>
              <a:ext uri="{FF2B5EF4-FFF2-40B4-BE49-F238E27FC236}">
                <a16:creationId xmlns:a16="http://schemas.microsoft.com/office/drawing/2014/main" id="{AD4D5954-0097-7292-9E9F-AE763992A1B3}"/>
              </a:ext>
            </a:extLst>
          </p:cNvPr>
          <p:cNvSpPr>
            <a:spLocks noGrp="1"/>
          </p:cNvSpPr>
          <p:nvPr>
            <p:ph type="ftr" sz="quarter" idx="11"/>
          </p:nvPr>
        </p:nvSpPr>
        <p:spPr/>
        <p:txBody>
          <a:bodyPr/>
          <a:lstStyle/>
          <a:p>
            <a:r>
              <a:rPr lang="en-US"/>
              <a:t>Chapter 1: Multimedia Systems</a:t>
            </a:r>
            <a:endParaRPr lang="en-NP"/>
          </a:p>
        </p:txBody>
      </p:sp>
      <p:sp>
        <p:nvSpPr>
          <p:cNvPr id="6" name="Slide Number Placeholder 5">
            <a:extLst>
              <a:ext uri="{FF2B5EF4-FFF2-40B4-BE49-F238E27FC236}">
                <a16:creationId xmlns:a16="http://schemas.microsoft.com/office/drawing/2014/main" id="{8DEB7864-6DB2-822B-334B-49DBACB86BC5}"/>
              </a:ext>
            </a:extLst>
          </p:cNvPr>
          <p:cNvSpPr>
            <a:spLocks noGrp="1"/>
          </p:cNvSpPr>
          <p:nvPr>
            <p:ph type="sldNum" sz="quarter" idx="12"/>
          </p:nvPr>
        </p:nvSpPr>
        <p:spPr/>
        <p:txBody>
          <a:bodyPr/>
          <a:lstStyle/>
          <a:p>
            <a:fld id="{C945F23D-0803-6047-87B4-22120C2DD6B8}" type="slidenum">
              <a:rPr lang="en-NP" smtClean="0"/>
              <a:t>8</a:t>
            </a:fld>
            <a:endParaRPr lang="en-NP"/>
          </a:p>
        </p:txBody>
      </p:sp>
    </p:spTree>
    <p:extLst>
      <p:ext uri="{BB962C8B-B14F-4D97-AF65-F5344CB8AC3E}">
        <p14:creationId xmlns:p14="http://schemas.microsoft.com/office/powerpoint/2010/main" val="2206202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{76F79288-0C5A-E84F-9F31-EF166E69F176}tf10001070</Template>
  <TotalTime>3237</TotalTime>
  <Words>3242</Words>
  <Application>Microsoft Office PowerPoint</Application>
  <PresentationFormat>Widescreen</PresentationFormat>
  <Paragraphs>404</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Wood Type</vt:lpstr>
      <vt:lpstr>Multimedia Systems</vt:lpstr>
      <vt:lpstr>course Content</vt:lpstr>
      <vt:lpstr>Chapter 1: Multimedia introduction</vt:lpstr>
      <vt:lpstr>Chapter 1 : contd…</vt:lpstr>
      <vt:lpstr>Chapter 1 : contd…</vt:lpstr>
      <vt:lpstr>Application Areas/ Uses</vt:lpstr>
      <vt:lpstr>Application Areas/ Uses</vt:lpstr>
      <vt:lpstr>Application Areas/ Uses</vt:lpstr>
      <vt:lpstr>Application Areas/ Uses</vt:lpstr>
      <vt:lpstr>Application Areas/ Uses</vt:lpstr>
      <vt:lpstr>Application Areas/ Uses</vt:lpstr>
      <vt:lpstr>Global Structure</vt:lpstr>
      <vt:lpstr>1. Device Domain</vt:lpstr>
      <vt:lpstr>2. System domain</vt:lpstr>
      <vt:lpstr>3. Application domain</vt:lpstr>
      <vt:lpstr>4. Cross domain</vt:lpstr>
      <vt:lpstr>Multimedia</vt:lpstr>
      <vt:lpstr>Mediums</vt:lpstr>
      <vt:lpstr>1. Perception Medium</vt:lpstr>
      <vt:lpstr>2. Representation medium</vt:lpstr>
      <vt:lpstr>3. Presentation medium</vt:lpstr>
      <vt:lpstr>4. Storage Meduim</vt:lpstr>
      <vt:lpstr>5. Transmission Medium</vt:lpstr>
      <vt:lpstr>6. Information exchange medium</vt:lpstr>
      <vt:lpstr>Technical challenges for multimedia systems</vt:lpstr>
      <vt:lpstr>Contd..</vt:lpstr>
      <vt:lpstr>Contd..</vt:lpstr>
      <vt:lpstr>Traditional data stream characteristics</vt:lpstr>
      <vt:lpstr>1. Asynchronous transMission</vt:lpstr>
      <vt:lpstr>2. Synchronous transmission</vt:lpstr>
      <vt:lpstr>3. Isochronous transmission</vt:lpstr>
      <vt:lpstr>Data stream characteristics</vt:lpstr>
      <vt:lpstr>1. Time interval between a Complete Transmission of Consecutive     Packets  </vt:lpstr>
      <vt:lpstr>1. Time interval between a Complete Transmission of Consecutive     Packets</vt:lpstr>
      <vt:lpstr>1. Time interval between a Complete Transmission of Consecutive  Packets</vt:lpstr>
      <vt:lpstr>2. Variation of Consecutive Packet Amount </vt:lpstr>
      <vt:lpstr>2. Variation of Consecutive Packet Amount</vt:lpstr>
      <vt:lpstr>3. Contigious Packets </vt:lpstr>
      <vt:lpstr>3. Contigious Packets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Systems</dc:title>
  <dc:creator>Microsoft Office User</dc:creator>
  <cp:lastModifiedBy>Unknown User</cp:lastModifiedBy>
  <cp:revision>9</cp:revision>
  <dcterms:created xsi:type="dcterms:W3CDTF">2024-09-22T13:16:18Z</dcterms:created>
  <dcterms:modified xsi:type="dcterms:W3CDTF">2024-11-14T05:41:25Z</dcterms:modified>
</cp:coreProperties>
</file>