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Arimo" charset="1" panose="020B0604020202020204"/>
      <p:regular r:id="rId14"/>
    </p:embeddedFont>
    <p:embeddedFont>
      <p:font typeface="Arimo Bold" charset="1" panose="020B0704020202020204"/>
      <p:regular r:id="rId15"/>
    </p:embeddedFont>
    <p:embeddedFont>
      <p:font typeface="Arimo Italics" charset="1" panose="020B0604020202090204"/>
      <p:regular r:id="rId16"/>
    </p:embeddedFont>
    <p:embeddedFont>
      <p:font typeface="Arimo Bold Italics" charset="1" panose="020B0704020202090204"/>
      <p:regular r:id="rId17"/>
    </p:embeddedFont>
    <p:embeddedFont>
      <p:font typeface="League Spartan" charset="1" panose="00000800000000000000"/>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74725" y="3967480"/>
            <a:ext cx="12538551" cy="2228215"/>
          </a:xfrm>
          <a:prstGeom prst="rect">
            <a:avLst/>
          </a:prstGeom>
        </p:spPr>
        <p:txBody>
          <a:bodyPr anchor="t" rtlCol="false" tIns="0" lIns="0" bIns="0" rIns="0">
            <a:spAutoFit/>
          </a:bodyPr>
          <a:lstStyle/>
          <a:p>
            <a:pPr algn="ctr">
              <a:lnSpc>
                <a:spcPts val="8959"/>
              </a:lnSpc>
            </a:pPr>
            <a:r>
              <a:rPr lang="en-US" sz="6399">
                <a:solidFill>
                  <a:srgbClr val="000000"/>
                </a:solidFill>
                <a:latin typeface="League Spartan"/>
              </a:rPr>
              <a:t>Contact Management System Using Doubly Linked List</a:t>
            </a:r>
          </a:p>
        </p:txBody>
      </p:sp>
      <p:sp>
        <p:nvSpPr>
          <p:cNvPr name="TextBox 3" id="3"/>
          <p:cNvSpPr txBox="true"/>
          <p:nvPr/>
        </p:nvSpPr>
        <p:spPr>
          <a:xfrm rot="0">
            <a:off x="10687342" y="8962703"/>
            <a:ext cx="4357713" cy="721995"/>
          </a:xfrm>
          <a:prstGeom prst="rect">
            <a:avLst/>
          </a:prstGeom>
        </p:spPr>
        <p:txBody>
          <a:bodyPr anchor="t" rtlCol="false" tIns="0" lIns="0" bIns="0" rIns="0">
            <a:spAutoFit/>
          </a:bodyPr>
          <a:lstStyle/>
          <a:p>
            <a:pPr>
              <a:lnSpc>
                <a:spcPts val="5880"/>
              </a:lnSpc>
            </a:pPr>
            <a:r>
              <a:rPr lang="en-US" sz="4200">
                <a:solidFill>
                  <a:srgbClr val="000000"/>
                </a:solidFill>
                <a:latin typeface="Glacial Indifference"/>
              </a:rPr>
              <a:t>Presentation by</a:t>
            </a:r>
          </a:p>
        </p:txBody>
      </p:sp>
      <p:sp>
        <p:nvSpPr>
          <p:cNvPr name="TextBox 4" id="4"/>
          <p:cNvSpPr txBox="true"/>
          <p:nvPr/>
        </p:nvSpPr>
        <p:spPr>
          <a:xfrm rot="0">
            <a:off x="14444929" y="8958873"/>
            <a:ext cx="4357713" cy="721995"/>
          </a:xfrm>
          <a:prstGeom prst="rect">
            <a:avLst/>
          </a:prstGeom>
        </p:spPr>
        <p:txBody>
          <a:bodyPr anchor="t" rtlCol="false" tIns="0" lIns="0" bIns="0" rIns="0">
            <a:spAutoFit/>
          </a:bodyPr>
          <a:lstStyle/>
          <a:p>
            <a:pPr>
              <a:lnSpc>
                <a:spcPts val="5880"/>
              </a:lnSpc>
            </a:pPr>
            <a:r>
              <a:rPr lang="en-US" sz="4200">
                <a:solidFill>
                  <a:srgbClr val="8134D8"/>
                </a:solidFill>
                <a:latin typeface="Glacial Indifference Bold"/>
              </a:rPr>
              <a:t>Rabin Osti</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94592" y="1698426"/>
            <a:ext cx="12433339" cy="1309897"/>
          </a:xfrm>
          <a:prstGeom prst="rect">
            <a:avLst/>
          </a:prstGeom>
        </p:spPr>
        <p:txBody>
          <a:bodyPr anchor="t" rtlCol="false" tIns="0" lIns="0" bIns="0" rIns="0">
            <a:spAutoFit/>
          </a:bodyPr>
          <a:lstStyle/>
          <a:p>
            <a:pPr algn="ctr">
              <a:lnSpc>
                <a:spcPts val="9996"/>
              </a:lnSpc>
            </a:pPr>
            <a:r>
              <a:rPr lang="en-US" sz="9800">
                <a:solidFill>
                  <a:srgbClr val="000000"/>
                </a:solidFill>
                <a:latin typeface="League Spartan"/>
              </a:rPr>
              <a:t>Introduction</a:t>
            </a:r>
          </a:p>
        </p:txBody>
      </p:sp>
      <p:sp>
        <p:nvSpPr>
          <p:cNvPr name="TextBox 3" id="3"/>
          <p:cNvSpPr txBox="true"/>
          <p:nvPr/>
        </p:nvSpPr>
        <p:spPr>
          <a:xfrm rot="0">
            <a:off x="1028700" y="3729261"/>
            <a:ext cx="16230600" cy="4202430"/>
          </a:xfrm>
          <a:prstGeom prst="rect">
            <a:avLst/>
          </a:prstGeom>
        </p:spPr>
        <p:txBody>
          <a:bodyPr anchor="t" rtlCol="false" tIns="0" lIns="0" bIns="0" rIns="0">
            <a:spAutoFit/>
          </a:bodyPr>
          <a:lstStyle/>
          <a:p>
            <a:pPr algn="ctr">
              <a:lnSpc>
                <a:spcPts val="6719"/>
              </a:lnSpc>
            </a:pPr>
            <a:r>
              <a:rPr lang="en-US" sz="4800">
                <a:solidFill>
                  <a:srgbClr val="000000"/>
                </a:solidFill>
                <a:latin typeface="Canva Sans"/>
              </a:rPr>
              <a:t>The Contact Management System is a simple console application that can be used to store and manage contact information, including contact name and phone number. The application is written in C programming language.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8087" y="1171575"/>
            <a:ext cx="8361522" cy="1185664"/>
          </a:xfrm>
          <a:prstGeom prst="rect">
            <a:avLst/>
          </a:prstGeom>
        </p:spPr>
        <p:txBody>
          <a:bodyPr anchor="t" rtlCol="false" tIns="0" lIns="0" bIns="0" rIns="0">
            <a:spAutoFit/>
          </a:bodyPr>
          <a:lstStyle/>
          <a:p>
            <a:pPr>
              <a:lnSpc>
                <a:spcPts val="8902"/>
              </a:lnSpc>
            </a:pPr>
            <a:r>
              <a:rPr lang="en-US" sz="8727">
                <a:solidFill>
                  <a:srgbClr val="000000"/>
                </a:solidFill>
                <a:latin typeface="League Spartan"/>
              </a:rPr>
              <a:t>Features</a:t>
            </a:r>
          </a:p>
        </p:txBody>
      </p:sp>
      <p:sp>
        <p:nvSpPr>
          <p:cNvPr name="TextBox 3" id="3"/>
          <p:cNvSpPr txBox="true"/>
          <p:nvPr/>
        </p:nvSpPr>
        <p:spPr>
          <a:xfrm rot="0">
            <a:off x="2076252" y="3750344"/>
            <a:ext cx="6930395" cy="1844179"/>
          </a:xfrm>
          <a:prstGeom prst="rect">
            <a:avLst/>
          </a:prstGeom>
        </p:spPr>
        <p:txBody>
          <a:bodyPr anchor="t" rtlCol="false" tIns="0" lIns="0" bIns="0" rIns="0">
            <a:spAutoFit/>
          </a:bodyPr>
          <a:lstStyle/>
          <a:p>
            <a:pPr algn="just">
              <a:lnSpc>
                <a:spcPts val="4927"/>
              </a:lnSpc>
            </a:pPr>
            <a:r>
              <a:rPr lang="en-US" sz="3519">
                <a:solidFill>
                  <a:srgbClr val="000000"/>
                </a:solidFill>
                <a:latin typeface="Glacial Indifference"/>
              </a:rPr>
              <a:t> Users can add new contact to the list by entering contact name and phone number.</a:t>
            </a:r>
          </a:p>
        </p:txBody>
      </p:sp>
      <p:sp>
        <p:nvSpPr>
          <p:cNvPr name="TextBox 4" id="4"/>
          <p:cNvSpPr txBox="true"/>
          <p:nvPr/>
        </p:nvSpPr>
        <p:spPr>
          <a:xfrm rot="0">
            <a:off x="10958134" y="3661856"/>
            <a:ext cx="6301166" cy="2233295"/>
          </a:xfrm>
          <a:prstGeom prst="rect">
            <a:avLst/>
          </a:prstGeom>
        </p:spPr>
        <p:txBody>
          <a:bodyPr anchor="t" rtlCol="false" tIns="0" lIns="0" bIns="0" rIns="0">
            <a:spAutoFit/>
          </a:bodyPr>
          <a:lstStyle/>
          <a:p>
            <a:pPr algn="just">
              <a:lnSpc>
                <a:spcPts val="4479"/>
              </a:lnSpc>
            </a:pPr>
            <a:r>
              <a:rPr lang="en-US" sz="3199">
                <a:solidFill>
                  <a:srgbClr val="000000"/>
                </a:solidFill>
                <a:latin typeface="Glacial Indifference"/>
              </a:rPr>
              <a:t> User can delete a contact from the list based on their preference, from the beginning, end and specific position.</a:t>
            </a:r>
          </a:p>
        </p:txBody>
      </p:sp>
      <p:sp>
        <p:nvSpPr>
          <p:cNvPr name="TextBox 5" id="5"/>
          <p:cNvSpPr txBox="true"/>
          <p:nvPr/>
        </p:nvSpPr>
        <p:spPr>
          <a:xfrm rot="0">
            <a:off x="2076252" y="3194271"/>
            <a:ext cx="6551630" cy="461457"/>
          </a:xfrm>
          <a:prstGeom prst="rect">
            <a:avLst/>
          </a:prstGeom>
        </p:spPr>
        <p:txBody>
          <a:bodyPr anchor="t" rtlCol="false" tIns="0" lIns="0" bIns="0" rIns="0">
            <a:spAutoFit/>
          </a:bodyPr>
          <a:lstStyle/>
          <a:p>
            <a:pPr algn="just">
              <a:lnSpc>
                <a:spcPts val="3589"/>
              </a:lnSpc>
            </a:pPr>
            <a:r>
              <a:rPr lang="en-US" sz="3519">
                <a:solidFill>
                  <a:srgbClr val="000000"/>
                </a:solidFill>
                <a:latin typeface="League Spartan"/>
              </a:rPr>
              <a:t>Add a contact</a:t>
            </a:r>
          </a:p>
        </p:txBody>
      </p:sp>
      <p:sp>
        <p:nvSpPr>
          <p:cNvPr name="TextBox 6" id="6"/>
          <p:cNvSpPr txBox="true"/>
          <p:nvPr/>
        </p:nvSpPr>
        <p:spPr>
          <a:xfrm rot="0">
            <a:off x="10958134" y="3150192"/>
            <a:ext cx="5956790" cy="425577"/>
          </a:xfrm>
          <a:prstGeom prst="rect">
            <a:avLst/>
          </a:prstGeom>
        </p:spPr>
        <p:txBody>
          <a:bodyPr anchor="t" rtlCol="false" tIns="0" lIns="0" bIns="0" rIns="0">
            <a:spAutoFit/>
          </a:bodyPr>
          <a:lstStyle/>
          <a:p>
            <a:pPr algn="just">
              <a:lnSpc>
                <a:spcPts val="3264"/>
              </a:lnSpc>
            </a:pPr>
            <a:r>
              <a:rPr lang="en-US" sz="3200">
                <a:solidFill>
                  <a:srgbClr val="000000"/>
                </a:solidFill>
                <a:latin typeface="League Spartan"/>
              </a:rPr>
              <a:t>Delete a contact</a:t>
            </a:r>
          </a:p>
        </p:txBody>
      </p:sp>
      <p:sp>
        <p:nvSpPr>
          <p:cNvPr name="TextBox 7" id="7"/>
          <p:cNvSpPr txBox="true"/>
          <p:nvPr/>
        </p:nvSpPr>
        <p:spPr>
          <a:xfrm rot="0">
            <a:off x="2326716" y="7505846"/>
            <a:ext cx="6301166" cy="1109345"/>
          </a:xfrm>
          <a:prstGeom prst="rect">
            <a:avLst/>
          </a:prstGeom>
        </p:spPr>
        <p:txBody>
          <a:bodyPr anchor="t" rtlCol="false" tIns="0" lIns="0" bIns="0" rIns="0">
            <a:spAutoFit/>
          </a:bodyPr>
          <a:lstStyle/>
          <a:p>
            <a:pPr algn="just">
              <a:lnSpc>
                <a:spcPts val="4479"/>
              </a:lnSpc>
            </a:pPr>
            <a:r>
              <a:rPr lang="en-US" sz="3199">
                <a:solidFill>
                  <a:srgbClr val="000000"/>
                </a:solidFill>
                <a:latin typeface="Glacial Indifference"/>
              </a:rPr>
              <a:t>Users can search for a contact by entering the contact name.</a:t>
            </a:r>
          </a:p>
        </p:txBody>
      </p:sp>
      <p:sp>
        <p:nvSpPr>
          <p:cNvPr name="TextBox 8" id="8"/>
          <p:cNvSpPr txBox="true"/>
          <p:nvPr/>
        </p:nvSpPr>
        <p:spPr>
          <a:xfrm rot="0">
            <a:off x="2326716" y="6994183"/>
            <a:ext cx="5956790" cy="425577"/>
          </a:xfrm>
          <a:prstGeom prst="rect">
            <a:avLst/>
          </a:prstGeom>
        </p:spPr>
        <p:txBody>
          <a:bodyPr anchor="t" rtlCol="false" tIns="0" lIns="0" bIns="0" rIns="0">
            <a:spAutoFit/>
          </a:bodyPr>
          <a:lstStyle/>
          <a:p>
            <a:pPr algn="just">
              <a:lnSpc>
                <a:spcPts val="3264"/>
              </a:lnSpc>
            </a:pPr>
            <a:r>
              <a:rPr lang="en-US" sz="3200">
                <a:solidFill>
                  <a:srgbClr val="000000"/>
                </a:solidFill>
                <a:latin typeface="League Spartan"/>
              </a:rPr>
              <a:t>Find a contact </a:t>
            </a:r>
          </a:p>
        </p:txBody>
      </p:sp>
      <p:sp>
        <p:nvSpPr>
          <p:cNvPr name="TextBox 9" id="9"/>
          <p:cNvSpPr txBox="true"/>
          <p:nvPr/>
        </p:nvSpPr>
        <p:spPr>
          <a:xfrm rot="0">
            <a:off x="558087" y="1805673"/>
            <a:ext cx="1230658" cy="2854155"/>
          </a:xfrm>
          <a:prstGeom prst="rect">
            <a:avLst/>
          </a:prstGeom>
        </p:spPr>
        <p:txBody>
          <a:bodyPr anchor="t" rtlCol="false" tIns="0" lIns="0" bIns="0" rIns="0">
            <a:spAutoFit/>
          </a:bodyPr>
          <a:lstStyle/>
          <a:p>
            <a:pPr algn="just">
              <a:lnSpc>
                <a:spcPts val="23284"/>
              </a:lnSpc>
            </a:pPr>
            <a:r>
              <a:rPr lang="en-US" sz="16631">
                <a:solidFill>
                  <a:srgbClr val="CA36FE"/>
                </a:solidFill>
                <a:latin typeface="Playfair Display Bold"/>
              </a:rPr>
              <a:t>1</a:t>
            </a:r>
          </a:p>
        </p:txBody>
      </p:sp>
      <p:sp>
        <p:nvSpPr>
          <p:cNvPr name="TextBox 10" id="10"/>
          <p:cNvSpPr txBox="true"/>
          <p:nvPr/>
        </p:nvSpPr>
        <p:spPr>
          <a:xfrm rot="0">
            <a:off x="9477260" y="1890312"/>
            <a:ext cx="1118923" cy="2597235"/>
          </a:xfrm>
          <a:prstGeom prst="rect">
            <a:avLst/>
          </a:prstGeom>
        </p:spPr>
        <p:txBody>
          <a:bodyPr anchor="t" rtlCol="false" tIns="0" lIns="0" bIns="0" rIns="0">
            <a:spAutoFit/>
          </a:bodyPr>
          <a:lstStyle/>
          <a:p>
            <a:pPr algn="just">
              <a:lnSpc>
                <a:spcPts val="21170"/>
              </a:lnSpc>
            </a:pPr>
            <a:r>
              <a:rPr lang="en-US" sz="15121">
                <a:solidFill>
                  <a:srgbClr val="CA36FE"/>
                </a:solidFill>
                <a:latin typeface="Playfair Display Bold"/>
              </a:rPr>
              <a:t>2</a:t>
            </a:r>
          </a:p>
        </p:txBody>
      </p:sp>
      <p:sp>
        <p:nvSpPr>
          <p:cNvPr name="TextBox 11" id="11"/>
          <p:cNvSpPr txBox="true"/>
          <p:nvPr/>
        </p:nvSpPr>
        <p:spPr>
          <a:xfrm rot="0">
            <a:off x="736973" y="5734303"/>
            <a:ext cx="1118923" cy="2597235"/>
          </a:xfrm>
          <a:prstGeom prst="rect">
            <a:avLst/>
          </a:prstGeom>
        </p:spPr>
        <p:txBody>
          <a:bodyPr anchor="t" rtlCol="false" tIns="0" lIns="0" bIns="0" rIns="0">
            <a:spAutoFit/>
          </a:bodyPr>
          <a:lstStyle/>
          <a:p>
            <a:pPr algn="just">
              <a:lnSpc>
                <a:spcPts val="21170"/>
              </a:lnSpc>
            </a:pPr>
            <a:r>
              <a:rPr lang="en-US" sz="15121">
                <a:solidFill>
                  <a:srgbClr val="CA36FE"/>
                </a:solidFill>
                <a:latin typeface="Playfair Display Bold"/>
              </a:rPr>
              <a:t>3</a:t>
            </a:r>
          </a:p>
        </p:txBody>
      </p:sp>
      <p:sp>
        <p:nvSpPr>
          <p:cNvPr name="TextBox 12" id="12"/>
          <p:cNvSpPr txBox="true"/>
          <p:nvPr/>
        </p:nvSpPr>
        <p:spPr>
          <a:xfrm rot="0">
            <a:off x="10733743" y="7603221"/>
            <a:ext cx="6301166" cy="2233295"/>
          </a:xfrm>
          <a:prstGeom prst="rect">
            <a:avLst/>
          </a:prstGeom>
        </p:spPr>
        <p:txBody>
          <a:bodyPr anchor="t" rtlCol="false" tIns="0" lIns="0" bIns="0" rIns="0">
            <a:spAutoFit/>
          </a:bodyPr>
          <a:lstStyle/>
          <a:p>
            <a:pPr algn="just">
              <a:lnSpc>
                <a:spcPts val="4479"/>
              </a:lnSpc>
            </a:pPr>
            <a:r>
              <a:rPr lang="en-US" sz="3199">
                <a:solidFill>
                  <a:srgbClr val="000000"/>
                </a:solidFill>
                <a:latin typeface="Glacial Indifference"/>
              </a:rPr>
              <a:t>Users can update a contact by searching for the contact name and entering the new name and phone number.</a:t>
            </a:r>
          </a:p>
        </p:txBody>
      </p:sp>
      <p:sp>
        <p:nvSpPr>
          <p:cNvPr name="TextBox 13" id="13"/>
          <p:cNvSpPr txBox="true"/>
          <p:nvPr/>
        </p:nvSpPr>
        <p:spPr>
          <a:xfrm rot="0">
            <a:off x="10733743" y="7091558"/>
            <a:ext cx="5956790" cy="425577"/>
          </a:xfrm>
          <a:prstGeom prst="rect">
            <a:avLst/>
          </a:prstGeom>
        </p:spPr>
        <p:txBody>
          <a:bodyPr anchor="t" rtlCol="false" tIns="0" lIns="0" bIns="0" rIns="0">
            <a:spAutoFit/>
          </a:bodyPr>
          <a:lstStyle/>
          <a:p>
            <a:pPr algn="just">
              <a:lnSpc>
                <a:spcPts val="3264"/>
              </a:lnSpc>
            </a:pPr>
            <a:r>
              <a:rPr lang="en-US" sz="3200">
                <a:solidFill>
                  <a:srgbClr val="000000"/>
                </a:solidFill>
                <a:latin typeface="League Spartan"/>
              </a:rPr>
              <a:t>Update a contact</a:t>
            </a:r>
          </a:p>
        </p:txBody>
      </p:sp>
      <p:sp>
        <p:nvSpPr>
          <p:cNvPr name="TextBox 14" id="14"/>
          <p:cNvSpPr txBox="true"/>
          <p:nvPr/>
        </p:nvSpPr>
        <p:spPr>
          <a:xfrm rot="0">
            <a:off x="9144000" y="5831678"/>
            <a:ext cx="1118923" cy="2597235"/>
          </a:xfrm>
          <a:prstGeom prst="rect">
            <a:avLst/>
          </a:prstGeom>
        </p:spPr>
        <p:txBody>
          <a:bodyPr anchor="t" rtlCol="false" tIns="0" lIns="0" bIns="0" rIns="0">
            <a:spAutoFit/>
          </a:bodyPr>
          <a:lstStyle/>
          <a:p>
            <a:pPr algn="just">
              <a:lnSpc>
                <a:spcPts val="21170"/>
              </a:lnSpc>
            </a:pPr>
            <a:r>
              <a:rPr lang="en-US" sz="15121">
                <a:solidFill>
                  <a:srgbClr val="CA36FE"/>
                </a:solidFill>
                <a:latin typeface="Playfair Display"/>
              </a:rPr>
              <a:t>4</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97978" y="893531"/>
            <a:ext cx="15451750" cy="1135633"/>
          </a:xfrm>
          <a:prstGeom prst="rect">
            <a:avLst/>
          </a:prstGeom>
        </p:spPr>
        <p:txBody>
          <a:bodyPr anchor="t" rtlCol="false" tIns="0" lIns="0" bIns="0" rIns="0">
            <a:spAutoFit/>
          </a:bodyPr>
          <a:lstStyle/>
          <a:p>
            <a:pPr>
              <a:lnSpc>
                <a:spcPts val="8596"/>
              </a:lnSpc>
            </a:pPr>
            <a:r>
              <a:rPr lang="en-US" sz="8427">
                <a:solidFill>
                  <a:srgbClr val="000000"/>
                </a:solidFill>
                <a:latin typeface="League Spartan"/>
              </a:rPr>
              <a:t>Overview of the Program</a:t>
            </a:r>
          </a:p>
        </p:txBody>
      </p:sp>
      <p:sp>
        <p:nvSpPr>
          <p:cNvPr name="TextBox 3" id="3"/>
          <p:cNvSpPr txBox="true"/>
          <p:nvPr/>
        </p:nvSpPr>
        <p:spPr>
          <a:xfrm rot="0">
            <a:off x="1028700" y="2438740"/>
            <a:ext cx="16230600" cy="3841388"/>
          </a:xfrm>
          <a:prstGeom prst="rect">
            <a:avLst/>
          </a:prstGeom>
        </p:spPr>
        <p:txBody>
          <a:bodyPr anchor="t" rtlCol="false" tIns="0" lIns="0" bIns="0" rIns="0">
            <a:spAutoFit/>
          </a:bodyPr>
          <a:lstStyle/>
          <a:p>
            <a:pPr>
              <a:lnSpc>
                <a:spcPts val="6144"/>
              </a:lnSpc>
            </a:pPr>
            <a:r>
              <a:rPr lang="en-US" sz="4389">
                <a:solidFill>
                  <a:srgbClr val="000000"/>
                </a:solidFill>
                <a:latin typeface="Canva Sans"/>
              </a:rPr>
              <a:t>This program is implemented using a doubly linked list. It provides the user with the ability to add, delete, find, and update contact details. The program uses a struct named "Contact" to store contact details, including the name and phone number. The program uses the following functions:</a:t>
            </a:r>
          </a:p>
        </p:txBody>
      </p:sp>
      <p:sp>
        <p:nvSpPr>
          <p:cNvPr name="TextBox 4" id="4"/>
          <p:cNvSpPr txBox="true"/>
          <p:nvPr/>
        </p:nvSpPr>
        <p:spPr>
          <a:xfrm rot="0">
            <a:off x="777831" y="6708752"/>
            <a:ext cx="16092044" cy="2831296"/>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addContact()</a:t>
            </a:r>
            <a:r>
              <a:rPr lang="en-US" sz="4031">
                <a:solidFill>
                  <a:srgbClr val="000000"/>
                </a:solidFill>
                <a:latin typeface="Canva Sans"/>
              </a:rPr>
              <a:t>: This function adds a new contact to the contact list. It prompts the user to enter the name and phone number of the contact and then adds the contact to the end of the list.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12910"/>
            <a:ext cx="16092044" cy="1402546"/>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findContact(): </a:t>
            </a:r>
            <a:r>
              <a:rPr lang="en-US" sz="4031">
                <a:solidFill>
                  <a:srgbClr val="000000"/>
                </a:solidFill>
                <a:latin typeface="Canva Sans"/>
              </a:rPr>
              <a:t>This function searches for a contact by name and displays the name and phone number if found.</a:t>
            </a:r>
          </a:p>
        </p:txBody>
      </p:sp>
      <p:sp>
        <p:nvSpPr>
          <p:cNvPr name="TextBox 3" id="3"/>
          <p:cNvSpPr txBox="true"/>
          <p:nvPr/>
        </p:nvSpPr>
        <p:spPr>
          <a:xfrm rot="0">
            <a:off x="1028700" y="2322426"/>
            <a:ext cx="16092044" cy="1402546"/>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deleteContactBeg()</a:t>
            </a:r>
            <a:r>
              <a:rPr lang="en-US" sz="4031">
                <a:solidFill>
                  <a:srgbClr val="000000"/>
                </a:solidFill>
                <a:latin typeface="Canva Sans"/>
              </a:rPr>
              <a:t>: This function deletes the first contact in the list.</a:t>
            </a:r>
          </a:p>
        </p:txBody>
      </p:sp>
      <p:sp>
        <p:nvSpPr>
          <p:cNvPr name="TextBox 4" id="4"/>
          <p:cNvSpPr txBox="true"/>
          <p:nvPr/>
        </p:nvSpPr>
        <p:spPr>
          <a:xfrm rot="0">
            <a:off x="1028700" y="6137168"/>
            <a:ext cx="16230600" cy="2116921"/>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updateContact()</a:t>
            </a:r>
            <a:r>
              <a:rPr lang="en-US" sz="4031">
                <a:solidFill>
                  <a:srgbClr val="000000"/>
                </a:solidFill>
                <a:latin typeface="Canva Sans"/>
              </a:rPr>
              <a:t>: This function allows the user to update the phone number for a contact by searching for the contact by name.</a:t>
            </a:r>
          </a:p>
        </p:txBody>
      </p:sp>
      <p:sp>
        <p:nvSpPr>
          <p:cNvPr name="TextBox 5" id="5"/>
          <p:cNvSpPr txBox="true"/>
          <p:nvPr/>
        </p:nvSpPr>
        <p:spPr>
          <a:xfrm rot="0">
            <a:off x="1097978" y="4229797"/>
            <a:ext cx="16161322" cy="1402546"/>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deleteContactEnd()</a:t>
            </a:r>
            <a:r>
              <a:rPr lang="en-US" sz="4031">
                <a:solidFill>
                  <a:srgbClr val="000000"/>
                </a:solidFill>
                <a:latin typeface="Canva Sans"/>
              </a:rPr>
              <a:t>: This function deletes the last contact in the list.</a:t>
            </a:r>
          </a:p>
        </p:txBody>
      </p:sp>
      <p:sp>
        <p:nvSpPr>
          <p:cNvPr name="TextBox 6" id="6"/>
          <p:cNvSpPr txBox="true"/>
          <p:nvPr/>
        </p:nvSpPr>
        <p:spPr>
          <a:xfrm rot="0">
            <a:off x="1028700" y="8518927"/>
            <a:ext cx="16230600" cy="1402546"/>
          </a:xfrm>
          <a:prstGeom prst="rect">
            <a:avLst/>
          </a:prstGeom>
        </p:spPr>
        <p:txBody>
          <a:bodyPr anchor="t" rtlCol="false" tIns="0" lIns="0" bIns="0" rIns="0">
            <a:spAutoFit/>
          </a:bodyPr>
          <a:lstStyle/>
          <a:p>
            <a:pPr marL="870436" indent="-435218" lvl="1">
              <a:lnSpc>
                <a:spcPts val="5644"/>
              </a:lnSpc>
              <a:buFont typeface="Arial"/>
              <a:buChar char="•"/>
            </a:pPr>
            <a:r>
              <a:rPr lang="en-US" sz="4031">
                <a:solidFill>
                  <a:srgbClr val="8134D8"/>
                </a:solidFill>
                <a:latin typeface="Canva Sans Bold"/>
              </a:rPr>
              <a:t>selectionSort(): </a:t>
            </a:r>
            <a:r>
              <a:rPr lang="en-US" sz="4031">
                <a:solidFill>
                  <a:srgbClr val="000000"/>
                </a:solidFill>
                <a:latin typeface="Canva Sans"/>
              </a:rPr>
              <a:t>This function is used to sort the contacts in alphabetical order based on their names.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49201" y="1208981"/>
            <a:ext cx="16589599" cy="7783312"/>
          </a:xfrm>
          <a:prstGeom prst="rect">
            <a:avLst/>
          </a:prstGeom>
        </p:spPr>
        <p:txBody>
          <a:bodyPr anchor="t" rtlCol="false" tIns="0" lIns="0" bIns="0" rIns="0">
            <a:spAutoFit/>
          </a:bodyPr>
          <a:lstStyle/>
          <a:p>
            <a:pPr>
              <a:lnSpc>
                <a:spcPts val="6223"/>
              </a:lnSpc>
            </a:pPr>
            <a:r>
              <a:rPr lang="en-US" sz="4445">
                <a:solidFill>
                  <a:srgbClr val="000000"/>
                </a:solidFill>
                <a:latin typeface="Canva Sans"/>
              </a:rPr>
              <a:t>This program uses a doubly linked list, which allows for efficient traversal of the list in both forward and backward directions.  It allows efficient insertion and deletion of contact from the list.</a:t>
            </a:r>
          </a:p>
          <a:p>
            <a:pPr>
              <a:lnSpc>
                <a:spcPts val="6223"/>
              </a:lnSpc>
            </a:pPr>
          </a:p>
          <a:p>
            <a:pPr>
              <a:lnSpc>
                <a:spcPts val="6223"/>
              </a:lnSpc>
            </a:pPr>
            <a:r>
              <a:rPr lang="en-US" sz="4445">
                <a:solidFill>
                  <a:srgbClr val="000000"/>
                </a:solidFill>
                <a:latin typeface="Canva Sans"/>
              </a:rPr>
              <a:t>This program uses the selection sort to arrange the contacts in alphabetical order.</a:t>
            </a:r>
          </a:p>
          <a:p>
            <a:pPr>
              <a:lnSpc>
                <a:spcPts val="6223"/>
              </a:lnSpc>
            </a:pPr>
          </a:p>
          <a:p>
            <a:pPr>
              <a:lnSpc>
                <a:spcPts val="6223"/>
              </a:lnSpc>
            </a:pPr>
            <a:r>
              <a:rPr lang="en-US" sz="4445">
                <a:solidFill>
                  <a:srgbClr val="000000"/>
                </a:solidFill>
                <a:latin typeface="Canva Sans"/>
              </a:rPr>
              <a:t>The program also uses arrays to store name and phone number.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03237" y="4274503"/>
            <a:ext cx="908152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DAFa5cJUfTw</dc:identifier>
  <dcterms:modified xsi:type="dcterms:W3CDTF">2011-08-01T06:04:30Z</dcterms:modified>
  <cp:revision>1</cp:revision>
  <dc:title>Contact Management System Using Doubly Linked List</dc:title>
</cp:coreProperties>
</file>