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7"/>
  </p:notesMasterIdLst>
  <p:sldIdLst>
    <p:sldId id="256" r:id="rId5"/>
    <p:sldId id="258" r:id="rId6"/>
    <p:sldId id="259" r:id="rId7"/>
    <p:sldId id="266" r:id="rId8"/>
    <p:sldId id="277" r:id="rId9"/>
    <p:sldId id="265" r:id="rId10"/>
    <p:sldId id="267" r:id="rId11"/>
    <p:sldId id="268" r:id="rId12"/>
    <p:sldId id="275" r:id="rId13"/>
    <p:sldId id="276" r:id="rId14"/>
    <p:sldId id="278" r:id="rId15"/>
    <p:sldId id="287" r:id="rId16"/>
    <p:sldId id="288" r:id="rId17"/>
    <p:sldId id="279" r:id="rId18"/>
    <p:sldId id="280" r:id="rId19"/>
    <p:sldId id="281" r:id="rId20"/>
    <p:sldId id="282" r:id="rId21"/>
    <p:sldId id="283" r:id="rId22"/>
    <p:sldId id="284" r:id="rId23"/>
    <p:sldId id="285" r:id="rId24"/>
    <p:sldId id="286"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bin Phaiju" initials="RP" lastIdx="1" clrIdx="0">
    <p:extLst>
      <p:ext uri="{19B8F6BF-5375-455C-9EA6-DF929625EA0E}">
        <p15:presenceInfo xmlns:p15="http://schemas.microsoft.com/office/powerpoint/2012/main" userId="Rabin Phaij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73013-2189-18C8-7D99-102F68988A0B}" v="29" dt="2021-06-27T09:08:14.989"/>
    <p1510:client id="{3E19CAB6-6921-5896-ED2F-F8ACE538A409}" v="168" dt="2021-06-27T17:33:49.626"/>
    <p1510:client id="{442FB94E-2608-526F-EF52-4449B359A6CB}" v="181" dt="2021-06-27T17:45:35.216"/>
    <p1510:client id="{C2A275CC-B002-51FE-2E7B-64225A3EF00A}" v="186" dt="2021-06-27T15:09:22.083"/>
    <p1510:client id="{C8535858-47CB-9122-86E9-3296910F8432}" v="24" dt="2021-06-27T16:29:37.953"/>
    <p1510:client id="{D24E9C2D-3817-46FC-A336-EC6A3C70EDAC}" v="6" dt="2021-06-27T15:54:06.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24" autoAdjust="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98039685732878E-2"/>
          <c:y val="0.13634482902463349"/>
          <c:w val="0.92054981898172139"/>
          <c:h val="0.66299157426088051"/>
        </c:manualLayout>
      </c:layout>
      <c:lineChart>
        <c:grouping val="standard"/>
        <c:varyColors val="0"/>
        <c:ser>
          <c:idx val="0"/>
          <c:order val="0"/>
          <c:tx>
            <c:strRef>
              <c:f>Sheet2!$D$8</c:f>
              <c:strCache>
                <c:ptCount val="1"/>
                <c:pt idx="0">
                  <c:v>Validation 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Sheet2!$E$7:$J$7</c:f>
              <c:strCache>
                <c:ptCount val="6"/>
                <c:pt idx="0">
                  <c:v>Naïve Bayes</c:v>
                </c:pt>
                <c:pt idx="1">
                  <c:v>Decision Tree</c:v>
                </c:pt>
                <c:pt idx="2">
                  <c:v>Logistic Regression</c:v>
                </c:pt>
                <c:pt idx="3">
                  <c:v>KNN</c:v>
                </c:pt>
                <c:pt idx="4">
                  <c:v>Random Forest</c:v>
                </c:pt>
                <c:pt idx="5">
                  <c:v>SVC</c:v>
                </c:pt>
              </c:strCache>
            </c:strRef>
          </c:cat>
          <c:val>
            <c:numRef>
              <c:f>Sheet2!$E$8:$J$8</c:f>
              <c:numCache>
                <c:formatCode>General</c:formatCode>
                <c:ptCount val="6"/>
                <c:pt idx="0">
                  <c:v>75.989999999999995</c:v>
                </c:pt>
                <c:pt idx="1">
                  <c:v>75.197999999999993</c:v>
                </c:pt>
                <c:pt idx="2">
                  <c:v>81.99</c:v>
                </c:pt>
                <c:pt idx="3">
                  <c:v>73.989999999999995</c:v>
                </c:pt>
                <c:pt idx="4">
                  <c:v>88.66</c:v>
                </c:pt>
                <c:pt idx="5">
                  <c:v>81.33</c:v>
                </c:pt>
              </c:numCache>
            </c:numRef>
          </c:val>
          <c:smooth val="0"/>
          <c:extLst>
            <c:ext xmlns:c16="http://schemas.microsoft.com/office/drawing/2014/chart" uri="{C3380CC4-5D6E-409C-BE32-E72D297353CC}">
              <c16:uniqueId val="{00000000-4409-4494-ADD7-8A6BB0D35D2B}"/>
            </c:ext>
          </c:extLst>
        </c:ser>
        <c:ser>
          <c:idx val="1"/>
          <c:order val="1"/>
          <c:tx>
            <c:strRef>
              <c:f>Sheet2!$D$9</c:f>
              <c:strCache>
                <c:ptCount val="1"/>
                <c:pt idx="0">
                  <c:v>Test Accuracy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Sheet2!$E$7:$J$7</c:f>
              <c:strCache>
                <c:ptCount val="6"/>
                <c:pt idx="0">
                  <c:v>Naïve Bayes</c:v>
                </c:pt>
                <c:pt idx="1">
                  <c:v>Decision Tree</c:v>
                </c:pt>
                <c:pt idx="2">
                  <c:v>Logistic Regression</c:v>
                </c:pt>
                <c:pt idx="3">
                  <c:v>KNN</c:v>
                </c:pt>
                <c:pt idx="4">
                  <c:v>Random Forest</c:v>
                </c:pt>
                <c:pt idx="5">
                  <c:v>SVC</c:v>
                </c:pt>
              </c:strCache>
            </c:strRef>
          </c:cat>
          <c:val>
            <c:numRef>
              <c:f>Sheet2!$E$9:$J$9</c:f>
              <c:numCache>
                <c:formatCode>General</c:formatCode>
                <c:ptCount val="6"/>
                <c:pt idx="0">
                  <c:v>84.5</c:v>
                </c:pt>
                <c:pt idx="1">
                  <c:v>71.44</c:v>
                </c:pt>
                <c:pt idx="2">
                  <c:v>88.54</c:v>
                </c:pt>
                <c:pt idx="3">
                  <c:v>76.680000000000007</c:v>
                </c:pt>
                <c:pt idx="4">
                  <c:v>84.96</c:v>
                </c:pt>
                <c:pt idx="5">
                  <c:v>87.44</c:v>
                </c:pt>
              </c:numCache>
            </c:numRef>
          </c:val>
          <c:smooth val="0"/>
          <c:extLst>
            <c:ext xmlns:c16="http://schemas.microsoft.com/office/drawing/2014/chart" uri="{C3380CC4-5D6E-409C-BE32-E72D297353CC}">
              <c16:uniqueId val="{00000001-4409-4494-ADD7-8A6BB0D35D2B}"/>
            </c:ext>
          </c:extLst>
        </c:ser>
        <c:ser>
          <c:idx val="2"/>
          <c:order val="2"/>
          <c:tx>
            <c:strRef>
              <c:f>Sheet2!$D$10</c:f>
              <c:strCache>
                <c:ptCount val="1"/>
                <c:pt idx="0">
                  <c:v>Precision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Sheet2!$E$7:$J$7</c:f>
              <c:strCache>
                <c:ptCount val="6"/>
                <c:pt idx="0">
                  <c:v>Naïve Bayes</c:v>
                </c:pt>
                <c:pt idx="1">
                  <c:v>Decision Tree</c:v>
                </c:pt>
                <c:pt idx="2">
                  <c:v>Logistic Regression</c:v>
                </c:pt>
                <c:pt idx="3">
                  <c:v>KNN</c:v>
                </c:pt>
                <c:pt idx="4">
                  <c:v>Random Forest</c:v>
                </c:pt>
                <c:pt idx="5">
                  <c:v>SVC</c:v>
                </c:pt>
              </c:strCache>
            </c:strRef>
          </c:cat>
          <c:val>
            <c:numRef>
              <c:f>Sheet2!$E$10:$J$10</c:f>
              <c:numCache>
                <c:formatCode>General</c:formatCode>
                <c:ptCount val="6"/>
                <c:pt idx="0">
                  <c:v>87.26</c:v>
                </c:pt>
                <c:pt idx="1">
                  <c:v>72.349999999999994</c:v>
                </c:pt>
                <c:pt idx="2">
                  <c:v>88.07</c:v>
                </c:pt>
                <c:pt idx="3">
                  <c:v>77.290000000000006</c:v>
                </c:pt>
                <c:pt idx="4">
                  <c:v>85.01</c:v>
                </c:pt>
                <c:pt idx="5">
                  <c:v>90.46</c:v>
                </c:pt>
              </c:numCache>
            </c:numRef>
          </c:val>
          <c:smooth val="0"/>
          <c:extLst>
            <c:ext xmlns:c16="http://schemas.microsoft.com/office/drawing/2014/chart" uri="{C3380CC4-5D6E-409C-BE32-E72D297353CC}">
              <c16:uniqueId val="{00000002-4409-4494-ADD7-8A6BB0D35D2B}"/>
            </c:ext>
          </c:extLst>
        </c:ser>
        <c:ser>
          <c:idx val="3"/>
          <c:order val="3"/>
          <c:tx>
            <c:strRef>
              <c:f>Sheet2!$D$11</c:f>
              <c:strCache>
                <c:ptCount val="1"/>
                <c:pt idx="0">
                  <c:v>Recall </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Sheet2!$E$7:$J$7</c:f>
              <c:strCache>
                <c:ptCount val="6"/>
                <c:pt idx="0">
                  <c:v>Naïve Bayes</c:v>
                </c:pt>
                <c:pt idx="1">
                  <c:v>Decision Tree</c:v>
                </c:pt>
                <c:pt idx="2">
                  <c:v>Logistic Regression</c:v>
                </c:pt>
                <c:pt idx="3">
                  <c:v>KNN</c:v>
                </c:pt>
                <c:pt idx="4">
                  <c:v>Random Forest</c:v>
                </c:pt>
                <c:pt idx="5">
                  <c:v>SVC</c:v>
                </c:pt>
              </c:strCache>
            </c:strRef>
          </c:cat>
          <c:val>
            <c:numRef>
              <c:f>Sheet2!$E$11:$J$11</c:f>
              <c:numCache>
                <c:formatCode>General</c:formatCode>
                <c:ptCount val="6"/>
                <c:pt idx="0">
                  <c:v>80.87</c:v>
                </c:pt>
                <c:pt idx="1">
                  <c:v>69.06</c:v>
                </c:pt>
                <c:pt idx="2">
                  <c:v>89.25</c:v>
                </c:pt>
                <c:pt idx="3">
                  <c:v>75.11</c:v>
                </c:pt>
                <c:pt idx="4">
                  <c:v>84.87</c:v>
                </c:pt>
                <c:pt idx="5">
                  <c:v>84.1</c:v>
                </c:pt>
              </c:numCache>
            </c:numRef>
          </c:val>
          <c:smooth val="0"/>
          <c:extLst>
            <c:ext xmlns:c16="http://schemas.microsoft.com/office/drawing/2014/chart" uri="{C3380CC4-5D6E-409C-BE32-E72D297353CC}">
              <c16:uniqueId val="{00000003-4409-4494-ADD7-8A6BB0D35D2B}"/>
            </c:ext>
          </c:extLst>
        </c:ser>
        <c:ser>
          <c:idx val="4"/>
          <c:order val="4"/>
          <c:tx>
            <c:strRef>
              <c:f>Sheet2!$D$12</c:f>
              <c:strCache>
                <c:ptCount val="1"/>
                <c:pt idx="0">
                  <c:v>F1 Score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Sheet2!$E$7:$J$7</c:f>
              <c:strCache>
                <c:ptCount val="6"/>
                <c:pt idx="0">
                  <c:v>Naïve Bayes</c:v>
                </c:pt>
                <c:pt idx="1">
                  <c:v>Decision Tree</c:v>
                </c:pt>
                <c:pt idx="2">
                  <c:v>Logistic Regression</c:v>
                </c:pt>
                <c:pt idx="3">
                  <c:v>KNN</c:v>
                </c:pt>
                <c:pt idx="4">
                  <c:v>Random Forest</c:v>
                </c:pt>
                <c:pt idx="5">
                  <c:v>SVC</c:v>
                </c:pt>
              </c:strCache>
            </c:strRef>
          </c:cat>
          <c:val>
            <c:numRef>
              <c:f>Sheet2!$E$12:$J$12</c:f>
              <c:numCache>
                <c:formatCode>General</c:formatCode>
                <c:ptCount val="6"/>
                <c:pt idx="0">
                  <c:v>83.85</c:v>
                </c:pt>
                <c:pt idx="1">
                  <c:v>70.706000000000003</c:v>
                </c:pt>
                <c:pt idx="2">
                  <c:v>88.64</c:v>
                </c:pt>
                <c:pt idx="3">
                  <c:v>76.3</c:v>
                </c:pt>
                <c:pt idx="4">
                  <c:v>84.94</c:v>
                </c:pt>
                <c:pt idx="5">
                  <c:v>86.8</c:v>
                </c:pt>
              </c:numCache>
            </c:numRef>
          </c:val>
          <c:smooth val="0"/>
          <c:extLst>
            <c:ext xmlns:c16="http://schemas.microsoft.com/office/drawing/2014/chart" uri="{C3380CC4-5D6E-409C-BE32-E72D297353CC}">
              <c16:uniqueId val="{00000004-4409-4494-ADD7-8A6BB0D35D2B}"/>
            </c:ext>
          </c:extLst>
        </c:ser>
        <c:dLbls>
          <c:showLegendKey val="0"/>
          <c:showVal val="0"/>
          <c:showCatName val="0"/>
          <c:showSerName val="0"/>
          <c:showPercent val="0"/>
          <c:showBubbleSize val="0"/>
        </c:dLbls>
        <c:marker val="1"/>
        <c:smooth val="0"/>
        <c:axId val="588809455"/>
        <c:axId val="588810703"/>
      </c:lineChart>
      <c:catAx>
        <c:axId val="58880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10703"/>
        <c:crosses val="autoZero"/>
        <c:auto val="1"/>
        <c:lblAlgn val="ctr"/>
        <c:lblOffset val="100"/>
        <c:noMultiLvlLbl val="0"/>
      </c:catAx>
      <c:valAx>
        <c:axId val="588810703"/>
        <c:scaling>
          <c:orientation val="minMax"/>
          <c:min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09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Sheet3!$D$7:$E$7</c:f>
              <c:strCache>
                <c:ptCount val="2"/>
                <c:pt idx="1">
                  <c:v>Validation 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Sheet3!$F$6:$K$6</c:f>
              <c:strCache>
                <c:ptCount val="6"/>
                <c:pt idx="0">
                  <c:v>Naïve Bayes</c:v>
                </c:pt>
                <c:pt idx="1">
                  <c:v>Decision Tree</c:v>
                </c:pt>
                <c:pt idx="2">
                  <c:v>Logistic Regression</c:v>
                </c:pt>
                <c:pt idx="3">
                  <c:v>KNN</c:v>
                </c:pt>
                <c:pt idx="4">
                  <c:v>Random Forest</c:v>
                </c:pt>
                <c:pt idx="5">
                  <c:v>SVC</c:v>
                </c:pt>
              </c:strCache>
            </c:strRef>
          </c:cat>
          <c:val>
            <c:numRef>
              <c:f>Sheet3!$F$7:$K$7</c:f>
              <c:numCache>
                <c:formatCode>General</c:formatCode>
                <c:ptCount val="6"/>
                <c:pt idx="0">
                  <c:v>78</c:v>
                </c:pt>
                <c:pt idx="1">
                  <c:v>83.3</c:v>
                </c:pt>
                <c:pt idx="2">
                  <c:v>82.59</c:v>
                </c:pt>
                <c:pt idx="3">
                  <c:v>75.53</c:v>
                </c:pt>
                <c:pt idx="4">
                  <c:v>88.64</c:v>
                </c:pt>
                <c:pt idx="5">
                  <c:v>83.99</c:v>
                </c:pt>
              </c:numCache>
            </c:numRef>
          </c:val>
          <c:smooth val="0"/>
          <c:extLst>
            <c:ext xmlns:c16="http://schemas.microsoft.com/office/drawing/2014/chart" uri="{C3380CC4-5D6E-409C-BE32-E72D297353CC}">
              <c16:uniqueId val="{00000000-E64B-4681-B649-D7606BADD03D}"/>
            </c:ext>
          </c:extLst>
        </c:ser>
        <c:ser>
          <c:idx val="1"/>
          <c:order val="1"/>
          <c:tx>
            <c:strRef>
              <c:f>Sheet3!$D$8:$E$8</c:f>
              <c:strCache>
                <c:ptCount val="2"/>
                <c:pt idx="1">
                  <c:v>Test Accuracy</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Sheet3!$F$6:$K$6</c:f>
              <c:strCache>
                <c:ptCount val="6"/>
                <c:pt idx="0">
                  <c:v>Naïve Bayes</c:v>
                </c:pt>
                <c:pt idx="1">
                  <c:v>Decision Tree</c:v>
                </c:pt>
                <c:pt idx="2">
                  <c:v>Logistic Regression</c:v>
                </c:pt>
                <c:pt idx="3">
                  <c:v>KNN</c:v>
                </c:pt>
                <c:pt idx="4">
                  <c:v>Random Forest</c:v>
                </c:pt>
                <c:pt idx="5">
                  <c:v>SVC</c:v>
                </c:pt>
              </c:strCache>
            </c:strRef>
          </c:cat>
          <c:val>
            <c:numRef>
              <c:f>Sheet3!$F$8:$K$8</c:f>
              <c:numCache>
                <c:formatCode>General</c:formatCode>
                <c:ptCount val="6"/>
                <c:pt idx="0">
                  <c:v>82.4</c:v>
                </c:pt>
                <c:pt idx="1">
                  <c:v>71.5</c:v>
                </c:pt>
                <c:pt idx="2">
                  <c:v>88.74</c:v>
                </c:pt>
                <c:pt idx="3">
                  <c:v>78.42</c:v>
                </c:pt>
                <c:pt idx="4">
                  <c:v>84.82</c:v>
                </c:pt>
                <c:pt idx="5">
                  <c:v>87.14</c:v>
                </c:pt>
              </c:numCache>
            </c:numRef>
          </c:val>
          <c:smooth val="0"/>
          <c:extLst>
            <c:ext xmlns:c16="http://schemas.microsoft.com/office/drawing/2014/chart" uri="{C3380CC4-5D6E-409C-BE32-E72D297353CC}">
              <c16:uniqueId val="{00000001-E64B-4681-B649-D7606BADD03D}"/>
            </c:ext>
          </c:extLst>
        </c:ser>
        <c:ser>
          <c:idx val="2"/>
          <c:order val="2"/>
          <c:tx>
            <c:strRef>
              <c:f>Sheet3!$D$9:$E$9</c:f>
              <c:strCache>
                <c:ptCount val="2"/>
                <c:pt idx="1">
                  <c:v>Precision</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Sheet3!$F$6:$K$6</c:f>
              <c:strCache>
                <c:ptCount val="6"/>
                <c:pt idx="0">
                  <c:v>Naïve Bayes</c:v>
                </c:pt>
                <c:pt idx="1">
                  <c:v>Decision Tree</c:v>
                </c:pt>
                <c:pt idx="2">
                  <c:v>Logistic Regression</c:v>
                </c:pt>
                <c:pt idx="3">
                  <c:v>KNN</c:v>
                </c:pt>
                <c:pt idx="4">
                  <c:v>Random Forest</c:v>
                </c:pt>
                <c:pt idx="5">
                  <c:v>SVC</c:v>
                </c:pt>
              </c:strCache>
            </c:strRef>
          </c:cat>
          <c:val>
            <c:numRef>
              <c:f>Sheet3!$F$9:$K$9</c:f>
              <c:numCache>
                <c:formatCode>General</c:formatCode>
                <c:ptCount val="6"/>
                <c:pt idx="0">
                  <c:v>88.45</c:v>
                </c:pt>
                <c:pt idx="1">
                  <c:v>72.09</c:v>
                </c:pt>
                <c:pt idx="2">
                  <c:v>87.72</c:v>
                </c:pt>
                <c:pt idx="3">
                  <c:v>78.97</c:v>
                </c:pt>
                <c:pt idx="4">
                  <c:v>84.48</c:v>
                </c:pt>
                <c:pt idx="5">
                  <c:v>88.5</c:v>
                </c:pt>
              </c:numCache>
            </c:numRef>
          </c:val>
          <c:smooth val="0"/>
          <c:extLst>
            <c:ext xmlns:c16="http://schemas.microsoft.com/office/drawing/2014/chart" uri="{C3380CC4-5D6E-409C-BE32-E72D297353CC}">
              <c16:uniqueId val="{00000002-E64B-4681-B649-D7606BADD03D}"/>
            </c:ext>
          </c:extLst>
        </c:ser>
        <c:ser>
          <c:idx val="3"/>
          <c:order val="3"/>
          <c:tx>
            <c:strRef>
              <c:f>Sheet3!$D$10:$E$10</c:f>
              <c:strCache>
                <c:ptCount val="2"/>
                <c:pt idx="1">
                  <c:v>Recall </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Sheet3!$F$6:$K$6</c:f>
              <c:strCache>
                <c:ptCount val="6"/>
                <c:pt idx="0">
                  <c:v>Naïve Bayes</c:v>
                </c:pt>
                <c:pt idx="1">
                  <c:v>Decision Tree</c:v>
                </c:pt>
                <c:pt idx="2">
                  <c:v>Logistic Regression</c:v>
                </c:pt>
                <c:pt idx="3">
                  <c:v>KNN</c:v>
                </c:pt>
                <c:pt idx="4">
                  <c:v>Random Forest</c:v>
                </c:pt>
                <c:pt idx="5">
                  <c:v>SVC</c:v>
                </c:pt>
              </c:strCache>
            </c:strRef>
          </c:cat>
          <c:val>
            <c:numRef>
              <c:f>Sheet3!$F$10:$K$10</c:f>
              <c:numCache>
                <c:formatCode>General</c:formatCode>
                <c:ptCount val="6"/>
                <c:pt idx="0">
                  <c:v>81.099999999999994</c:v>
                </c:pt>
                <c:pt idx="1">
                  <c:v>70.150000000000006</c:v>
                </c:pt>
                <c:pt idx="2">
                  <c:v>90.13</c:v>
                </c:pt>
                <c:pt idx="3">
                  <c:v>78.08</c:v>
                </c:pt>
                <c:pt idx="4">
                  <c:v>84.93</c:v>
                </c:pt>
                <c:pt idx="5">
                  <c:v>85.87</c:v>
                </c:pt>
              </c:numCache>
            </c:numRef>
          </c:val>
          <c:smooth val="0"/>
          <c:extLst>
            <c:ext xmlns:c16="http://schemas.microsoft.com/office/drawing/2014/chart" uri="{C3380CC4-5D6E-409C-BE32-E72D297353CC}">
              <c16:uniqueId val="{00000003-E64B-4681-B649-D7606BADD03D}"/>
            </c:ext>
          </c:extLst>
        </c:ser>
        <c:ser>
          <c:idx val="4"/>
          <c:order val="4"/>
          <c:tx>
            <c:strRef>
              <c:f>Sheet3!$D$11:$E$11</c:f>
              <c:strCache>
                <c:ptCount val="2"/>
                <c:pt idx="1">
                  <c:v>F1 Score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Sheet3!$F$6:$K$6</c:f>
              <c:strCache>
                <c:ptCount val="6"/>
                <c:pt idx="0">
                  <c:v>Naïve Bayes</c:v>
                </c:pt>
                <c:pt idx="1">
                  <c:v>Decision Tree</c:v>
                </c:pt>
                <c:pt idx="2">
                  <c:v>Logistic Regression</c:v>
                </c:pt>
                <c:pt idx="3">
                  <c:v>KNN</c:v>
                </c:pt>
                <c:pt idx="4">
                  <c:v>Random Forest</c:v>
                </c:pt>
                <c:pt idx="5">
                  <c:v>SVC</c:v>
                </c:pt>
              </c:strCache>
            </c:strRef>
          </c:cat>
          <c:val>
            <c:numRef>
              <c:f>Sheet3!$F$11:$K$11</c:f>
              <c:numCache>
                <c:formatCode>General</c:formatCode>
                <c:ptCount val="6"/>
                <c:pt idx="0">
                  <c:v>85.71</c:v>
                </c:pt>
                <c:pt idx="1">
                  <c:v>71.400000000000006</c:v>
                </c:pt>
                <c:pt idx="2">
                  <c:v>88.91</c:v>
                </c:pt>
                <c:pt idx="3">
                  <c:v>78.34</c:v>
                </c:pt>
                <c:pt idx="4">
                  <c:v>84.73</c:v>
                </c:pt>
                <c:pt idx="5">
                  <c:v>86.81</c:v>
                </c:pt>
              </c:numCache>
            </c:numRef>
          </c:val>
          <c:smooth val="0"/>
          <c:extLst>
            <c:ext xmlns:c16="http://schemas.microsoft.com/office/drawing/2014/chart" uri="{C3380CC4-5D6E-409C-BE32-E72D297353CC}">
              <c16:uniqueId val="{00000004-E64B-4681-B649-D7606BADD03D}"/>
            </c:ext>
          </c:extLst>
        </c:ser>
        <c:dLbls>
          <c:showLegendKey val="0"/>
          <c:showVal val="0"/>
          <c:showCatName val="0"/>
          <c:showSerName val="0"/>
          <c:showPercent val="0"/>
          <c:showBubbleSize val="0"/>
        </c:dLbls>
        <c:marker val="1"/>
        <c:smooth val="0"/>
        <c:axId val="589489503"/>
        <c:axId val="587556255"/>
      </c:lineChart>
      <c:catAx>
        <c:axId val="589489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7556255"/>
        <c:crosses val="autoZero"/>
        <c:auto val="1"/>
        <c:lblAlgn val="ctr"/>
        <c:lblOffset val="100"/>
        <c:noMultiLvlLbl val="0"/>
      </c:catAx>
      <c:valAx>
        <c:axId val="587556255"/>
        <c:scaling>
          <c:orientation val="minMax"/>
          <c:max val="100"/>
          <c:min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489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53AD2-C384-4AE5-A08E-6CDDC53D6750}"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2D313-8CB9-491B-8251-229CB8927513}" type="slidenum">
              <a:rPr lang="en-US" smtClean="0"/>
              <a:t>‹#›</a:t>
            </a:fld>
            <a:endParaRPr lang="en-US"/>
          </a:p>
        </p:txBody>
      </p:sp>
    </p:spTree>
    <p:extLst>
      <p:ext uri="{BB962C8B-B14F-4D97-AF65-F5344CB8AC3E}">
        <p14:creationId xmlns:p14="http://schemas.microsoft.com/office/powerpoint/2010/main" val="277858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It is a natural language processing technique used to determine whether data is positive, negative or neutral. Sentiment analysis is often performed on textual data to help businesses monitor brand and product sentiment in customer feedback, and understand customer needs</a:t>
            </a:r>
            <a:endParaRPr lang="en-US"/>
          </a:p>
        </p:txBody>
      </p:sp>
      <p:sp>
        <p:nvSpPr>
          <p:cNvPr id="4" name="Slide Number Placeholder 3"/>
          <p:cNvSpPr>
            <a:spLocks noGrp="1"/>
          </p:cNvSpPr>
          <p:nvPr>
            <p:ph type="sldNum" sz="quarter" idx="5"/>
          </p:nvPr>
        </p:nvSpPr>
        <p:spPr/>
        <p:txBody>
          <a:bodyPr/>
          <a:lstStyle/>
          <a:p>
            <a:fld id="{77C2D313-8CB9-491B-8251-229CB8927513}" type="slidenum">
              <a:rPr lang="en-US" smtClean="0"/>
              <a:t>3</a:t>
            </a:fld>
            <a:endParaRPr lang="en-US"/>
          </a:p>
        </p:txBody>
      </p:sp>
    </p:spTree>
    <p:extLst>
      <p:ext uri="{BB962C8B-B14F-4D97-AF65-F5344CB8AC3E}">
        <p14:creationId xmlns:p14="http://schemas.microsoft.com/office/powerpoint/2010/main" val="83393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C2D313-8CB9-491B-8251-229CB8927513}" type="slidenum">
              <a:rPr lang="en-US" smtClean="0"/>
              <a:t>5</a:t>
            </a:fld>
            <a:endParaRPr lang="en-US"/>
          </a:p>
        </p:txBody>
      </p:sp>
    </p:spTree>
    <p:extLst>
      <p:ext uri="{BB962C8B-B14F-4D97-AF65-F5344CB8AC3E}">
        <p14:creationId xmlns:p14="http://schemas.microsoft.com/office/powerpoint/2010/main" val="124002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mn-lt"/>
                <a:cs typeface="+mn-lt"/>
              </a:rPr>
              <a:t>SVM is a </a:t>
            </a:r>
            <a:r>
              <a:rPr lang="en-US" b="1" dirty="0">
                <a:ea typeface="+mn-lt"/>
                <a:cs typeface="+mn-lt"/>
              </a:rPr>
              <a:t>supervised </a:t>
            </a:r>
            <a:r>
              <a:rPr lang="en-US" dirty="0">
                <a:ea typeface="+mn-lt"/>
                <a:cs typeface="+mn-lt"/>
              </a:rPr>
              <a:t>machine learning algorithm that can be used for both classification or regression challenges</a:t>
            </a:r>
          </a:p>
          <a:p>
            <a:r>
              <a:rPr lang="en-US" dirty="0">
                <a:ea typeface="+mn-lt"/>
                <a:cs typeface="+mn-lt"/>
              </a:rPr>
              <a:t>Naive Bayes is a simple supervised machine learning algorithm that uses the Bayes’ theorem with strong independence assumptions</a:t>
            </a:r>
            <a:endParaRPr lang="en-US" dirty="0"/>
          </a:p>
        </p:txBody>
      </p:sp>
      <p:sp>
        <p:nvSpPr>
          <p:cNvPr id="4" name="Slide Number Placeholder 3"/>
          <p:cNvSpPr>
            <a:spLocks noGrp="1"/>
          </p:cNvSpPr>
          <p:nvPr>
            <p:ph type="sldNum" sz="quarter" idx="5"/>
          </p:nvPr>
        </p:nvSpPr>
        <p:spPr/>
        <p:txBody>
          <a:bodyPr/>
          <a:lstStyle/>
          <a:p>
            <a:fld id="{77C2D313-8CB9-491B-8251-229CB8927513}" type="slidenum">
              <a:rPr lang="en-US" smtClean="0"/>
              <a:t>9</a:t>
            </a:fld>
            <a:endParaRPr lang="en-US"/>
          </a:p>
        </p:txBody>
      </p:sp>
    </p:spTree>
    <p:extLst>
      <p:ext uri="{BB962C8B-B14F-4D97-AF65-F5344CB8AC3E}">
        <p14:creationId xmlns:p14="http://schemas.microsoft.com/office/powerpoint/2010/main" val="2209919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A3CD0C37-9858-4866-A659-49B8FF2E9F3D}" type="datetime1">
              <a:rPr lang="en-US" smtClean="0"/>
              <a:t>3/3/2022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28E6E-B02E-4EE4-9BAD-ECA3C56C1F94}" type="datetime1">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4A685E-E3B7-4FE7-8603-16378622FCEF}" type="datetime1">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DCD6E5-D306-4FB7-B027-C47ED59B81C7}" type="datetime1">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F65CC4-3076-4A02-B36F-60218619DF01}" type="datetime1">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04106B-9EF4-4E48-81E6-1B9DE8C86DAE}" type="datetime1">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24180C-EAB7-4BB9-9ED7-DD5280DFC325}" type="datetime1">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4DBDC-0858-4EED-9382-02E880566707}" type="datetime1">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6594E1-EF92-4752-BB18-D6207B11B570}" type="datetime1">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A0492-C36F-477B-811F-DCDDD31A45D1}" type="datetime1">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2E302-7D2E-498A-8432-449B315238D8}" type="datetime1">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1B69BB-4F6D-44A1-B1E5-E8064BA86377}" type="datetime1">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F32A2E-A8DD-4530-892B-C97697BF8E32}" type="datetime1">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174CCF-4F2E-49A8-9866-1427C00EC5E6}" type="datetime1">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FD299-63E7-4D05-A487-0A7725AE3B55}" type="datetime1">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058BB5-0CA2-4A70-B370-7F312DC31424}" type="datetime1">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91854-59F9-4011-8AB1-BFEEB91401B4}" type="datetime1">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A30982-D69D-4561-8C76-B1C3509E511B}" type="datetime1">
              <a:rPr lang="en-US" smtClean="0"/>
              <a:t>3/3/2022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4DF-9C42-4524-A661-6D64553733D5}"/>
              </a:ext>
            </a:extLst>
          </p:cNvPr>
          <p:cNvSpPr>
            <a:spLocks noGrp="1"/>
          </p:cNvSpPr>
          <p:nvPr>
            <p:ph type="ctrTitle"/>
          </p:nvPr>
        </p:nvSpPr>
        <p:spPr>
          <a:xfrm>
            <a:off x="1876423" y="868362"/>
            <a:ext cx="8791575" cy="2387600"/>
          </a:xfrm>
        </p:spPr>
        <p:txBody>
          <a:bodyPr/>
          <a:lstStyle/>
          <a:p>
            <a:r>
              <a:rPr lang="en-US"/>
              <a:t>Presentation </a:t>
            </a:r>
            <a:br>
              <a:rPr lang="en-US"/>
            </a:br>
            <a:r>
              <a:rPr lang="en-US"/>
              <a:t>on </a:t>
            </a:r>
            <a:br>
              <a:rPr lang="en-US"/>
            </a:br>
            <a:r>
              <a:rPr lang="en-US"/>
              <a:t>Sentiment Analysis</a:t>
            </a:r>
          </a:p>
        </p:txBody>
      </p:sp>
      <p:sp>
        <p:nvSpPr>
          <p:cNvPr id="7" name="TextBox 6">
            <a:extLst>
              <a:ext uri="{FF2B5EF4-FFF2-40B4-BE49-F238E27FC236}">
                <a16:creationId xmlns:a16="http://schemas.microsoft.com/office/drawing/2014/main" id="{81A88153-EA14-4A78-A153-F05C26BE5D94}"/>
              </a:ext>
            </a:extLst>
          </p:cNvPr>
          <p:cNvSpPr txBox="1"/>
          <p:nvPr/>
        </p:nvSpPr>
        <p:spPr>
          <a:xfrm>
            <a:off x="9164103" y="4496497"/>
            <a:ext cx="3392557" cy="1631216"/>
          </a:xfrm>
          <a:prstGeom prst="rect">
            <a:avLst/>
          </a:prstGeom>
          <a:noFill/>
        </p:spPr>
        <p:txBody>
          <a:bodyPr wrap="square" lIns="91440" tIns="45720" rIns="91440" bIns="45720" rtlCol="0" anchor="t">
            <a:spAutoFit/>
          </a:bodyPr>
          <a:lstStyle/>
          <a:p>
            <a:pPr algn="just"/>
            <a:r>
              <a:rPr lang="en-US" sz="2000"/>
              <a:t>Presented By:</a:t>
            </a:r>
          </a:p>
          <a:p>
            <a:pPr algn="just"/>
            <a:r>
              <a:rPr lang="en-US" sz="2000"/>
              <a:t>Arun Prajapati (740305)</a:t>
            </a:r>
          </a:p>
          <a:p>
            <a:pPr algn="just"/>
            <a:r>
              <a:rPr lang="en-US" sz="2000"/>
              <a:t>Neetu </a:t>
            </a:r>
            <a:r>
              <a:rPr lang="en-US" sz="2000" err="1"/>
              <a:t>Phaiju</a:t>
            </a:r>
            <a:r>
              <a:rPr lang="en-US" sz="2000"/>
              <a:t> (740324)</a:t>
            </a:r>
          </a:p>
          <a:p>
            <a:pPr algn="just"/>
            <a:r>
              <a:rPr lang="en-US" sz="2000"/>
              <a:t>Rabin </a:t>
            </a:r>
            <a:r>
              <a:rPr lang="en-US" sz="2000" err="1"/>
              <a:t>Phaiju</a:t>
            </a:r>
            <a:r>
              <a:rPr lang="en-US" sz="2000"/>
              <a:t> (740329)</a:t>
            </a:r>
          </a:p>
          <a:p>
            <a:pPr algn="just"/>
            <a:r>
              <a:rPr lang="en-US" sz="2000" err="1"/>
              <a:t>Rodip</a:t>
            </a:r>
            <a:r>
              <a:rPr lang="en-US" sz="2000"/>
              <a:t> </a:t>
            </a:r>
            <a:r>
              <a:rPr lang="en-US" sz="2000" err="1"/>
              <a:t>Duwal</a:t>
            </a:r>
            <a:r>
              <a:rPr lang="en-US" sz="2000"/>
              <a:t> (740334)</a:t>
            </a:r>
          </a:p>
        </p:txBody>
      </p:sp>
      <p:pic>
        <p:nvPicPr>
          <p:cNvPr id="9" name="Picture 8">
            <a:extLst>
              <a:ext uri="{FF2B5EF4-FFF2-40B4-BE49-F238E27FC236}">
                <a16:creationId xmlns:a16="http://schemas.microsoft.com/office/drawing/2014/main" id="{3CCE2DD9-8050-4A1A-B8E8-E5032B69F01D}"/>
              </a:ext>
            </a:extLst>
          </p:cNvPr>
          <p:cNvPicPr>
            <a:picLocks noChangeAspect="1"/>
          </p:cNvPicPr>
          <p:nvPr/>
        </p:nvPicPr>
        <p:blipFill>
          <a:blip r:embed="rId2"/>
          <a:stretch>
            <a:fillRect/>
          </a:stretch>
        </p:blipFill>
        <p:spPr>
          <a:xfrm>
            <a:off x="3793288" y="3476617"/>
            <a:ext cx="2647950" cy="2171700"/>
          </a:xfrm>
          <a:prstGeom prst="rect">
            <a:avLst/>
          </a:prstGeom>
        </p:spPr>
      </p:pic>
      <p:pic>
        <p:nvPicPr>
          <p:cNvPr id="3" name="Picture 3" descr="Logo&#10;&#10;Description automatically generated">
            <a:extLst>
              <a:ext uri="{FF2B5EF4-FFF2-40B4-BE49-F238E27FC236}">
                <a16:creationId xmlns:a16="http://schemas.microsoft.com/office/drawing/2014/main" id="{4D3F66A1-50F4-442C-8AB8-2FB6A107E972}"/>
              </a:ext>
            </a:extLst>
          </p:cNvPr>
          <p:cNvPicPr>
            <a:picLocks noChangeAspect="1"/>
          </p:cNvPicPr>
          <p:nvPr/>
        </p:nvPicPr>
        <p:blipFill>
          <a:blip r:embed="rId3"/>
          <a:stretch>
            <a:fillRect/>
          </a:stretch>
        </p:blipFill>
        <p:spPr>
          <a:xfrm>
            <a:off x="9632923" y="1171850"/>
            <a:ext cx="1523809" cy="1523809"/>
          </a:xfrm>
          <a:prstGeom prst="rect">
            <a:avLst/>
          </a:prstGeom>
        </p:spPr>
      </p:pic>
    </p:spTree>
    <p:extLst>
      <p:ext uri="{BB962C8B-B14F-4D97-AF65-F5344CB8AC3E}">
        <p14:creationId xmlns:p14="http://schemas.microsoft.com/office/powerpoint/2010/main" val="324267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913D-9388-4EE2-A653-087392275AFF}"/>
              </a:ext>
            </a:extLst>
          </p:cNvPr>
          <p:cNvSpPr>
            <a:spLocks noGrp="1"/>
          </p:cNvSpPr>
          <p:nvPr>
            <p:ph type="title"/>
          </p:nvPr>
        </p:nvSpPr>
        <p:spPr>
          <a:xfrm>
            <a:off x="1141412" y="444272"/>
            <a:ext cx="9905998" cy="1478570"/>
          </a:xfrm>
        </p:spPr>
        <p:txBody>
          <a:bodyPr/>
          <a:lstStyle/>
          <a:p>
            <a:r>
              <a:rPr lang="en-US" dirty="0"/>
              <a:t>Literature review (cont..)</a:t>
            </a:r>
          </a:p>
        </p:txBody>
      </p:sp>
      <p:sp>
        <p:nvSpPr>
          <p:cNvPr id="3" name="Content Placeholder 2">
            <a:extLst>
              <a:ext uri="{FF2B5EF4-FFF2-40B4-BE49-F238E27FC236}">
                <a16:creationId xmlns:a16="http://schemas.microsoft.com/office/drawing/2014/main" id="{5E6951D9-E728-46EE-B10B-843F81D86017}"/>
              </a:ext>
            </a:extLst>
          </p:cNvPr>
          <p:cNvSpPr>
            <a:spLocks noGrp="1"/>
          </p:cNvSpPr>
          <p:nvPr>
            <p:ph idx="1"/>
          </p:nvPr>
        </p:nvSpPr>
        <p:spPr>
          <a:xfrm>
            <a:off x="1008061" y="1415255"/>
            <a:ext cx="10039349" cy="4616835"/>
          </a:xfrm>
        </p:spPr>
        <p:txBody>
          <a:bodyPr vert="horz" lIns="91440" tIns="45720" rIns="91440" bIns="45720" rtlCol="0" anchor="t">
            <a:normAutofit lnSpcReduction="10000"/>
          </a:bodyPr>
          <a:lstStyle/>
          <a:p>
            <a:pPr algn="just">
              <a:buFont typeface="Wingdings" panose="020B0604020202020204" pitchFamily="34" charset="0"/>
              <a:buChar char="Ø"/>
            </a:pPr>
            <a:r>
              <a:rPr lang="en-US" dirty="0">
                <a:ea typeface="+mn-lt"/>
                <a:cs typeface="+mn-lt"/>
              </a:rPr>
              <a:t>In 2011, M. Taboada, J. Brooke, M. </a:t>
            </a:r>
            <a:r>
              <a:rPr lang="en-US" dirty="0" err="1">
                <a:ea typeface="+mn-lt"/>
                <a:cs typeface="+mn-lt"/>
              </a:rPr>
              <a:t>Toﬁloski</a:t>
            </a:r>
            <a:r>
              <a:rPr lang="en-US" dirty="0">
                <a:ea typeface="+mn-lt"/>
                <a:cs typeface="+mn-lt"/>
              </a:rPr>
              <a:t>, K. </a:t>
            </a:r>
            <a:r>
              <a:rPr lang="en-US" dirty="0" err="1">
                <a:ea typeface="+mn-lt"/>
                <a:cs typeface="+mn-lt"/>
              </a:rPr>
              <a:t>Voll</a:t>
            </a:r>
            <a:r>
              <a:rPr lang="en-US" dirty="0">
                <a:ea typeface="+mn-lt"/>
                <a:cs typeface="+mn-lt"/>
              </a:rPr>
              <a:t> and M. </a:t>
            </a:r>
            <a:r>
              <a:rPr lang="en-US" dirty="0" err="1">
                <a:ea typeface="+mn-lt"/>
                <a:cs typeface="+mn-lt"/>
              </a:rPr>
              <a:t>Stede</a:t>
            </a:r>
            <a:r>
              <a:rPr lang="en-US" dirty="0">
                <a:ea typeface="+mn-lt"/>
                <a:cs typeface="+mn-lt"/>
              </a:rPr>
              <a:t>, Lexicon-based methods for sentiment analysis.</a:t>
            </a:r>
            <a:endParaRPr lang="en-US" dirty="0"/>
          </a:p>
          <a:p>
            <a:pPr algn="just">
              <a:buFont typeface="Wingdings" panose="020B0604020202020204" pitchFamily="34" charset="0"/>
              <a:buChar char="Ø"/>
            </a:pPr>
            <a:r>
              <a:rPr lang="en-US" dirty="0">
                <a:ea typeface="+mn-lt"/>
                <a:cs typeface="+mn-lt"/>
              </a:rPr>
              <a:t>In 2011, Han-Xiao Shi, Xiao-Jun Li created a sentiment analysis model for hotel reviews based on supervised learning approach using unigram feature with two types of information (frequency and TF-IDF) .</a:t>
            </a:r>
            <a:endParaRPr lang="en-US" b="1" dirty="0">
              <a:ea typeface="+mn-lt"/>
              <a:cs typeface="+mn-lt"/>
            </a:endParaRPr>
          </a:p>
          <a:p>
            <a:pPr algn="just">
              <a:buFont typeface="Wingdings" panose="020B0604020202020204" pitchFamily="34" charset="0"/>
              <a:buChar char="Ø"/>
            </a:pPr>
            <a:r>
              <a:rPr lang="en-US" dirty="0">
                <a:ea typeface="+mn-lt"/>
                <a:cs typeface="+mn-lt"/>
              </a:rPr>
              <a:t>In 2017, D. </a:t>
            </a:r>
            <a:r>
              <a:rPr lang="en-US" dirty="0" err="1">
                <a:ea typeface="+mn-lt"/>
                <a:cs typeface="+mn-lt"/>
              </a:rPr>
              <a:t>Vilares</a:t>
            </a:r>
            <a:r>
              <a:rPr lang="en-US" dirty="0">
                <a:ea typeface="+mn-lt"/>
                <a:cs typeface="+mn-lt"/>
              </a:rPr>
              <a:t>, C. </a:t>
            </a:r>
            <a:r>
              <a:rPr lang="en-US" dirty="0" err="1">
                <a:ea typeface="+mn-lt"/>
                <a:cs typeface="+mn-lt"/>
              </a:rPr>
              <a:t>G´omez-Rodrıguez</a:t>
            </a:r>
            <a:r>
              <a:rPr lang="en-US" dirty="0">
                <a:ea typeface="+mn-lt"/>
                <a:cs typeface="+mn-lt"/>
              </a:rPr>
              <a:t> and M.A. Alonso, Universal, unsupervised (rule-based), uncovered sentiment analysis, Knowledge-Based Systems.</a:t>
            </a:r>
          </a:p>
          <a:p>
            <a:pPr algn="just">
              <a:buFont typeface="Wingdings" panose="020B0604020202020204" pitchFamily="34" charset="0"/>
              <a:buChar char="Ø"/>
            </a:pPr>
            <a:r>
              <a:rPr lang="en-US" dirty="0">
                <a:ea typeface="+mn-lt"/>
                <a:cs typeface="+mn-lt"/>
              </a:rPr>
              <a:t>In 2019, Saad and Yang aimed for giving a complete tweet sentiment analysis on the basis of ordinal regression with machine learning algorithms.</a:t>
            </a:r>
          </a:p>
          <a:p>
            <a:pPr>
              <a:buFont typeface="Wingdings,Sans-Serif" panose="020B0604020202020204" pitchFamily="34" charset="0"/>
              <a:buChar char="Ø"/>
            </a:pPr>
            <a:endParaRPr lang="en-US" dirty="0"/>
          </a:p>
        </p:txBody>
      </p:sp>
      <p:sp>
        <p:nvSpPr>
          <p:cNvPr id="5" name="Slide Number Placeholder 4">
            <a:extLst>
              <a:ext uri="{FF2B5EF4-FFF2-40B4-BE49-F238E27FC236}">
                <a16:creationId xmlns:a16="http://schemas.microsoft.com/office/drawing/2014/main" id="{666CE62F-4161-4C9E-A604-E5CDB6A55B1C}"/>
              </a:ext>
            </a:extLst>
          </p:cNvPr>
          <p:cNvSpPr>
            <a:spLocks noGrp="1"/>
          </p:cNvSpPr>
          <p:nvPr>
            <p:ph type="sldNum" sz="quarter" idx="12"/>
          </p:nvPr>
        </p:nvSpPr>
        <p:spPr/>
        <p:txBody>
          <a:bodyPr/>
          <a:lstStyle/>
          <a:p>
            <a:fld id="{6D22F896-40B5-4ADD-8801-0D06FADFA095}" type="slidenum">
              <a:rPr lang="en-US" dirty="0"/>
              <a:t>10</a:t>
            </a:fld>
            <a:endParaRPr lang="en-US"/>
          </a:p>
        </p:txBody>
      </p:sp>
      <p:sp>
        <p:nvSpPr>
          <p:cNvPr id="6" name="Date Placeholder 3">
            <a:extLst>
              <a:ext uri="{FF2B5EF4-FFF2-40B4-BE49-F238E27FC236}">
                <a16:creationId xmlns:a16="http://schemas.microsoft.com/office/drawing/2014/main" id="{2BB5EFBE-3404-4AAD-9847-A0ADC279FA0F}"/>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408182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C8FF-2331-4ECF-9710-1BF4CB2E8392}"/>
              </a:ext>
            </a:extLst>
          </p:cNvPr>
          <p:cNvSpPr>
            <a:spLocks noGrp="1"/>
          </p:cNvSpPr>
          <p:nvPr>
            <p:ph type="title"/>
          </p:nvPr>
        </p:nvSpPr>
        <p:spPr>
          <a:xfrm>
            <a:off x="993929" y="-39330"/>
            <a:ext cx="9905998" cy="797327"/>
          </a:xfrm>
        </p:spPr>
        <p:txBody>
          <a:bodyPr/>
          <a:lstStyle/>
          <a:p>
            <a:r>
              <a:rPr lang="en-US" dirty="0"/>
              <a:t>Flowchart</a:t>
            </a:r>
          </a:p>
        </p:txBody>
      </p:sp>
      <p:sp>
        <p:nvSpPr>
          <p:cNvPr id="5" name="Slide Number Placeholder 4">
            <a:extLst>
              <a:ext uri="{FF2B5EF4-FFF2-40B4-BE49-F238E27FC236}">
                <a16:creationId xmlns:a16="http://schemas.microsoft.com/office/drawing/2014/main" id="{93043AF2-347C-49CC-A4C6-F6C68E660BCD}"/>
              </a:ext>
            </a:extLst>
          </p:cNvPr>
          <p:cNvSpPr>
            <a:spLocks noGrp="1"/>
          </p:cNvSpPr>
          <p:nvPr>
            <p:ph type="sldNum" sz="quarter" idx="12"/>
          </p:nvPr>
        </p:nvSpPr>
        <p:spPr/>
        <p:txBody>
          <a:bodyPr/>
          <a:lstStyle/>
          <a:p>
            <a:fld id="{6D22F896-40B5-4ADD-8801-0D06FADFA095}" type="slidenum">
              <a:rPr lang="en-US" smtClean="0"/>
              <a:t>11</a:t>
            </a:fld>
            <a:endParaRPr lang="en-US"/>
          </a:p>
        </p:txBody>
      </p:sp>
      <p:pic>
        <p:nvPicPr>
          <p:cNvPr id="6" name="Content Placeholder 5">
            <a:extLst>
              <a:ext uri="{FF2B5EF4-FFF2-40B4-BE49-F238E27FC236}">
                <a16:creationId xmlns:a16="http://schemas.microsoft.com/office/drawing/2014/main" id="{DB8CB06D-D4DA-4666-B421-9BA53B6B918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3987" y="501444"/>
            <a:ext cx="6415548" cy="6356555"/>
          </a:xfrm>
          <a:prstGeom prst="rect">
            <a:avLst/>
          </a:prstGeom>
          <a:noFill/>
          <a:ln>
            <a:noFill/>
          </a:ln>
        </p:spPr>
      </p:pic>
      <p:sp>
        <p:nvSpPr>
          <p:cNvPr id="7" name="Date Placeholder 3">
            <a:extLst>
              <a:ext uri="{FF2B5EF4-FFF2-40B4-BE49-F238E27FC236}">
                <a16:creationId xmlns:a16="http://schemas.microsoft.com/office/drawing/2014/main" id="{267A8E9D-B6BE-416E-917A-E7CD3CAFFC20}"/>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130095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2EF6-D1B0-48C2-847A-D4FC5D854610}"/>
              </a:ext>
            </a:extLst>
          </p:cNvPr>
          <p:cNvSpPr>
            <a:spLocks noGrp="1"/>
          </p:cNvSpPr>
          <p:nvPr>
            <p:ph type="title"/>
          </p:nvPr>
        </p:nvSpPr>
        <p:spPr>
          <a:xfrm>
            <a:off x="1141413" y="339213"/>
            <a:ext cx="9905998" cy="1047135"/>
          </a:xfrm>
        </p:spPr>
        <p:txBody>
          <a:bodyPr/>
          <a:lstStyle/>
          <a:p>
            <a:r>
              <a:rPr lang="en-US" dirty="0"/>
              <a:t>Sentiment analyzer</a:t>
            </a:r>
          </a:p>
        </p:txBody>
      </p:sp>
      <p:sp>
        <p:nvSpPr>
          <p:cNvPr id="5" name="Slide Number Placeholder 4">
            <a:extLst>
              <a:ext uri="{FF2B5EF4-FFF2-40B4-BE49-F238E27FC236}">
                <a16:creationId xmlns:a16="http://schemas.microsoft.com/office/drawing/2014/main" id="{FD9861F0-168D-4438-A461-7F7AAE4A1797}"/>
              </a:ext>
            </a:extLst>
          </p:cNvPr>
          <p:cNvSpPr>
            <a:spLocks noGrp="1"/>
          </p:cNvSpPr>
          <p:nvPr>
            <p:ph type="sldNum" sz="quarter" idx="12"/>
          </p:nvPr>
        </p:nvSpPr>
        <p:spPr/>
        <p:txBody>
          <a:bodyPr/>
          <a:lstStyle/>
          <a:p>
            <a:fld id="{6D22F896-40B5-4ADD-8801-0D06FADFA095}" type="slidenum">
              <a:rPr lang="en-US" smtClean="0"/>
              <a:t>12</a:t>
            </a:fld>
            <a:endParaRPr lang="en-US"/>
          </a:p>
        </p:txBody>
      </p:sp>
      <p:pic>
        <p:nvPicPr>
          <p:cNvPr id="6" name="Content Placeholder 5" descr="No description available.">
            <a:extLst>
              <a:ext uri="{FF2B5EF4-FFF2-40B4-BE49-F238E27FC236}">
                <a16:creationId xmlns:a16="http://schemas.microsoft.com/office/drawing/2014/main" id="{26E4789D-951D-489D-A785-E5E391393C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6193" y="1090613"/>
            <a:ext cx="5676439" cy="4700587"/>
          </a:xfrm>
          <a:prstGeom prst="rect">
            <a:avLst/>
          </a:prstGeom>
          <a:noFill/>
          <a:ln>
            <a:noFill/>
          </a:ln>
        </p:spPr>
      </p:pic>
      <p:pic>
        <p:nvPicPr>
          <p:cNvPr id="8" name="Picture 7">
            <a:extLst>
              <a:ext uri="{FF2B5EF4-FFF2-40B4-BE49-F238E27FC236}">
                <a16:creationId xmlns:a16="http://schemas.microsoft.com/office/drawing/2014/main" id="{AE61CE84-4C3D-45E4-9201-331CCAB751DB}"/>
              </a:ext>
            </a:extLst>
          </p:cNvPr>
          <p:cNvPicPr/>
          <p:nvPr/>
        </p:nvPicPr>
        <p:blipFill>
          <a:blip r:embed="rId3"/>
          <a:stretch>
            <a:fillRect/>
          </a:stretch>
        </p:blipFill>
        <p:spPr>
          <a:xfrm>
            <a:off x="3433916" y="4340624"/>
            <a:ext cx="5029200" cy="1067435"/>
          </a:xfrm>
          <a:prstGeom prst="rect">
            <a:avLst/>
          </a:prstGeom>
        </p:spPr>
      </p:pic>
      <p:pic>
        <p:nvPicPr>
          <p:cNvPr id="9" name="Picture 8">
            <a:extLst>
              <a:ext uri="{FF2B5EF4-FFF2-40B4-BE49-F238E27FC236}">
                <a16:creationId xmlns:a16="http://schemas.microsoft.com/office/drawing/2014/main" id="{2B861FDF-2CA6-4DB2-AEE9-570A13E3AE36}"/>
              </a:ext>
            </a:extLst>
          </p:cNvPr>
          <p:cNvPicPr/>
          <p:nvPr/>
        </p:nvPicPr>
        <p:blipFill>
          <a:blip r:embed="rId4"/>
          <a:stretch>
            <a:fillRect/>
          </a:stretch>
        </p:blipFill>
        <p:spPr>
          <a:xfrm>
            <a:off x="3433916" y="4232038"/>
            <a:ext cx="5076825" cy="1284605"/>
          </a:xfrm>
          <a:prstGeom prst="rect">
            <a:avLst/>
          </a:prstGeom>
        </p:spPr>
      </p:pic>
      <p:sp>
        <p:nvSpPr>
          <p:cNvPr id="10" name="Date Placeholder 3">
            <a:extLst>
              <a:ext uri="{FF2B5EF4-FFF2-40B4-BE49-F238E27FC236}">
                <a16:creationId xmlns:a16="http://schemas.microsoft.com/office/drawing/2014/main" id="{C57C6316-AEA8-44BB-9108-50C8896C6D01}"/>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3657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4B77-E31B-4CC2-82EA-55846CDA2F92}"/>
              </a:ext>
            </a:extLst>
          </p:cNvPr>
          <p:cNvSpPr>
            <a:spLocks noGrp="1"/>
          </p:cNvSpPr>
          <p:nvPr>
            <p:ph type="title"/>
          </p:nvPr>
        </p:nvSpPr>
        <p:spPr>
          <a:xfrm>
            <a:off x="1141413" y="265472"/>
            <a:ext cx="9905998" cy="801328"/>
          </a:xfrm>
        </p:spPr>
        <p:txBody>
          <a:bodyPr/>
          <a:lstStyle/>
          <a:p>
            <a:r>
              <a:rPr lang="en-US" dirty="0"/>
              <a:t>Rest </a:t>
            </a:r>
            <a:r>
              <a:rPr lang="en-US" dirty="0" err="1"/>
              <a:t>api</a:t>
            </a:r>
            <a:endParaRPr lang="en-US" dirty="0"/>
          </a:p>
        </p:txBody>
      </p:sp>
      <p:sp>
        <p:nvSpPr>
          <p:cNvPr id="5" name="Slide Number Placeholder 4">
            <a:extLst>
              <a:ext uri="{FF2B5EF4-FFF2-40B4-BE49-F238E27FC236}">
                <a16:creationId xmlns:a16="http://schemas.microsoft.com/office/drawing/2014/main" id="{52E0663F-DDA1-4B95-B96C-EAA229A2C104}"/>
              </a:ext>
            </a:extLst>
          </p:cNvPr>
          <p:cNvSpPr>
            <a:spLocks noGrp="1"/>
          </p:cNvSpPr>
          <p:nvPr>
            <p:ph type="sldNum" sz="quarter" idx="12"/>
          </p:nvPr>
        </p:nvSpPr>
        <p:spPr/>
        <p:txBody>
          <a:bodyPr/>
          <a:lstStyle/>
          <a:p>
            <a:fld id="{6D22F896-40B5-4ADD-8801-0D06FADFA095}" type="slidenum">
              <a:rPr lang="en-US" smtClean="0"/>
              <a:t>13</a:t>
            </a:fld>
            <a:endParaRPr lang="en-US"/>
          </a:p>
        </p:txBody>
      </p:sp>
      <p:pic>
        <p:nvPicPr>
          <p:cNvPr id="6" name="Content Placeholder 5" descr="Open photo">
            <a:extLst>
              <a:ext uri="{FF2B5EF4-FFF2-40B4-BE49-F238E27FC236}">
                <a16:creationId xmlns:a16="http://schemas.microsoft.com/office/drawing/2014/main" id="{53E9C082-F439-4071-A46E-048C0CCD3C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6942" y="929149"/>
            <a:ext cx="6341806" cy="4837470"/>
          </a:xfrm>
          <a:prstGeom prst="rect">
            <a:avLst/>
          </a:prstGeom>
          <a:noFill/>
          <a:ln>
            <a:noFill/>
          </a:ln>
        </p:spPr>
      </p:pic>
      <p:sp>
        <p:nvSpPr>
          <p:cNvPr id="7" name="Date Placeholder 3">
            <a:extLst>
              <a:ext uri="{FF2B5EF4-FFF2-40B4-BE49-F238E27FC236}">
                <a16:creationId xmlns:a16="http://schemas.microsoft.com/office/drawing/2014/main" id="{49C7C406-464C-4806-9E78-48A1582A5452}"/>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298036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9909-E7E1-434D-A6F6-575B03063A1A}"/>
              </a:ext>
            </a:extLst>
          </p:cNvPr>
          <p:cNvSpPr>
            <a:spLocks noGrp="1"/>
          </p:cNvSpPr>
          <p:nvPr>
            <p:ph type="title"/>
          </p:nvPr>
        </p:nvSpPr>
        <p:spPr>
          <a:xfrm>
            <a:off x="1141413" y="0"/>
            <a:ext cx="9905998" cy="1066799"/>
          </a:xfrm>
        </p:spPr>
        <p:txBody>
          <a:bodyPr/>
          <a:lstStyle/>
          <a:p>
            <a:r>
              <a:rPr lang="en-US" dirty="0" err="1"/>
              <a:t>RESult</a:t>
            </a:r>
            <a:endParaRPr lang="en-US" dirty="0"/>
          </a:p>
        </p:txBody>
      </p:sp>
      <p:sp>
        <p:nvSpPr>
          <p:cNvPr id="5" name="Slide Number Placeholder 4">
            <a:extLst>
              <a:ext uri="{FF2B5EF4-FFF2-40B4-BE49-F238E27FC236}">
                <a16:creationId xmlns:a16="http://schemas.microsoft.com/office/drawing/2014/main" id="{9C548F5F-65DA-44A0-B599-1FFE15F4653F}"/>
              </a:ext>
            </a:extLst>
          </p:cNvPr>
          <p:cNvSpPr>
            <a:spLocks noGrp="1"/>
          </p:cNvSpPr>
          <p:nvPr>
            <p:ph type="sldNum" sz="quarter" idx="12"/>
          </p:nvPr>
        </p:nvSpPr>
        <p:spPr/>
        <p:txBody>
          <a:bodyPr/>
          <a:lstStyle/>
          <a:p>
            <a:fld id="{6D22F896-40B5-4ADD-8801-0D06FADFA095}" type="slidenum">
              <a:rPr lang="en-US" smtClean="0"/>
              <a:t>14</a:t>
            </a:fld>
            <a:endParaRPr lang="en-US"/>
          </a:p>
        </p:txBody>
      </p:sp>
      <p:graphicFrame>
        <p:nvGraphicFramePr>
          <p:cNvPr id="6" name="Content Placeholder 5">
            <a:extLst>
              <a:ext uri="{FF2B5EF4-FFF2-40B4-BE49-F238E27FC236}">
                <a16:creationId xmlns:a16="http://schemas.microsoft.com/office/drawing/2014/main" id="{A615B6FA-FAF8-4B35-83ED-ECE77E4D9C4D}"/>
              </a:ext>
            </a:extLst>
          </p:cNvPr>
          <p:cNvGraphicFramePr>
            <a:graphicFrameLocks noGrp="1"/>
          </p:cNvGraphicFramePr>
          <p:nvPr>
            <p:ph idx="1"/>
            <p:extLst>
              <p:ext uri="{D42A27DB-BD31-4B8C-83A1-F6EECF244321}">
                <p14:modId xmlns:p14="http://schemas.microsoft.com/office/powerpoint/2010/main" val="1423432086"/>
              </p:ext>
            </p:extLst>
          </p:nvPr>
        </p:nvGraphicFramePr>
        <p:xfrm>
          <a:off x="1141413" y="609599"/>
          <a:ext cx="9906000" cy="458183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1BE4CA6-27C8-47F0-A151-E555DCFA51CA}"/>
              </a:ext>
            </a:extLst>
          </p:cNvPr>
          <p:cNvSpPr txBox="1"/>
          <p:nvPr/>
        </p:nvSpPr>
        <p:spPr>
          <a:xfrm>
            <a:off x="1695426" y="5419505"/>
            <a:ext cx="8948027" cy="646331"/>
          </a:xfrm>
          <a:prstGeom prst="rect">
            <a:avLst/>
          </a:prstGeom>
          <a:noFill/>
        </p:spPr>
        <p:txBody>
          <a:bodyPr wrap="non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Fig: Comparison of different performance measure of 6 different Algorithms for Movie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Date Placeholder 3">
            <a:extLst>
              <a:ext uri="{FF2B5EF4-FFF2-40B4-BE49-F238E27FC236}">
                <a16:creationId xmlns:a16="http://schemas.microsoft.com/office/drawing/2014/main" id="{7D241E67-1A9D-44D4-AB74-3E9067FBDA03}"/>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75012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657D-300B-42C5-B28D-DBE8AA2ED6AA}"/>
              </a:ext>
            </a:extLst>
          </p:cNvPr>
          <p:cNvSpPr>
            <a:spLocks noGrp="1"/>
          </p:cNvSpPr>
          <p:nvPr>
            <p:ph type="title"/>
          </p:nvPr>
        </p:nvSpPr>
        <p:spPr>
          <a:xfrm>
            <a:off x="1141413" y="280219"/>
            <a:ext cx="9905998" cy="929149"/>
          </a:xfrm>
        </p:spPr>
        <p:txBody>
          <a:bodyPr/>
          <a:lstStyle/>
          <a:p>
            <a:r>
              <a:rPr lang="en-US" dirty="0"/>
              <a:t>RESULT (CONT..)</a:t>
            </a:r>
          </a:p>
        </p:txBody>
      </p:sp>
      <p:sp>
        <p:nvSpPr>
          <p:cNvPr id="5" name="Slide Number Placeholder 4">
            <a:extLst>
              <a:ext uri="{FF2B5EF4-FFF2-40B4-BE49-F238E27FC236}">
                <a16:creationId xmlns:a16="http://schemas.microsoft.com/office/drawing/2014/main" id="{91EA7651-88AD-4074-A228-32E95068F203}"/>
              </a:ext>
            </a:extLst>
          </p:cNvPr>
          <p:cNvSpPr>
            <a:spLocks noGrp="1"/>
          </p:cNvSpPr>
          <p:nvPr>
            <p:ph type="sldNum" sz="quarter" idx="12"/>
          </p:nvPr>
        </p:nvSpPr>
        <p:spPr/>
        <p:txBody>
          <a:bodyPr/>
          <a:lstStyle/>
          <a:p>
            <a:fld id="{6D22F896-40B5-4ADD-8801-0D06FADFA095}" type="slidenum">
              <a:rPr lang="en-US" smtClean="0"/>
              <a:t>15</a:t>
            </a:fld>
            <a:endParaRPr lang="en-US"/>
          </a:p>
        </p:txBody>
      </p:sp>
      <p:graphicFrame>
        <p:nvGraphicFramePr>
          <p:cNvPr id="6" name="Content Placeholder 5">
            <a:extLst>
              <a:ext uri="{FF2B5EF4-FFF2-40B4-BE49-F238E27FC236}">
                <a16:creationId xmlns:a16="http://schemas.microsoft.com/office/drawing/2014/main" id="{A3631244-FA27-4815-B3C4-44E4B5483B7E}"/>
              </a:ext>
            </a:extLst>
          </p:cNvPr>
          <p:cNvGraphicFramePr>
            <a:graphicFrameLocks noGrp="1"/>
          </p:cNvGraphicFramePr>
          <p:nvPr>
            <p:ph idx="1"/>
            <p:extLst>
              <p:ext uri="{D42A27DB-BD31-4B8C-83A1-F6EECF244321}">
                <p14:modId xmlns:p14="http://schemas.microsoft.com/office/powerpoint/2010/main" val="230730006"/>
              </p:ext>
            </p:extLst>
          </p:nvPr>
        </p:nvGraphicFramePr>
        <p:xfrm>
          <a:off x="1141413" y="1047135"/>
          <a:ext cx="9906000" cy="426228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F423044-7E6C-4589-8272-DE862D535826}"/>
              </a:ext>
            </a:extLst>
          </p:cNvPr>
          <p:cNvSpPr txBox="1"/>
          <p:nvPr/>
        </p:nvSpPr>
        <p:spPr>
          <a:xfrm>
            <a:off x="1280561" y="5403511"/>
            <a:ext cx="9627700" cy="374077"/>
          </a:xfrm>
          <a:prstGeom prst="rect">
            <a:avLst/>
          </a:prstGeom>
          <a:noFill/>
        </p:spPr>
        <p:txBody>
          <a:bodyPr wrap="none" rtlCol="0">
            <a:spAutoFit/>
          </a:bodyPr>
          <a:lstStyle/>
          <a:p>
            <a:pPr marL="0" marR="0" algn="ct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Fig: Comparison of different performance measure of 6 different Algorithms for Conversation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Date Placeholder 3">
            <a:extLst>
              <a:ext uri="{FF2B5EF4-FFF2-40B4-BE49-F238E27FC236}">
                <a16:creationId xmlns:a16="http://schemas.microsoft.com/office/drawing/2014/main" id="{B7544D1E-9252-49D7-933C-F682AFAC450F}"/>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157198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A26F-7749-4ECC-8E45-2957CE17B13F}"/>
              </a:ext>
            </a:extLst>
          </p:cNvPr>
          <p:cNvSpPr>
            <a:spLocks noGrp="1"/>
          </p:cNvSpPr>
          <p:nvPr>
            <p:ph type="title"/>
          </p:nvPr>
        </p:nvSpPr>
        <p:spPr>
          <a:xfrm>
            <a:off x="1141412" y="0"/>
            <a:ext cx="9905998" cy="1066799"/>
          </a:xfrm>
        </p:spPr>
        <p:txBody>
          <a:bodyPr/>
          <a:lstStyle/>
          <a:p>
            <a:r>
              <a:rPr lang="en-US" dirty="0"/>
              <a:t>Dataset Evaluation</a:t>
            </a:r>
          </a:p>
        </p:txBody>
      </p:sp>
      <p:sp>
        <p:nvSpPr>
          <p:cNvPr id="5" name="Slide Number Placeholder 4">
            <a:extLst>
              <a:ext uri="{FF2B5EF4-FFF2-40B4-BE49-F238E27FC236}">
                <a16:creationId xmlns:a16="http://schemas.microsoft.com/office/drawing/2014/main" id="{AD654868-EA0D-47DE-B39A-3302E36B7EB3}"/>
              </a:ext>
            </a:extLst>
          </p:cNvPr>
          <p:cNvSpPr>
            <a:spLocks noGrp="1"/>
          </p:cNvSpPr>
          <p:nvPr>
            <p:ph type="sldNum" sz="quarter" idx="12"/>
          </p:nvPr>
        </p:nvSpPr>
        <p:spPr/>
        <p:txBody>
          <a:bodyPr/>
          <a:lstStyle/>
          <a:p>
            <a:fld id="{6D22F896-40B5-4ADD-8801-0D06FADFA095}" type="slidenum">
              <a:rPr lang="en-US" smtClean="0"/>
              <a:t>16</a:t>
            </a:fld>
            <a:endParaRPr lang="en-US"/>
          </a:p>
        </p:txBody>
      </p:sp>
      <p:pic>
        <p:nvPicPr>
          <p:cNvPr id="6" name="Content Placeholder 5" descr="No description available.">
            <a:extLst>
              <a:ext uri="{FF2B5EF4-FFF2-40B4-BE49-F238E27FC236}">
                <a16:creationId xmlns:a16="http://schemas.microsoft.com/office/drawing/2014/main" id="{920965C9-896F-44A0-8D6B-DE0191BA07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304" y="928688"/>
            <a:ext cx="8080218" cy="4218499"/>
          </a:xfrm>
          <a:prstGeom prst="rect">
            <a:avLst/>
          </a:prstGeom>
          <a:noFill/>
          <a:ln>
            <a:noFill/>
          </a:ln>
        </p:spPr>
      </p:pic>
      <p:sp>
        <p:nvSpPr>
          <p:cNvPr id="7" name="TextBox 6">
            <a:extLst>
              <a:ext uri="{FF2B5EF4-FFF2-40B4-BE49-F238E27FC236}">
                <a16:creationId xmlns:a16="http://schemas.microsoft.com/office/drawing/2014/main" id="{5D2AFD7A-B18F-4553-94E3-C78369027F98}"/>
              </a:ext>
            </a:extLst>
          </p:cNvPr>
          <p:cNvSpPr txBox="1"/>
          <p:nvPr/>
        </p:nvSpPr>
        <p:spPr>
          <a:xfrm>
            <a:off x="1401097" y="5429544"/>
            <a:ext cx="9646313" cy="646331"/>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Comparison of different performance measure of Multinomial Naïve Bayes with respect to amount of data</a:t>
            </a:r>
            <a:endParaRPr lang="en-US" dirty="0"/>
          </a:p>
        </p:txBody>
      </p:sp>
      <p:sp>
        <p:nvSpPr>
          <p:cNvPr id="9" name="Date Placeholder 3">
            <a:extLst>
              <a:ext uri="{FF2B5EF4-FFF2-40B4-BE49-F238E27FC236}">
                <a16:creationId xmlns:a16="http://schemas.microsoft.com/office/drawing/2014/main" id="{923D8E5C-4B34-40AF-95F7-5D46A6E91803}"/>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125636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BE44-10DA-403C-857C-E3006F26E74F}"/>
              </a:ext>
            </a:extLst>
          </p:cNvPr>
          <p:cNvSpPr>
            <a:spLocks noGrp="1"/>
          </p:cNvSpPr>
          <p:nvPr>
            <p:ph type="title"/>
          </p:nvPr>
        </p:nvSpPr>
        <p:spPr>
          <a:xfrm>
            <a:off x="1141413" y="191730"/>
            <a:ext cx="9905998" cy="875070"/>
          </a:xfrm>
        </p:spPr>
        <p:txBody>
          <a:bodyPr/>
          <a:lstStyle/>
          <a:p>
            <a:r>
              <a:rPr lang="en-US" dirty="0"/>
              <a:t>Dataset evaluation (Cont..)</a:t>
            </a:r>
          </a:p>
        </p:txBody>
      </p:sp>
      <p:sp>
        <p:nvSpPr>
          <p:cNvPr id="5" name="Slide Number Placeholder 4">
            <a:extLst>
              <a:ext uri="{FF2B5EF4-FFF2-40B4-BE49-F238E27FC236}">
                <a16:creationId xmlns:a16="http://schemas.microsoft.com/office/drawing/2014/main" id="{E0F60113-0B4F-4833-B741-9209539B4CD6}"/>
              </a:ext>
            </a:extLst>
          </p:cNvPr>
          <p:cNvSpPr>
            <a:spLocks noGrp="1"/>
          </p:cNvSpPr>
          <p:nvPr>
            <p:ph type="sldNum" sz="quarter" idx="12"/>
          </p:nvPr>
        </p:nvSpPr>
        <p:spPr/>
        <p:txBody>
          <a:bodyPr/>
          <a:lstStyle/>
          <a:p>
            <a:fld id="{6D22F896-40B5-4ADD-8801-0D06FADFA095}" type="slidenum">
              <a:rPr lang="en-US" smtClean="0"/>
              <a:t>17</a:t>
            </a:fld>
            <a:endParaRPr lang="en-US"/>
          </a:p>
        </p:txBody>
      </p:sp>
      <p:pic>
        <p:nvPicPr>
          <p:cNvPr id="6" name="Content Placeholder 5" descr="No description available.">
            <a:extLst>
              <a:ext uri="{FF2B5EF4-FFF2-40B4-BE49-F238E27FC236}">
                <a16:creationId xmlns:a16="http://schemas.microsoft.com/office/drawing/2014/main" id="{88210432-2AC3-4222-86D1-6705FB9D976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4178" y="961232"/>
            <a:ext cx="6900468" cy="4244950"/>
          </a:xfrm>
          <a:prstGeom prst="rect">
            <a:avLst/>
          </a:prstGeom>
          <a:noFill/>
          <a:ln>
            <a:noFill/>
          </a:ln>
        </p:spPr>
      </p:pic>
      <p:sp>
        <p:nvSpPr>
          <p:cNvPr id="7" name="TextBox 6">
            <a:extLst>
              <a:ext uri="{FF2B5EF4-FFF2-40B4-BE49-F238E27FC236}">
                <a16:creationId xmlns:a16="http://schemas.microsoft.com/office/drawing/2014/main" id="{23A98B3B-E453-4A75-9F77-C410BE106C97}"/>
              </a:ext>
            </a:extLst>
          </p:cNvPr>
          <p:cNvSpPr txBox="1"/>
          <p:nvPr/>
        </p:nvSpPr>
        <p:spPr>
          <a:xfrm>
            <a:off x="1401097" y="5429544"/>
            <a:ext cx="9646313"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Comparison of different performance measure of Decision Tree with respect to amount of data</a:t>
            </a:r>
            <a:endParaRPr lang="en-US" dirty="0"/>
          </a:p>
        </p:txBody>
      </p:sp>
      <p:sp>
        <p:nvSpPr>
          <p:cNvPr id="8" name="Date Placeholder 3">
            <a:extLst>
              <a:ext uri="{FF2B5EF4-FFF2-40B4-BE49-F238E27FC236}">
                <a16:creationId xmlns:a16="http://schemas.microsoft.com/office/drawing/2014/main" id="{C7EE27D7-D93E-4E7D-BAED-F6EE81469057}"/>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151325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7EF5-2605-4C82-9CB7-71712426C702}"/>
              </a:ext>
            </a:extLst>
          </p:cNvPr>
          <p:cNvSpPr>
            <a:spLocks noGrp="1"/>
          </p:cNvSpPr>
          <p:nvPr>
            <p:ph type="title"/>
          </p:nvPr>
        </p:nvSpPr>
        <p:spPr>
          <a:xfrm>
            <a:off x="1141413" y="206478"/>
            <a:ext cx="9905998" cy="973393"/>
          </a:xfrm>
        </p:spPr>
        <p:txBody>
          <a:bodyPr/>
          <a:lstStyle/>
          <a:p>
            <a:r>
              <a:rPr lang="en-US" dirty="0"/>
              <a:t>Dataset evaluation (cont..)</a:t>
            </a:r>
          </a:p>
        </p:txBody>
      </p:sp>
      <p:sp>
        <p:nvSpPr>
          <p:cNvPr id="5" name="Slide Number Placeholder 4">
            <a:extLst>
              <a:ext uri="{FF2B5EF4-FFF2-40B4-BE49-F238E27FC236}">
                <a16:creationId xmlns:a16="http://schemas.microsoft.com/office/drawing/2014/main" id="{3DA7027B-6051-4BD6-84DB-4D713EAD0A4D}"/>
              </a:ext>
            </a:extLst>
          </p:cNvPr>
          <p:cNvSpPr>
            <a:spLocks noGrp="1"/>
          </p:cNvSpPr>
          <p:nvPr>
            <p:ph type="sldNum" sz="quarter" idx="12"/>
          </p:nvPr>
        </p:nvSpPr>
        <p:spPr/>
        <p:txBody>
          <a:bodyPr/>
          <a:lstStyle/>
          <a:p>
            <a:fld id="{6D22F896-40B5-4ADD-8801-0D06FADFA095}" type="slidenum">
              <a:rPr lang="en-US" smtClean="0"/>
              <a:t>18</a:t>
            </a:fld>
            <a:endParaRPr lang="en-US"/>
          </a:p>
        </p:txBody>
      </p:sp>
      <p:pic>
        <p:nvPicPr>
          <p:cNvPr id="7" name="Content Placeholder 6" descr="No description available.">
            <a:extLst>
              <a:ext uri="{FF2B5EF4-FFF2-40B4-BE49-F238E27FC236}">
                <a16:creationId xmlns:a16="http://schemas.microsoft.com/office/drawing/2014/main" id="{EF77B6D4-9032-4F59-856A-DA5BAE09A0A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70277" y="1327150"/>
            <a:ext cx="6648272" cy="4056011"/>
          </a:xfrm>
          <a:prstGeom prst="rect">
            <a:avLst/>
          </a:prstGeom>
          <a:noFill/>
          <a:ln>
            <a:noFill/>
          </a:ln>
        </p:spPr>
      </p:pic>
      <p:sp>
        <p:nvSpPr>
          <p:cNvPr id="8" name="TextBox 7">
            <a:extLst>
              <a:ext uri="{FF2B5EF4-FFF2-40B4-BE49-F238E27FC236}">
                <a16:creationId xmlns:a16="http://schemas.microsoft.com/office/drawing/2014/main" id="{9D771924-EFD4-4FAE-B822-EFD382ACD200}"/>
              </a:ext>
            </a:extLst>
          </p:cNvPr>
          <p:cNvSpPr txBox="1"/>
          <p:nvPr/>
        </p:nvSpPr>
        <p:spPr>
          <a:xfrm>
            <a:off x="1401097" y="5429544"/>
            <a:ext cx="9646313" cy="646331"/>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Comparison of different performance measure of Logistic Regression with respect to amount of data</a:t>
            </a:r>
            <a:endParaRPr lang="en-US" dirty="0"/>
          </a:p>
        </p:txBody>
      </p:sp>
      <p:sp>
        <p:nvSpPr>
          <p:cNvPr id="9" name="Date Placeholder 3">
            <a:extLst>
              <a:ext uri="{FF2B5EF4-FFF2-40B4-BE49-F238E27FC236}">
                <a16:creationId xmlns:a16="http://schemas.microsoft.com/office/drawing/2014/main" id="{F48844C4-3ACE-4A61-A478-32E6CB967063}"/>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352760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77DF-30E9-42DA-9373-224F2670AFC0}"/>
              </a:ext>
            </a:extLst>
          </p:cNvPr>
          <p:cNvSpPr>
            <a:spLocks noGrp="1"/>
          </p:cNvSpPr>
          <p:nvPr>
            <p:ph type="title"/>
          </p:nvPr>
        </p:nvSpPr>
        <p:spPr>
          <a:xfrm>
            <a:off x="1141412" y="49160"/>
            <a:ext cx="9905998" cy="806246"/>
          </a:xfrm>
        </p:spPr>
        <p:txBody>
          <a:bodyPr/>
          <a:lstStyle/>
          <a:p>
            <a:r>
              <a:rPr lang="en-US" dirty="0"/>
              <a:t>Dataset evaluation (cont..)</a:t>
            </a:r>
          </a:p>
        </p:txBody>
      </p:sp>
      <p:sp>
        <p:nvSpPr>
          <p:cNvPr id="5" name="Slide Number Placeholder 4">
            <a:extLst>
              <a:ext uri="{FF2B5EF4-FFF2-40B4-BE49-F238E27FC236}">
                <a16:creationId xmlns:a16="http://schemas.microsoft.com/office/drawing/2014/main" id="{8EDCBC51-D3CB-493E-986B-E4872C6A2A2C}"/>
              </a:ext>
            </a:extLst>
          </p:cNvPr>
          <p:cNvSpPr>
            <a:spLocks noGrp="1"/>
          </p:cNvSpPr>
          <p:nvPr>
            <p:ph type="sldNum" sz="quarter" idx="12"/>
          </p:nvPr>
        </p:nvSpPr>
        <p:spPr/>
        <p:txBody>
          <a:bodyPr/>
          <a:lstStyle/>
          <a:p>
            <a:fld id="{6D22F896-40B5-4ADD-8801-0D06FADFA095}" type="slidenum">
              <a:rPr lang="en-US" smtClean="0"/>
              <a:t>19</a:t>
            </a:fld>
            <a:endParaRPr lang="en-US"/>
          </a:p>
        </p:txBody>
      </p:sp>
      <p:pic>
        <p:nvPicPr>
          <p:cNvPr id="6" name="Content Placeholder 5" descr="No description available.">
            <a:extLst>
              <a:ext uri="{FF2B5EF4-FFF2-40B4-BE49-F238E27FC236}">
                <a16:creationId xmlns:a16="http://schemas.microsoft.com/office/drawing/2014/main" id="{BBAFD92C-2E5A-44F4-A94E-B09CDFCD49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5381" y="855663"/>
            <a:ext cx="7538064" cy="4321021"/>
          </a:xfrm>
          <a:prstGeom prst="rect">
            <a:avLst/>
          </a:prstGeom>
          <a:noFill/>
          <a:ln>
            <a:noFill/>
          </a:ln>
        </p:spPr>
      </p:pic>
      <p:sp>
        <p:nvSpPr>
          <p:cNvPr id="8" name="TextBox 7">
            <a:extLst>
              <a:ext uri="{FF2B5EF4-FFF2-40B4-BE49-F238E27FC236}">
                <a16:creationId xmlns:a16="http://schemas.microsoft.com/office/drawing/2014/main" id="{88954CBE-B4E7-4131-A1B0-70C3E7352546}"/>
              </a:ext>
            </a:extLst>
          </p:cNvPr>
          <p:cNvSpPr txBox="1"/>
          <p:nvPr/>
        </p:nvSpPr>
        <p:spPr>
          <a:xfrm>
            <a:off x="1401097" y="5429544"/>
            <a:ext cx="9646313"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Comparison of different performance measure of KNN with respect to amount of data</a:t>
            </a:r>
            <a:endParaRPr lang="en-US" dirty="0"/>
          </a:p>
        </p:txBody>
      </p:sp>
      <p:sp>
        <p:nvSpPr>
          <p:cNvPr id="9" name="Date Placeholder 3">
            <a:extLst>
              <a:ext uri="{FF2B5EF4-FFF2-40B4-BE49-F238E27FC236}">
                <a16:creationId xmlns:a16="http://schemas.microsoft.com/office/drawing/2014/main" id="{20D3F247-08C7-43B0-9365-EB9113892EE1}"/>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343970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67BB-3715-4A4B-A8D3-0EC33EFFEE25}"/>
              </a:ext>
            </a:extLst>
          </p:cNvPr>
          <p:cNvSpPr>
            <a:spLocks noGrp="1"/>
          </p:cNvSpPr>
          <p:nvPr>
            <p:ph type="title"/>
          </p:nvPr>
        </p:nvSpPr>
        <p:spPr>
          <a:xfrm>
            <a:off x="1141413" y="618518"/>
            <a:ext cx="9905998" cy="1478570"/>
          </a:xfrm>
        </p:spPr>
        <p:txBody>
          <a:bodyPr>
            <a:normAutofit/>
          </a:bodyPr>
          <a:lstStyle/>
          <a:p>
            <a:r>
              <a:rPr lang="en-US"/>
              <a:t>Outline</a:t>
            </a:r>
          </a:p>
        </p:txBody>
      </p:sp>
      <p:pic>
        <p:nvPicPr>
          <p:cNvPr id="9" name="Picture 8">
            <a:extLst>
              <a:ext uri="{FF2B5EF4-FFF2-40B4-BE49-F238E27FC236}">
                <a16:creationId xmlns:a16="http://schemas.microsoft.com/office/drawing/2014/main" id="{48E246B3-6216-486C-A631-4B5F234304C0}"/>
              </a:ext>
            </a:extLst>
          </p:cNvPr>
          <p:cNvPicPr>
            <a:picLocks noChangeAspect="1"/>
          </p:cNvPicPr>
          <p:nvPr/>
        </p:nvPicPr>
        <p:blipFill>
          <a:blip r:embed="rId3"/>
          <a:stretch>
            <a:fillRect/>
          </a:stretch>
        </p:blipFill>
        <p:spPr>
          <a:xfrm>
            <a:off x="1080451" y="2040766"/>
            <a:ext cx="5014354" cy="31339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A6F9FD8A-CCD8-41D1-B859-8D23D53FF05B}"/>
              </a:ext>
            </a:extLst>
          </p:cNvPr>
          <p:cNvSpPr>
            <a:spLocks noGrp="1"/>
          </p:cNvSpPr>
          <p:nvPr>
            <p:ph idx="1"/>
          </p:nvPr>
        </p:nvSpPr>
        <p:spPr>
          <a:xfrm>
            <a:off x="6560247" y="766916"/>
            <a:ext cx="4497323" cy="4810925"/>
          </a:xfrm>
        </p:spPr>
        <p:txBody>
          <a:bodyPr vert="horz" lIns="91440" tIns="45720" rIns="91440" bIns="45720" rtlCol="0" anchor="t">
            <a:normAutofit lnSpcReduction="10000"/>
          </a:bodyPr>
          <a:lstStyle/>
          <a:p>
            <a:pPr>
              <a:lnSpc>
                <a:spcPct val="110000"/>
              </a:lnSpc>
              <a:buFont typeface="Wingdings" panose="020B0604020202020204" pitchFamily="34" charset="0"/>
              <a:buChar char="Ø"/>
            </a:pPr>
            <a:r>
              <a:rPr lang="en-US" sz="1900" dirty="0"/>
              <a:t>  Introduction</a:t>
            </a:r>
            <a:endParaRPr lang="en-US" dirty="0"/>
          </a:p>
          <a:p>
            <a:pPr>
              <a:lnSpc>
                <a:spcPct val="110000"/>
              </a:lnSpc>
              <a:buFont typeface="Wingdings" panose="020B0604020202020204" pitchFamily="34" charset="0"/>
              <a:buChar char="Ø"/>
            </a:pPr>
            <a:r>
              <a:rPr lang="en-US" sz="1900" dirty="0"/>
              <a:t>  Objective</a:t>
            </a:r>
          </a:p>
          <a:p>
            <a:pPr>
              <a:lnSpc>
                <a:spcPct val="110000"/>
              </a:lnSpc>
              <a:buFont typeface="Wingdings" panose="020B0604020202020204" pitchFamily="34" charset="0"/>
              <a:buChar char="Ø"/>
            </a:pPr>
            <a:r>
              <a:rPr lang="en-US" sz="1900" dirty="0"/>
              <a:t>  Motivation</a:t>
            </a:r>
          </a:p>
          <a:p>
            <a:pPr>
              <a:lnSpc>
                <a:spcPct val="110000"/>
              </a:lnSpc>
              <a:buFont typeface="Wingdings" panose="020B0604020202020204" pitchFamily="34" charset="0"/>
              <a:buChar char="Ø"/>
            </a:pPr>
            <a:r>
              <a:rPr lang="en-US" sz="1900" dirty="0"/>
              <a:t>  Application</a:t>
            </a:r>
          </a:p>
          <a:p>
            <a:pPr>
              <a:lnSpc>
                <a:spcPct val="110000"/>
              </a:lnSpc>
              <a:buFont typeface="Wingdings" panose="020B0604020202020204" pitchFamily="34" charset="0"/>
              <a:buChar char="Ø"/>
            </a:pPr>
            <a:r>
              <a:rPr lang="en-US" sz="1900" dirty="0"/>
              <a:t>  Scope</a:t>
            </a:r>
          </a:p>
          <a:p>
            <a:pPr>
              <a:lnSpc>
                <a:spcPct val="110000"/>
              </a:lnSpc>
              <a:buFont typeface="Wingdings" panose="020B0604020202020204" pitchFamily="34" charset="0"/>
              <a:buChar char="Ø"/>
            </a:pPr>
            <a:r>
              <a:rPr lang="en-US" sz="1900" dirty="0"/>
              <a:t>  Literature Review</a:t>
            </a:r>
          </a:p>
          <a:p>
            <a:pPr>
              <a:lnSpc>
                <a:spcPct val="110000"/>
              </a:lnSpc>
              <a:buFont typeface="Wingdings" panose="020B0604020202020204" pitchFamily="34" charset="0"/>
              <a:buChar char="Ø"/>
            </a:pPr>
            <a:r>
              <a:rPr lang="en-US" sz="1900" dirty="0"/>
              <a:t>  Flowchart</a:t>
            </a:r>
          </a:p>
          <a:p>
            <a:pPr>
              <a:lnSpc>
                <a:spcPct val="110000"/>
              </a:lnSpc>
              <a:buFont typeface="Wingdings" panose="020B0604020202020204" pitchFamily="34" charset="0"/>
              <a:buChar char="Ø"/>
            </a:pPr>
            <a:r>
              <a:rPr lang="en-US" sz="1900" dirty="0"/>
              <a:t>  Sentiment Analyzer</a:t>
            </a:r>
          </a:p>
          <a:p>
            <a:pPr>
              <a:lnSpc>
                <a:spcPct val="110000"/>
              </a:lnSpc>
              <a:buFont typeface="Wingdings" panose="020B0604020202020204" pitchFamily="34" charset="0"/>
              <a:buChar char="Ø"/>
            </a:pPr>
            <a:r>
              <a:rPr lang="en-US" sz="1900" dirty="0"/>
              <a:t>  REST API</a:t>
            </a:r>
          </a:p>
          <a:p>
            <a:pPr>
              <a:lnSpc>
                <a:spcPct val="110000"/>
              </a:lnSpc>
              <a:buFont typeface="Wingdings" panose="020B0604020202020204" pitchFamily="34" charset="0"/>
              <a:buChar char="Ø"/>
            </a:pPr>
            <a:r>
              <a:rPr lang="en-US" sz="1900" dirty="0"/>
              <a:t>  Result</a:t>
            </a:r>
          </a:p>
          <a:p>
            <a:pPr>
              <a:lnSpc>
                <a:spcPct val="110000"/>
              </a:lnSpc>
              <a:buFont typeface="Wingdings" panose="020B0604020202020204" pitchFamily="34" charset="0"/>
              <a:buChar char="Ø"/>
            </a:pPr>
            <a:r>
              <a:rPr lang="en-US" sz="1900" dirty="0"/>
              <a:t>  </a:t>
            </a:r>
            <a:r>
              <a:rPr lang="en-US" sz="1900"/>
              <a:t>Dataset Evaluation</a:t>
            </a:r>
            <a:endParaRPr lang="en-US" sz="1900" dirty="0"/>
          </a:p>
        </p:txBody>
      </p:sp>
      <p:sp>
        <p:nvSpPr>
          <p:cNvPr id="4" name="Date Placeholder 3">
            <a:extLst>
              <a:ext uri="{FF2B5EF4-FFF2-40B4-BE49-F238E27FC236}">
                <a16:creationId xmlns:a16="http://schemas.microsoft.com/office/drawing/2014/main" id="{3AAB8160-E646-4484-BBAC-BACDEF7DCEB5}"/>
              </a:ext>
            </a:extLst>
          </p:cNvPr>
          <p:cNvSpPr>
            <a:spLocks noGrp="1"/>
          </p:cNvSpPr>
          <p:nvPr>
            <p:ph type="dt" sz="half" idx="10"/>
          </p:nvPr>
        </p:nvSpPr>
        <p:spPr>
          <a:xfrm>
            <a:off x="8469795" y="6499909"/>
            <a:ext cx="2743200" cy="365125"/>
          </a:xfrm>
        </p:spPr>
        <p:txBody>
          <a:bodyPr>
            <a:normAutofit/>
          </a:bodyPr>
          <a:lstStyle/>
          <a:p>
            <a:pPr>
              <a:spcAft>
                <a:spcPts val="600"/>
              </a:spcAft>
            </a:pPr>
            <a:fld id="{D030A780-763A-40DE-BBBD-F4BC41245C4E}" type="datetime1">
              <a:rPr lang="en-US" sz="1600" smtClean="0"/>
              <a:pPr>
                <a:spcAft>
                  <a:spcPts val="600"/>
                </a:spcAft>
              </a:pPr>
              <a:t>3/3/2022</a:t>
            </a:fld>
            <a:endParaRPr lang="en-US" sz="1600" dirty="0"/>
          </a:p>
        </p:txBody>
      </p:sp>
      <p:sp>
        <p:nvSpPr>
          <p:cNvPr id="5" name="Slide Number Placeholder 4">
            <a:extLst>
              <a:ext uri="{FF2B5EF4-FFF2-40B4-BE49-F238E27FC236}">
                <a16:creationId xmlns:a16="http://schemas.microsoft.com/office/drawing/2014/main" id="{811CB7D6-CA04-42FB-8C39-01B2BEDCEADD}"/>
              </a:ext>
            </a:extLst>
          </p:cNvPr>
          <p:cNvSpPr>
            <a:spLocks noGrp="1"/>
          </p:cNvSpPr>
          <p:nvPr>
            <p:ph type="sldNum" sz="quarter" idx="12"/>
          </p:nvPr>
        </p:nvSpPr>
        <p:spPr>
          <a:xfrm>
            <a:off x="10560164" y="6134784"/>
            <a:ext cx="771089" cy="365125"/>
          </a:xfrm>
        </p:spPr>
        <p:txBody>
          <a:bodyPr>
            <a:normAutofit/>
          </a:bodyPr>
          <a:lstStyle/>
          <a:p>
            <a:pPr>
              <a:spcAft>
                <a:spcPts val="600"/>
              </a:spcAft>
            </a:pPr>
            <a:fld id="{6D22F896-40B5-4ADD-8801-0D06FADFA095}" type="slidenum">
              <a:rPr lang="en-US" dirty="0"/>
              <a:pPr>
                <a:spcAft>
                  <a:spcPts val="600"/>
                </a:spcAft>
              </a:pPr>
              <a:t>2</a:t>
            </a:fld>
            <a:endParaRPr lang="en-US" dirty="0"/>
          </a:p>
        </p:txBody>
      </p:sp>
    </p:spTree>
    <p:extLst>
      <p:ext uri="{BB962C8B-B14F-4D97-AF65-F5344CB8AC3E}">
        <p14:creationId xmlns:p14="http://schemas.microsoft.com/office/powerpoint/2010/main" val="385983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F9EF-F4A2-4DCD-BB96-60E90AA8DE1B}"/>
              </a:ext>
            </a:extLst>
          </p:cNvPr>
          <p:cNvSpPr>
            <a:spLocks noGrp="1"/>
          </p:cNvSpPr>
          <p:nvPr>
            <p:ph type="title"/>
          </p:nvPr>
        </p:nvSpPr>
        <p:spPr>
          <a:xfrm>
            <a:off x="1141413" y="235974"/>
            <a:ext cx="9905998" cy="1032387"/>
          </a:xfrm>
        </p:spPr>
        <p:txBody>
          <a:bodyPr/>
          <a:lstStyle/>
          <a:p>
            <a:r>
              <a:rPr lang="en-US" dirty="0"/>
              <a:t>Dataset evaluation (cont..)</a:t>
            </a:r>
          </a:p>
        </p:txBody>
      </p:sp>
      <p:sp>
        <p:nvSpPr>
          <p:cNvPr id="5" name="Slide Number Placeholder 4">
            <a:extLst>
              <a:ext uri="{FF2B5EF4-FFF2-40B4-BE49-F238E27FC236}">
                <a16:creationId xmlns:a16="http://schemas.microsoft.com/office/drawing/2014/main" id="{F9BD54E4-9F16-4516-A668-5289850EECD0}"/>
              </a:ext>
            </a:extLst>
          </p:cNvPr>
          <p:cNvSpPr>
            <a:spLocks noGrp="1"/>
          </p:cNvSpPr>
          <p:nvPr>
            <p:ph type="sldNum" sz="quarter" idx="12"/>
          </p:nvPr>
        </p:nvSpPr>
        <p:spPr/>
        <p:txBody>
          <a:bodyPr/>
          <a:lstStyle/>
          <a:p>
            <a:fld id="{6D22F896-40B5-4ADD-8801-0D06FADFA095}" type="slidenum">
              <a:rPr lang="en-US" smtClean="0"/>
              <a:t>20</a:t>
            </a:fld>
            <a:endParaRPr lang="en-US"/>
          </a:p>
        </p:txBody>
      </p:sp>
      <p:pic>
        <p:nvPicPr>
          <p:cNvPr id="6" name="Content Placeholder 5" descr="No description available.">
            <a:extLst>
              <a:ext uri="{FF2B5EF4-FFF2-40B4-BE49-F238E27FC236}">
                <a16:creationId xmlns:a16="http://schemas.microsoft.com/office/drawing/2014/main" id="{556915B0-3A6E-4C95-B67C-2E48430C936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9457" y="973138"/>
            <a:ext cx="7929911" cy="4306785"/>
          </a:xfrm>
          <a:prstGeom prst="rect">
            <a:avLst/>
          </a:prstGeom>
          <a:noFill/>
          <a:ln>
            <a:noFill/>
          </a:ln>
        </p:spPr>
      </p:pic>
      <p:sp>
        <p:nvSpPr>
          <p:cNvPr id="7" name="TextBox 6">
            <a:extLst>
              <a:ext uri="{FF2B5EF4-FFF2-40B4-BE49-F238E27FC236}">
                <a16:creationId xmlns:a16="http://schemas.microsoft.com/office/drawing/2014/main" id="{A1FE77E9-6316-4160-B413-DE110F2419E8}"/>
              </a:ext>
            </a:extLst>
          </p:cNvPr>
          <p:cNvSpPr txBox="1"/>
          <p:nvPr/>
        </p:nvSpPr>
        <p:spPr>
          <a:xfrm>
            <a:off x="1401097" y="5429544"/>
            <a:ext cx="9646313"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Comparison of different performance measure of Random Forest with respect to amount of data</a:t>
            </a:r>
            <a:endParaRPr lang="en-US" dirty="0"/>
          </a:p>
        </p:txBody>
      </p:sp>
      <p:sp>
        <p:nvSpPr>
          <p:cNvPr id="8" name="Date Placeholder 3">
            <a:extLst>
              <a:ext uri="{FF2B5EF4-FFF2-40B4-BE49-F238E27FC236}">
                <a16:creationId xmlns:a16="http://schemas.microsoft.com/office/drawing/2014/main" id="{BC59034A-A878-4E3F-BDA8-9DE7B5ED3635}"/>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400213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1301-CBA8-43A8-8652-80C776807F87}"/>
              </a:ext>
            </a:extLst>
          </p:cNvPr>
          <p:cNvSpPr>
            <a:spLocks noGrp="1"/>
          </p:cNvSpPr>
          <p:nvPr>
            <p:ph type="title"/>
          </p:nvPr>
        </p:nvSpPr>
        <p:spPr>
          <a:xfrm>
            <a:off x="1141413" y="103240"/>
            <a:ext cx="9905998" cy="963559"/>
          </a:xfrm>
        </p:spPr>
        <p:txBody>
          <a:bodyPr/>
          <a:lstStyle/>
          <a:p>
            <a:r>
              <a:rPr lang="en-US" dirty="0"/>
              <a:t>Dataset evaluation (cont..)</a:t>
            </a:r>
          </a:p>
        </p:txBody>
      </p:sp>
      <p:sp>
        <p:nvSpPr>
          <p:cNvPr id="5" name="Slide Number Placeholder 4">
            <a:extLst>
              <a:ext uri="{FF2B5EF4-FFF2-40B4-BE49-F238E27FC236}">
                <a16:creationId xmlns:a16="http://schemas.microsoft.com/office/drawing/2014/main" id="{F2F15412-E2D6-4393-99CB-404E83DA702E}"/>
              </a:ext>
            </a:extLst>
          </p:cNvPr>
          <p:cNvSpPr>
            <a:spLocks noGrp="1"/>
          </p:cNvSpPr>
          <p:nvPr>
            <p:ph type="sldNum" sz="quarter" idx="12"/>
          </p:nvPr>
        </p:nvSpPr>
        <p:spPr/>
        <p:txBody>
          <a:bodyPr/>
          <a:lstStyle/>
          <a:p>
            <a:fld id="{6D22F896-40B5-4ADD-8801-0D06FADFA095}" type="slidenum">
              <a:rPr lang="en-US" smtClean="0"/>
              <a:t>21</a:t>
            </a:fld>
            <a:endParaRPr lang="en-US"/>
          </a:p>
        </p:txBody>
      </p:sp>
      <p:pic>
        <p:nvPicPr>
          <p:cNvPr id="6" name="Content Placeholder 5" descr="No description available.">
            <a:extLst>
              <a:ext uri="{FF2B5EF4-FFF2-40B4-BE49-F238E27FC236}">
                <a16:creationId xmlns:a16="http://schemas.microsoft.com/office/drawing/2014/main" id="{7D0C3D7F-07A2-4DE3-9C59-6F6CDD18E9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0273" y="958850"/>
            <a:ext cx="8268279" cy="4335821"/>
          </a:xfrm>
          <a:prstGeom prst="rect">
            <a:avLst/>
          </a:prstGeom>
          <a:noFill/>
          <a:ln>
            <a:noFill/>
          </a:ln>
        </p:spPr>
      </p:pic>
      <p:sp>
        <p:nvSpPr>
          <p:cNvPr id="7" name="TextBox 6">
            <a:extLst>
              <a:ext uri="{FF2B5EF4-FFF2-40B4-BE49-F238E27FC236}">
                <a16:creationId xmlns:a16="http://schemas.microsoft.com/office/drawing/2014/main" id="{8C22A69C-74B2-4A73-91AB-67163439FB65}"/>
              </a:ext>
            </a:extLst>
          </p:cNvPr>
          <p:cNvSpPr txBox="1"/>
          <p:nvPr/>
        </p:nvSpPr>
        <p:spPr>
          <a:xfrm>
            <a:off x="1401097" y="5429544"/>
            <a:ext cx="9646313" cy="646331"/>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Comparison of different performance measure of Support Vector Classifier with respect to amount of data</a:t>
            </a:r>
            <a:endParaRPr lang="en-US" dirty="0"/>
          </a:p>
        </p:txBody>
      </p:sp>
      <p:sp>
        <p:nvSpPr>
          <p:cNvPr id="8" name="Date Placeholder 3">
            <a:extLst>
              <a:ext uri="{FF2B5EF4-FFF2-40B4-BE49-F238E27FC236}">
                <a16:creationId xmlns:a16="http://schemas.microsoft.com/office/drawing/2014/main" id="{B67370F6-67D5-497E-9827-C1846D57A91A}"/>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76408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65586-2DFE-42C8-95D1-A0265F0A7FA1}"/>
              </a:ext>
            </a:extLst>
          </p:cNvPr>
          <p:cNvSpPr>
            <a:spLocks noGrp="1"/>
          </p:cNvSpPr>
          <p:nvPr>
            <p:ph type="dt" sz="half" idx="10"/>
          </p:nvPr>
        </p:nvSpPr>
        <p:spPr>
          <a:xfrm>
            <a:off x="8676121" y="6492875"/>
            <a:ext cx="2743200" cy="365125"/>
          </a:xfrm>
        </p:spPr>
        <p:txBody>
          <a:bodyPr/>
          <a:lstStyle/>
          <a:p>
            <a:fld id="{E35FD299-63E7-4D05-A487-0A7725AE3B55}" type="datetime1">
              <a:rPr lang="en-US" sz="1600" smtClean="0"/>
              <a:t>3/3/2022</a:t>
            </a:fld>
            <a:endParaRPr lang="en-US" sz="1600"/>
          </a:p>
        </p:txBody>
      </p:sp>
      <p:sp>
        <p:nvSpPr>
          <p:cNvPr id="3" name="TextBox 2">
            <a:extLst>
              <a:ext uri="{FF2B5EF4-FFF2-40B4-BE49-F238E27FC236}">
                <a16:creationId xmlns:a16="http://schemas.microsoft.com/office/drawing/2014/main" id="{961A83A1-70E8-420D-A599-81CBBD3FF378}"/>
              </a:ext>
            </a:extLst>
          </p:cNvPr>
          <p:cNvSpPr txBox="1"/>
          <p:nvPr/>
        </p:nvSpPr>
        <p:spPr>
          <a:xfrm>
            <a:off x="3167270" y="2975113"/>
            <a:ext cx="4929808" cy="1015663"/>
          </a:xfrm>
          <a:prstGeom prst="rect">
            <a:avLst/>
          </a:prstGeom>
          <a:noFill/>
        </p:spPr>
        <p:txBody>
          <a:bodyPr wrap="square" rtlCol="0">
            <a:spAutoFit/>
          </a:bodyPr>
          <a:lstStyle/>
          <a:p>
            <a:pPr algn="ctr"/>
            <a:r>
              <a:rPr lang="en-US" sz="6000"/>
              <a:t>Thank you</a:t>
            </a:r>
          </a:p>
        </p:txBody>
      </p:sp>
      <p:sp>
        <p:nvSpPr>
          <p:cNvPr id="4" name="Slide Number Placeholder 3">
            <a:extLst>
              <a:ext uri="{FF2B5EF4-FFF2-40B4-BE49-F238E27FC236}">
                <a16:creationId xmlns:a16="http://schemas.microsoft.com/office/drawing/2014/main" id="{EE2FC5F5-8462-4A36-B823-F14EF06D3D95}"/>
              </a:ext>
            </a:extLst>
          </p:cNvPr>
          <p:cNvSpPr>
            <a:spLocks noGrp="1"/>
          </p:cNvSpPr>
          <p:nvPr>
            <p:ph type="sldNum" sz="quarter" idx="12"/>
          </p:nvPr>
        </p:nvSpPr>
        <p:spPr/>
        <p:txBody>
          <a:bodyPr/>
          <a:lstStyle/>
          <a:p>
            <a:fld id="{6D22F896-40B5-4ADD-8801-0D06FADFA095}" type="slidenum">
              <a:rPr lang="en-US" dirty="0"/>
              <a:t>22</a:t>
            </a:fld>
            <a:endParaRPr lang="en-US"/>
          </a:p>
        </p:txBody>
      </p:sp>
    </p:spTree>
    <p:extLst>
      <p:ext uri="{BB962C8B-B14F-4D97-AF65-F5344CB8AC3E}">
        <p14:creationId xmlns:p14="http://schemas.microsoft.com/office/powerpoint/2010/main" val="316897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67BB-3715-4A4B-A8D3-0EC33EFFEE25}"/>
              </a:ext>
            </a:extLst>
          </p:cNvPr>
          <p:cNvSpPr>
            <a:spLocks noGrp="1"/>
          </p:cNvSpPr>
          <p:nvPr>
            <p:ph type="title"/>
          </p:nvPr>
        </p:nvSpPr>
        <p:spPr>
          <a:xfrm>
            <a:off x="790893" y="320038"/>
            <a:ext cx="9905998" cy="1030289"/>
          </a:xfrm>
        </p:spPr>
        <p:txBody>
          <a:bodyPr/>
          <a:lstStyle/>
          <a:p>
            <a:r>
              <a:rPr lang="en-US"/>
              <a:t>Introduction</a:t>
            </a:r>
          </a:p>
        </p:txBody>
      </p:sp>
      <p:sp>
        <p:nvSpPr>
          <p:cNvPr id="3" name="Content Placeholder 2">
            <a:extLst>
              <a:ext uri="{FF2B5EF4-FFF2-40B4-BE49-F238E27FC236}">
                <a16:creationId xmlns:a16="http://schemas.microsoft.com/office/drawing/2014/main" id="{A6F9FD8A-CCD8-41D1-B859-8D23D53FF05B}"/>
              </a:ext>
            </a:extLst>
          </p:cNvPr>
          <p:cNvSpPr>
            <a:spLocks noGrp="1"/>
          </p:cNvSpPr>
          <p:nvPr>
            <p:ph idx="1"/>
          </p:nvPr>
        </p:nvSpPr>
        <p:spPr>
          <a:xfrm>
            <a:off x="790893" y="536226"/>
            <a:ext cx="11202987" cy="6001736"/>
          </a:xfrm>
        </p:spPr>
        <p:txBody>
          <a:bodyPr vert="horz" lIns="91440" tIns="45720" rIns="91440" bIns="45720" rtlCol="0" anchor="t">
            <a:normAutofit lnSpcReduction="10000"/>
          </a:bodyPr>
          <a:lstStyle/>
          <a:p>
            <a:pPr marL="0" indent="0">
              <a:buNone/>
            </a:pPr>
            <a:endParaRPr lang="en-US" dirty="0"/>
          </a:p>
          <a:p>
            <a:pPr>
              <a:buFont typeface="Wingdings" panose="020B0604020202020204" pitchFamily="34" charset="0"/>
              <a:buChar char="Ø"/>
            </a:pPr>
            <a:r>
              <a:rPr lang="en-US" dirty="0">
                <a:ea typeface="+mn-lt"/>
                <a:cs typeface="+mn-lt"/>
              </a:rPr>
              <a:t>  Opinion Mining</a:t>
            </a:r>
          </a:p>
          <a:p>
            <a:pPr>
              <a:buFont typeface="Wingdings" panose="020B0604020202020204" pitchFamily="34" charset="0"/>
              <a:buChar char="Ø"/>
            </a:pPr>
            <a:r>
              <a:rPr lang="en-US" dirty="0">
                <a:ea typeface="+mn-lt"/>
                <a:cs typeface="+mn-lt"/>
              </a:rPr>
              <a:t>  Natural Language Processing Technique</a:t>
            </a:r>
            <a:endParaRPr lang="en-US" dirty="0"/>
          </a:p>
          <a:p>
            <a:pPr>
              <a:buFont typeface="Wingdings" panose="020B0604020202020204" pitchFamily="34" charset="0"/>
              <a:buChar char="Ø"/>
            </a:pPr>
            <a:r>
              <a:rPr lang="en-US" dirty="0"/>
              <a:t>  Identify that the opinions is positive or negative. </a:t>
            </a:r>
          </a:p>
          <a:p>
            <a:pPr>
              <a:buFont typeface="Wingdings" panose="020B0604020202020204" pitchFamily="34" charset="0"/>
              <a:buChar char="Ø"/>
            </a:pPr>
            <a:r>
              <a:rPr lang="en-US" dirty="0"/>
              <a:t>  Methods :</a:t>
            </a:r>
          </a:p>
          <a:p>
            <a:pPr>
              <a:buFont typeface="Wingdings" panose="020B0604020202020204" pitchFamily="34" charset="0"/>
              <a:buChar char="ü"/>
            </a:pPr>
            <a:r>
              <a:rPr lang="en-US" dirty="0"/>
              <a:t>  Lexicon Based</a:t>
            </a:r>
          </a:p>
          <a:p>
            <a:pPr>
              <a:buFont typeface="Wingdings" panose="020B0604020202020204" pitchFamily="34" charset="0"/>
              <a:buChar char="ü"/>
            </a:pPr>
            <a:r>
              <a:rPr lang="en-US" dirty="0"/>
              <a:t>  Machine Learning Based</a:t>
            </a:r>
          </a:p>
          <a:p>
            <a:pPr>
              <a:buFont typeface="Wingdings" panose="05000000000000000000" pitchFamily="2" charset="2"/>
              <a:buChar char="Ø"/>
            </a:pPr>
            <a:r>
              <a:rPr lang="en-US" dirty="0"/>
              <a:t>Classification Levels:</a:t>
            </a:r>
          </a:p>
          <a:p>
            <a:pPr>
              <a:buFont typeface="Wingdings" panose="05000000000000000000" pitchFamily="2" charset="2"/>
              <a:buChar char="ü"/>
            </a:pPr>
            <a:r>
              <a:rPr lang="en-US" dirty="0"/>
              <a:t>Document Level </a:t>
            </a:r>
          </a:p>
          <a:p>
            <a:pPr>
              <a:buFont typeface="Wingdings" panose="05000000000000000000" pitchFamily="2" charset="2"/>
              <a:buChar char="ü"/>
            </a:pPr>
            <a:r>
              <a:rPr lang="en-US" dirty="0"/>
              <a:t>Sentence Level</a:t>
            </a:r>
          </a:p>
          <a:p>
            <a:pPr>
              <a:buFont typeface="Wingdings" panose="05000000000000000000" pitchFamily="2" charset="2"/>
              <a:buChar char="ü"/>
            </a:pPr>
            <a:r>
              <a:rPr lang="en-US" dirty="0"/>
              <a:t>Aspect Level</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EBD6B72-B81C-493D-BFFD-8DB921B4E07D}"/>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pic>
        <p:nvPicPr>
          <p:cNvPr id="5" name="Picture 4">
            <a:extLst>
              <a:ext uri="{FF2B5EF4-FFF2-40B4-BE49-F238E27FC236}">
                <a16:creationId xmlns:a16="http://schemas.microsoft.com/office/drawing/2014/main" id="{36B7CD79-AEAF-42CF-B70B-8F66ABFD368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856"/>
                    </a14:imgEffect>
                    <a14:imgEffect>
                      <a14:saturation sat="160000"/>
                    </a14:imgEffect>
                    <a14:imgEffect>
                      <a14:brightnessContrast bright="-21000" contrast="-1000"/>
                    </a14:imgEffect>
                  </a14:imgLayer>
                </a14:imgProps>
              </a:ext>
            </a:extLst>
          </a:blip>
          <a:stretch>
            <a:fillRect/>
          </a:stretch>
        </p:blipFill>
        <p:spPr>
          <a:xfrm>
            <a:off x="5748585" y="3272284"/>
            <a:ext cx="5789564" cy="2747518"/>
          </a:xfrm>
          <a:prstGeom prst="rect">
            <a:avLst/>
          </a:prstGeom>
          <a:effectLst>
            <a:softEdge rad="177800"/>
          </a:effectLst>
        </p:spPr>
      </p:pic>
      <p:pic>
        <p:nvPicPr>
          <p:cNvPr id="10" name="Picture 9">
            <a:extLst>
              <a:ext uri="{FF2B5EF4-FFF2-40B4-BE49-F238E27FC236}">
                <a16:creationId xmlns:a16="http://schemas.microsoft.com/office/drawing/2014/main" id="{BE608DED-054B-41C2-A1AE-8BB8C408A181}"/>
              </a:ext>
            </a:extLst>
          </p:cNvPr>
          <p:cNvPicPr>
            <a:picLocks noChangeAspect="1"/>
          </p:cNvPicPr>
          <p:nvPr/>
        </p:nvPicPr>
        <p:blipFill rotWithShape="1">
          <a:blip r:embed="rId5"/>
          <a:srcRect l="14470" t="5601" r="15996" b="42345"/>
          <a:stretch/>
        </p:blipFill>
        <p:spPr>
          <a:xfrm>
            <a:off x="9943156" y="99686"/>
            <a:ext cx="1748799" cy="1470992"/>
          </a:xfrm>
          <a:prstGeom prst="rect">
            <a:avLst/>
          </a:prstGeom>
        </p:spPr>
      </p:pic>
      <p:sp>
        <p:nvSpPr>
          <p:cNvPr id="6" name="Slide Number Placeholder 5">
            <a:extLst>
              <a:ext uri="{FF2B5EF4-FFF2-40B4-BE49-F238E27FC236}">
                <a16:creationId xmlns:a16="http://schemas.microsoft.com/office/drawing/2014/main" id="{946685E9-80A8-4E0A-997B-2225D9D61B26}"/>
              </a:ext>
            </a:extLst>
          </p:cNvPr>
          <p:cNvSpPr>
            <a:spLocks noGrp="1"/>
          </p:cNvSpPr>
          <p:nvPr>
            <p:ph type="sldNum" sz="quarter" idx="12"/>
          </p:nvPr>
        </p:nvSpPr>
        <p:spPr/>
        <p:txBody>
          <a:bodyPr/>
          <a:lstStyle/>
          <a:p>
            <a:fld id="{6D22F896-40B5-4ADD-8801-0D06FADFA095}" type="slidenum">
              <a:rPr lang="en-US" dirty="0"/>
              <a:t>3</a:t>
            </a:fld>
            <a:endParaRPr lang="en-US"/>
          </a:p>
        </p:txBody>
      </p:sp>
    </p:spTree>
    <p:extLst>
      <p:ext uri="{BB962C8B-B14F-4D97-AF65-F5344CB8AC3E}">
        <p14:creationId xmlns:p14="http://schemas.microsoft.com/office/powerpoint/2010/main" val="385842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E97DB5C-62B8-4E95-9400-E91EB51607E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47" name="TextBox 46">
            <a:extLst>
              <a:ext uri="{FF2B5EF4-FFF2-40B4-BE49-F238E27FC236}">
                <a16:creationId xmlns:a16="http://schemas.microsoft.com/office/drawing/2014/main" id="{1F0139F3-07EA-4679-9184-27ACC8A2D653}"/>
              </a:ext>
            </a:extLst>
          </p:cNvPr>
          <p:cNvSpPr txBox="1"/>
          <p:nvPr/>
        </p:nvSpPr>
        <p:spPr>
          <a:xfrm>
            <a:off x="4608482" y="6491916"/>
            <a:ext cx="3634369"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Sentiment Analysis Procedure</a:t>
            </a:r>
          </a:p>
        </p:txBody>
      </p:sp>
      <p:sp>
        <p:nvSpPr>
          <p:cNvPr id="4" name="Rectangle 3">
            <a:extLst>
              <a:ext uri="{FF2B5EF4-FFF2-40B4-BE49-F238E27FC236}">
                <a16:creationId xmlns:a16="http://schemas.microsoft.com/office/drawing/2014/main" id="{4E086BFE-43D0-41AD-A4D5-2998485A8B52}"/>
              </a:ext>
            </a:extLst>
          </p:cNvPr>
          <p:cNvSpPr/>
          <p:nvPr/>
        </p:nvSpPr>
        <p:spPr>
          <a:xfrm>
            <a:off x="10507351" y="6491916"/>
            <a:ext cx="1096775" cy="338554"/>
          </a:xfrm>
          <a:prstGeom prst="rect">
            <a:avLst/>
          </a:prstGeom>
        </p:spPr>
        <p:txBody>
          <a:bodyPr wrap="none">
            <a:spAutoFit/>
          </a:bodyPr>
          <a:lstStyle/>
          <a:p>
            <a:fld id="{66C25E34-DC66-4ACD-8D5E-93FED873C3D2}" type="datetime1">
              <a:rPr lang="en-US" sz="1600"/>
              <a:pPr/>
              <a:t>3/3/2022</a:t>
            </a:fld>
            <a:endParaRPr lang="en-US" sz="1600"/>
          </a:p>
        </p:txBody>
      </p:sp>
      <p:sp>
        <p:nvSpPr>
          <p:cNvPr id="3" name="Slide Number Placeholder 2">
            <a:extLst>
              <a:ext uri="{FF2B5EF4-FFF2-40B4-BE49-F238E27FC236}">
                <a16:creationId xmlns:a16="http://schemas.microsoft.com/office/drawing/2014/main" id="{E24064BB-3DD4-44F3-AE4E-B2FDC4CB9860}"/>
              </a:ext>
            </a:extLst>
          </p:cNvPr>
          <p:cNvSpPr>
            <a:spLocks noGrp="1"/>
          </p:cNvSpPr>
          <p:nvPr>
            <p:ph type="sldNum" sz="quarter" idx="12"/>
          </p:nvPr>
        </p:nvSpPr>
        <p:spPr/>
        <p:txBody>
          <a:bodyPr/>
          <a:lstStyle/>
          <a:p>
            <a:fld id="{6D22F896-40B5-4ADD-8801-0D06FADFA095}" type="slidenum">
              <a:rPr lang="en-US" dirty="0"/>
              <a:t>4</a:t>
            </a:fld>
            <a:endParaRPr lang="en-US"/>
          </a:p>
        </p:txBody>
      </p:sp>
      <p:pic>
        <p:nvPicPr>
          <p:cNvPr id="9" name="Picture 8">
            <a:extLst>
              <a:ext uri="{FF2B5EF4-FFF2-40B4-BE49-F238E27FC236}">
                <a16:creationId xmlns:a16="http://schemas.microsoft.com/office/drawing/2014/main" id="{04D86D42-4298-4DC7-AEF7-9B7745D5BB6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1957" y="116220"/>
            <a:ext cx="6668086" cy="6168359"/>
          </a:xfrm>
          <a:prstGeom prst="rect">
            <a:avLst/>
          </a:prstGeom>
          <a:noFill/>
          <a:ln>
            <a:noFill/>
          </a:ln>
        </p:spPr>
      </p:pic>
    </p:spTree>
    <p:extLst>
      <p:ext uri="{BB962C8B-B14F-4D97-AF65-F5344CB8AC3E}">
        <p14:creationId xmlns:p14="http://schemas.microsoft.com/office/powerpoint/2010/main" val="39993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BA1AC-B26C-4C11-A000-72570C539282}"/>
              </a:ext>
            </a:extLst>
          </p:cNvPr>
          <p:cNvSpPr>
            <a:spLocks noGrp="1"/>
          </p:cNvSpPr>
          <p:nvPr>
            <p:ph idx="1"/>
          </p:nvPr>
        </p:nvSpPr>
        <p:spPr>
          <a:xfrm>
            <a:off x="1141412" y="745588"/>
            <a:ext cx="9905999" cy="5045613"/>
          </a:xfrm>
        </p:spPr>
        <p:txBody>
          <a:bodyPr/>
          <a:lstStyle/>
          <a:p>
            <a:pPr>
              <a:buFont typeface="Wingdings" panose="05000000000000000000" pitchFamily="2" charset="2"/>
              <a:buChar char="Ø"/>
            </a:pPr>
            <a:r>
              <a:rPr lang="en-US" dirty="0"/>
              <a:t>Comparative Study using:</a:t>
            </a:r>
          </a:p>
          <a:p>
            <a:pPr>
              <a:buFont typeface="Wingdings" panose="05000000000000000000" pitchFamily="2" charset="2"/>
              <a:buChar char="ü"/>
            </a:pPr>
            <a:r>
              <a:rPr lang="en-US" dirty="0"/>
              <a:t>Naïve Bayes</a:t>
            </a:r>
          </a:p>
          <a:p>
            <a:pPr>
              <a:buFont typeface="Wingdings" panose="05000000000000000000" pitchFamily="2" charset="2"/>
              <a:buChar char="ü"/>
            </a:pPr>
            <a:r>
              <a:rPr lang="en-US" dirty="0"/>
              <a:t>Decision Tree</a:t>
            </a:r>
          </a:p>
          <a:p>
            <a:pPr>
              <a:buFont typeface="Wingdings" panose="05000000000000000000" pitchFamily="2" charset="2"/>
              <a:buChar char="ü"/>
            </a:pPr>
            <a:r>
              <a:rPr lang="en-US" dirty="0"/>
              <a:t>Logistic Regression</a:t>
            </a:r>
          </a:p>
          <a:p>
            <a:pPr>
              <a:buFont typeface="Wingdings" panose="05000000000000000000" pitchFamily="2" charset="2"/>
              <a:buChar char="ü"/>
            </a:pPr>
            <a:r>
              <a:rPr lang="en-US" dirty="0"/>
              <a:t>KNN</a:t>
            </a:r>
          </a:p>
          <a:p>
            <a:pPr>
              <a:buFont typeface="Wingdings" panose="05000000000000000000" pitchFamily="2" charset="2"/>
              <a:buChar char="ü"/>
            </a:pPr>
            <a:r>
              <a:rPr lang="en-US" dirty="0"/>
              <a:t>Random Forest</a:t>
            </a:r>
          </a:p>
          <a:p>
            <a:pPr>
              <a:buFont typeface="Wingdings" panose="05000000000000000000" pitchFamily="2" charset="2"/>
              <a:buChar char="ü"/>
            </a:pPr>
            <a:r>
              <a:rPr lang="en-US" dirty="0"/>
              <a:t>SVC</a:t>
            </a:r>
          </a:p>
        </p:txBody>
      </p:sp>
      <p:sp>
        <p:nvSpPr>
          <p:cNvPr id="5" name="Slide Number Placeholder 4">
            <a:extLst>
              <a:ext uri="{FF2B5EF4-FFF2-40B4-BE49-F238E27FC236}">
                <a16:creationId xmlns:a16="http://schemas.microsoft.com/office/drawing/2014/main" id="{1BA20BAB-4A27-4238-8E93-20B7B336A832}"/>
              </a:ext>
            </a:extLst>
          </p:cNvPr>
          <p:cNvSpPr>
            <a:spLocks noGrp="1"/>
          </p:cNvSpPr>
          <p:nvPr>
            <p:ph type="sldNum" sz="quarter" idx="12"/>
          </p:nvPr>
        </p:nvSpPr>
        <p:spPr/>
        <p:txBody>
          <a:bodyPr/>
          <a:lstStyle/>
          <a:p>
            <a:fld id="{6D22F896-40B5-4ADD-8801-0D06FADFA095}" type="slidenum">
              <a:rPr lang="en-US" smtClean="0"/>
              <a:t>5</a:t>
            </a:fld>
            <a:endParaRPr lang="en-US"/>
          </a:p>
        </p:txBody>
      </p:sp>
      <p:sp>
        <p:nvSpPr>
          <p:cNvPr id="6" name="Date Placeholder 3">
            <a:extLst>
              <a:ext uri="{FF2B5EF4-FFF2-40B4-BE49-F238E27FC236}">
                <a16:creationId xmlns:a16="http://schemas.microsoft.com/office/drawing/2014/main" id="{4F182F52-5F64-47DA-9EC9-FFB2FE91D168}"/>
              </a:ext>
            </a:extLst>
          </p:cNvPr>
          <p:cNvSpPr txBox="1">
            <a:spLocks/>
          </p:cNvSpPr>
          <p:nvPr/>
        </p:nvSpPr>
        <p:spPr>
          <a:xfrm>
            <a:off x="8657907" y="6575751"/>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C25E34-DC66-4ACD-8D5E-93FED873C3D2}" type="datetime1">
              <a:rPr lang="en-US" sz="1600" smtClean="0"/>
              <a:pPr/>
              <a:t>3/3/2022</a:t>
            </a:fld>
            <a:endParaRPr lang="en-US" sz="1600"/>
          </a:p>
        </p:txBody>
      </p:sp>
    </p:spTree>
    <p:extLst>
      <p:ext uri="{BB962C8B-B14F-4D97-AF65-F5344CB8AC3E}">
        <p14:creationId xmlns:p14="http://schemas.microsoft.com/office/powerpoint/2010/main" val="384117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20B3-4098-4F5B-9815-67DA3C0F210C}"/>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B015EE29-F6BB-4479-B6EC-E8702DF37F18}"/>
              </a:ext>
            </a:extLst>
          </p:cNvPr>
          <p:cNvSpPr>
            <a:spLocks noGrp="1"/>
          </p:cNvSpPr>
          <p:nvPr>
            <p:ph idx="1"/>
          </p:nvPr>
        </p:nvSpPr>
        <p:spPr>
          <a:xfrm>
            <a:off x="954507" y="1660015"/>
            <a:ext cx="9905999" cy="3541714"/>
          </a:xfrm>
        </p:spPr>
        <p:txBody>
          <a:bodyPr vert="horz" lIns="91440" tIns="45720" rIns="91440" bIns="45720" rtlCol="0" anchor="t">
            <a:normAutofit/>
          </a:bodyPr>
          <a:lstStyle/>
          <a:p>
            <a:pPr algn="just">
              <a:buFont typeface="Wingdings"/>
              <a:buChar char="Ø"/>
            </a:pPr>
            <a:r>
              <a:rPr lang="en-US" dirty="0">
                <a:ea typeface="+mn-lt"/>
                <a:cs typeface="+mn-lt"/>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 evaluate persons opinion and  performance parameter of different algorithms</a:t>
            </a:r>
            <a:endParaRPr lang="en-US" dirty="0"/>
          </a:p>
        </p:txBody>
      </p:sp>
      <p:sp>
        <p:nvSpPr>
          <p:cNvPr id="4" name="Date Placeholder 3">
            <a:extLst>
              <a:ext uri="{FF2B5EF4-FFF2-40B4-BE49-F238E27FC236}">
                <a16:creationId xmlns:a16="http://schemas.microsoft.com/office/drawing/2014/main" id="{A1A0255D-6F06-452E-94D2-6C4919DFF173}"/>
              </a:ext>
            </a:extLst>
          </p:cNvPr>
          <p:cNvSpPr>
            <a:spLocks noGrp="1"/>
          </p:cNvSpPr>
          <p:nvPr>
            <p:ph type="dt" sz="half" idx="10"/>
          </p:nvPr>
        </p:nvSpPr>
        <p:spPr>
          <a:xfrm>
            <a:off x="8662869" y="6492875"/>
            <a:ext cx="2743200" cy="365125"/>
          </a:xfrm>
        </p:spPr>
        <p:txBody>
          <a:bodyPr/>
          <a:lstStyle/>
          <a:p>
            <a:fld id="{91EE0334-C9E8-45EE-BA6E-B9D53426C182}" type="datetime1">
              <a:rPr lang="en-US" sz="1600" smtClean="0"/>
              <a:t>3/3/2022</a:t>
            </a:fld>
            <a:endParaRPr lang="en-US" sz="1600" dirty="0"/>
          </a:p>
        </p:txBody>
      </p:sp>
      <p:sp>
        <p:nvSpPr>
          <p:cNvPr id="5" name="Slide Number Placeholder 4">
            <a:extLst>
              <a:ext uri="{FF2B5EF4-FFF2-40B4-BE49-F238E27FC236}">
                <a16:creationId xmlns:a16="http://schemas.microsoft.com/office/drawing/2014/main" id="{DB5394A8-C099-4FCF-9B83-18A3B4E0248A}"/>
              </a:ext>
            </a:extLst>
          </p:cNvPr>
          <p:cNvSpPr>
            <a:spLocks noGrp="1"/>
          </p:cNvSpPr>
          <p:nvPr>
            <p:ph type="sldNum" sz="quarter" idx="12"/>
          </p:nvPr>
        </p:nvSpPr>
        <p:spPr/>
        <p:txBody>
          <a:bodyPr/>
          <a:lstStyle/>
          <a:p>
            <a:fld id="{6D22F896-40B5-4ADD-8801-0D06FADFA095}" type="slidenum">
              <a:rPr lang="en-US" dirty="0"/>
              <a:t>6</a:t>
            </a:fld>
            <a:endParaRPr lang="en-US"/>
          </a:p>
        </p:txBody>
      </p:sp>
    </p:spTree>
    <p:extLst>
      <p:ext uri="{BB962C8B-B14F-4D97-AF65-F5344CB8AC3E}">
        <p14:creationId xmlns:p14="http://schemas.microsoft.com/office/powerpoint/2010/main" val="386773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CFFE-B0A5-4FC2-9906-95E9F316D3A7}"/>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6B5EBF89-5063-408D-83FA-5505EEF13150}"/>
              </a:ext>
            </a:extLst>
          </p:cNvPr>
          <p:cNvSpPr>
            <a:spLocks noGrp="1"/>
          </p:cNvSpPr>
          <p:nvPr>
            <p:ph idx="1"/>
          </p:nvPr>
        </p:nvSpPr>
        <p:spPr>
          <a:xfrm>
            <a:off x="1141412" y="1717525"/>
            <a:ext cx="9905999" cy="3541714"/>
          </a:xfrm>
        </p:spPr>
        <p:txBody>
          <a:bodyPr vert="horz" lIns="91440" tIns="45720" rIns="91440" bIns="45720" rtlCol="0" anchor="t">
            <a:normAutofit/>
          </a:bodyPr>
          <a:lstStyle/>
          <a:p>
            <a:pPr>
              <a:buFont typeface="Wingdings"/>
              <a:buChar char="Ø"/>
            </a:pPr>
            <a:r>
              <a:rPr lang="en-US" dirty="0"/>
              <a:t>  </a:t>
            </a:r>
            <a:r>
              <a:rPr lang="en-US" sz="2800" dirty="0"/>
              <a:t>To know user’s opinion</a:t>
            </a:r>
          </a:p>
          <a:p>
            <a:pPr>
              <a:buFont typeface="Wingdings"/>
              <a:buChar char="Ø"/>
            </a:pPr>
            <a:r>
              <a:rPr lang="en-US" sz="2800" dirty="0"/>
              <a:t>  Providing general search for "opinions"</a:t>
            </a:r>
          </a:p>
          <a:p>
            <a:pPr>
              <a:buFont typeface="Wingdings"/>
              <a:buChar char="Ø"/>
            </a:pPr>
            <a:endParaRPr lang="en-US" dirty="0"/>
          </a:p>
        </p:txBody>
      </p:sp>
      <p:sp>
        <p:nvSpPr>
          <p:cNvPr id="4" name="Date Placeholder 3">
            <a:extLst>
              <a:ext uri="{FF2B5EF4-FFF2-40B4-BE49-F238E27FC236}">
                <a16:creationId xmlns:a16="http://schemas.microsoft.com/office/drawing/2014/main" id="{E01C2BC1-CAE1-4647-ABA4-C18DF00BCCCE}"/>
              </a:ext>
            </a:extLst>
          </p:cNvPr>
          <p:cNvSpPr>
            <a:spLocks noGrp="1"/>
          </p:cNvSpPr>
          <p:nvPr>
            <p:ph type="dt" sz="half" idx="10"/>
          </p:nvPr>
        </p:nvSpPr>
        <p:spPr>
          <a:xfrm>
            <a:off x="8676121" y="6492875"/>
            <a:ext cx="2743200" cy="365125"/>
          </a:xfrm>
        </p:spPr>
        <p:txBody>
          <a:bodyPr/>
          <a:lstStyle/>
          <a:p>
            <a:fld id="{033CADA4-A852-4C99-B662-C5707266B5AA}" type="datetime1">
              <a:rPr lang="en-US" sz="1600" smtClean="0"/>
              <a:t>3/3/2022</a:t>
            </a:fld>
            <a:endParaRPr lang="en-US" sz="1600"/>
          </a:p>
        </p:txBody>
      </p:sp>
      <p:pic>
        <p:nvPicPr>
          <p:cNvPr id="7" name="Picture 6">
            <a:extLst>
              <a:ext uri="{FF2B5EF4-FFF2-40B4-BE49-F238E27FC236}">
                <a16:creationId xmlns:a16="http://schemas.microsoft.com/office/drawing/2014/main" id="{6E69612F-15A7-4507-A425-636AC231F9DC}"/>
              </a:ext>
            </a:extLst>
          </p:cNvPr>
          <p:cNvPicPr>
            <a:picLocks noChangeAspect="1"/>
          </p:cNvPicPr>
          <p:nvPr/>
        </p:nvPicPr>
        <p:blipFill>
          <a:blip r:embed="rId2"/>
          <a:stretch>
            <a:fillRect/>
          </a:stretch>
        </p:blipFill>
        <p:spPr>
          <a:xfrm>
            <a:off x="6092428" y="3424594"/>
            <a:ext cx="7144" cy="8811"/>
          </a:xfrm>
          <a:prstGeom prst="rect">
            <a:avLst/>
          </a:prstGeom>
        </p:spPr>
      </p:pic>
      <p:pic>
        <p:nvPicPr>
          <p:cNvPr id="9" name="Picture 8">
            <a:extLst>
              <a:ext uri="{FF2B5EF4-FFF2-40B4-BE49-F238E27FC236}">
                <a16:creationId xmlns:a16="http://schemas.microsoft.com/office/drawing/2014/main" id="{AB92F6FA-C5B2-4933-A018-24D553D0B693}"/>
              </a:ext>
            </a:extLst>
          </p:cNvPr>
          <p:cNvPicPr>
            <a:picLocks noChangeAspect="1"/>
          </p:cNvPicPr>
          <p:nvPr/>
        </p:nvPicPr>
        <p:blipFill>
          <a:blip r:embed="rId2"/>
          <a:stretch>
            <a:fillRect/>
          </a:stretch>
        </p:blipFill>
        <p:spPr>
          <a:xfrm>
            <a:off x="6092428" y="3424594"/>
            <a:ext cx="7144" cy="8811"/>
          </a:xfrm>
          <a:prstGeom prst="rect">
            <a:avLst/>
          </a:prstGeom>
        </p:spPr>
      </p:pic>
      <p:pic>
        <p:nvPicPr>
          <p:cNvPr id="13" name="Picture 12">
            <a:extLst>
              <a:ext uri="{FF2B5EF4-FFF2-40B4-BE49-F238E27FC236}">
                <a16:creationId xmlns:a16="http://schemas.microsoft.com/office/drawing/2014/main" id="{8F2160F7-1D4F-4913-BAE0-10369CF6A190}"/>
              </a:ext>
            </a:extLst>
          </p:cNvPr>
          <p:cNvPicPr>
            <a:picLocks noChangeAspect="1"/>
          </p:cNvPicPr>
          <p:nvPr/>
        </p:nvPicPr>
        <p:blipFill rotWithShape="1">
          <a:blip r:embed="rId3"/>
          <a:srcRect l="18278" t="12877" r="21163" b="31192"/>
          <a:stretch/>
        </p:blipFill>
        <p:spPr>
          <a:xfrm>
            <a:off x="8605685" y="3212370"/>
            <a:ext cx="2884072" cy="2663687"/>
          </a:xfrm>
          <a:prstGeom prst="rect">
            <a:avLst/>
          </a:prstGeom>
        </p:spPr>
      </p:pic>
      <p:sp>
        <p:nvSpPr>
          <p:cNvPr id="5" name="Slide Number Placeholder 4">
            <a:extLst>
              <a:ext uri="{FF2B5EF4-FFF2-40B4-BE49-F238E27FC236}">
                <a16:creationId xmlns:a16="http://schemas.microsoft.com/office/drawing/2014/main" id="{573ACB27-5CDE-4209-BAEE-DA85023D7495}"/>
              </a:ext>
            </a:extLst>
          </p:cNvPr>
          <p:cNvSpPr>
            <a:spLocks noGrp="1"/>
          </p:cNvSpPr>
          <p:nvPr>
            <p:ph type="sldNum" sz="quarter" idx="12"/>
          </p:nvPr>
        </p:nvSpPr>
        <p:spPr/>
        <p:txBody>
          <a:bodyPr/>
          <a:lstStyle/>
          <a:p>
            <a:fld id="{6D22F896-40B5-4ADD-8801-0D06FADFA095}" type="slidenum">
              <a:rPr lang="en-US" dirty="0"/>
              <a:t>7</a:t>
            </a:fld>
            <a:endParaRPr lang="en-US"/>
          </a:p>
        </p:txBody>
      </p:sp>
    </p:spTree>
    <p:extLst>
      <p:ext uri="{BB962C8B-B14F-4D97-AF65-F5344CB8AC3E}">
        <p14:creationId xmlns:p14="http://schemas.microsoft.com/office/powerpoint/2010/main" val="32872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4E98-81BD-46AB-BEAD-527318C251F6}"/>
              </a:ext>
            </a:extLst>
          </p:cNvPr>
          <p:cNvSpPr>
            <a:spLocks noGrp="1"/>
          </p:cNvSpPr>
          <p:nvPr>
            <p:ph type="title"/>
          </p:nvPr>
        </p:nvSpPr>
        <p:spPr>
          <a:xfrm>
            <a:off x="1141413" y="618518"/>
            <a:ext cx="9905998" cy="955233"/>
          </a:xfrm>
        </p:spPr>
        <p:txBody>
          <a:bodyPr/>
          <a:lstStyle/>
          <a:p>
            <a:r>
              <a:rPr lang="en-US" dirty="0"/>
              <a:t>Scope and application</a:t>
            </a:r>
          </a:p>
        </p:txBody>
      </p:sp>
      <p:sp>
        <p:nvSpPr>
          <p:cNvPr id="3" name="Content Placeholder 2">
            <a:extLst>
              <a:ext uri="{FF2B5EF4-FFF2-40B4-BE49-F238E27FC236}">
                <a16:creationId xmlns:a16="http://schemas.microsoft.com/office/drawing/2014/main" id="{659D12A6-889E-44D6-AB30-301E2F5E150C}"/>
              </a:ext>
            </a:extLst>
          </p:cNvPr>
          <p:cNvSpPr>
            <a:spLocks noGrp="1"/>
          </p:cNvSpPr>
          <p:nvPr>
            <p:ph idx="1"/>
          </p:nvPr>
        </p:nvSpPr>
        <p:spPr>
          <a:xfrm>
            <a:off x="1026393" y="1573751"/>
            <a:ext cx="9905999" cy="3954852"/>
          </a:xfrm>
        </p:spPr>
        <p:txBody>
          <a:bodyPr vert="horz" lIns="91440" tIns="45720" rIns="91440" bIns="45720" rtlCol="0" anchor="t">
            <a:normAutofit/>
          </a:bodyPr>
          <a:lstStyle/>
          <a:p>
            <a:pPr algn="just">
              <a:buFont typeface="Wingdings" panose="020B0604020202020204" pitchFamily="34" charset="0"/>
              <a:buChar char="Ø"/>
            </a:pPr>
            <a:r>
              <a:rPr lang="en-US" dirty="0">
                <a:ea typeface="+mn-lt"/>
                <a:cs typeface="+mn-lt"/>
              </a:rPr>
              <a:t>  Data mining, web mining and social media analytics</a:t>
            </a:r>
          </a:p>
          <a:p>
            <a:pPr algn="just">
              <a:buFont typeface="Wingdings" panose="020B0604020202020204" pitchFamily="34" charset="0"/>
              <a:buChar char="Ø"/>
            </a:pPr>
            <a:r>
              <a:rPr lang="en-US" dirty="0">
                <a:ea typeface="+mn-lt"/>
                <a:cs typeface="+mn-lt"/>
              </a:rPr>
              <a:t>Categorize urgency of mentions according to the relevancy scoring (i.e., 	which platform, type of user is vital to the brand)</a:t>
            </a:r>
          </a:p>
          <a:p>
            <a:pPr algn="just">
              <a:buFont typeface="Wingdings" panose="020B0604020202020204" pitchFamily="34" charset="0"/>
              <a:buChar char="Ø"/>
            </a:pPr>
            <a:r>
              <a:rPr lang="en-US" dirty="0">
                <a:ea typeface="+mn-lt"/>
                <a:cs typeface="+mn-lt"/>
              </a:rPr>
              <a:t>  Market research</a:t>
            </a:r>
            <a:endParaRPr lang="en-US" dirty="0"/>
          </a:p>
          <a:p>
            <a:pPr>
              <a:buFont typeface="Wingdings" panose="020B0604020202020204" pitchFamily="34" charset="0"/>
              <a:buChar char="q"/>
            </a:pPr>
            <a:endParaRPr lang="en-US" dirty="0"/>
          </a:p>
        </p:txBody>
      </p:sp>
      <p:sp>
        <p:nvSpPr>
          <p:cNvPr id="4" name="Date Placeholder 3">
            <a:extLst>
              <a:ext uri="{FF2B5EF4-FFF2-40B4-BE49-F238E27FC236}">
                <a16:creationId xmlns:a16="http://schemas.microsoft.com/office/drawing/2014/main" id="{66E08D15-0892-4660-A0FE-3985096DE2C7}"/>
              </a:ext>
            </a:extLst>
          </p:cNvPr>
          <p:cNvSpPr>
            <a:spLocks noGrp="1"/>
          </p:cNvSpPr>
          <p:nvPr>
            <p:ph type="dt" sz="half" idx="10"/>
          </p:nvPr>
        </p:nvSpPr>
        <p:spPr>
          <a:xfrm>
            <a:off x="8702626" y="6492875"/>
            <a:ext cx="2743200" cy="365125"/>
          </a:xfrm>
        </p:spPr>
        <p:txBody>
          <a:bodyPr/>
          <a:lstStyle/>
          <a:p>
            <a:fld id="{D6A26068-867A-4899-BB22-A5CC49E7E677}" type="datetime1">
              <a:rPr lang="en-US" sz="1600" smtClean="0"/>
              <a:t>3/3/2022</a:t>
            </a:fld>
            <a:endParaRPr lang="en-US" sz="1600" dirty="0"/>
          </a:p>
        </p:txBody>
      </p:sp>
      <p:sp>
        <p:nvSpPr>
          <p:cNvPr id="5" name="Slide Number Placeholder 4">
            <a:extLst>
              <a:ext uri="{FF2B5EF4-FFF2-40B4-BE49-F238E27FC236}">
                <a16:creationId xmlns:a16="http://schemas.microsoft.com/office/drawing/2014/main" id="{91F754EC-3992-4E9C-BF3A-D11EDE131898}"/>
              </a:ext>
            </a:extLst>
          </p:cNvPr>
          <p:cNvSpPr>
            <a:spLocks noGrp="1"/>
          </p:cNvSpPr>
          <p:nvPr>
            <p:ph type="sldNum" sz="quarter" idx="12"/>
          </p:nvPr>
        </p:nvSpPr>
        <p:spPr/>
        <p:txBody>
          <a:bodyPr/>
          <a:lstStyle/>
          <a:p>
            <a:fld id="{6D22F896-40B5-4ADD-8801-0D06FADFA095}" type="slidenum">
              <a:rPr lang="en-US" dirty="0"/>
              <a:t>8</a:t>
            </a:fld>
            <a:endParaRPr lang="en-US"/>
          </a:p>
        </p:txBody>
      </p:sp>
    </p:spTree>
    <p:extLst>
      <p:ext uri="{BB962C8B-B14F-4D97-AF65-F5344CB8AC3E}">
        <p14:creationId xmlns:p14="http://schemas.microsoft.com/office/powerpoint/2010/main" val="125957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5EF6-5DB9-4590-A7D8-5ABC1956C745}"/>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2E66C10D-432B-40B3-804F-6C311C8928B5}"/>
              </a:ext>
            </a:extLst>
          </p:cNvPr>
          <p:cNvSpPr>
            <a:spLocks noGrp="1"/>
          </p:cNvSpPr>
          <p:nvPr>
            <p:ph idx="1"/>
          </p:nvPr>
        </p:nvSpPr>
        <p:spPr>
          <a:xfrm>
            <a:off x="1141411" y="1536954"/>
            <a:ext cx="9905999" cy="4346319"/>
          </a:xfrm>
        </p:spPr>
        <p:txBody>
          <a:bodyPr vert="horz" lIns="91440" tIns="45720" rIns="91440" bIns="45720" rtlCol="0" anchor="t">
            <a:normAutofit lnSpcReduction="10000"/>
          </a:bodyPr>
          <a:lstStyle/>
          <a:p>
            <a:pPr algn="just">
              <a:buFont typeface="Wingdings" panose="05000000000000000000" pitchFamily="2" charset="2"/>
              <a:buChar char="Ø"/>
            </a:pPr>
            <a:r>
              <a:rPr lang="en-US" dirty="0"/>
              <a:t>Most sentiment analysis tools today uses lexicon-based </a:t>
            </a:r>
            <a:r>
              <a:rPr lang="en-US" dirty="0" err="1"/>
              <a:t>apporach</a:t>
            </a:r>
            <a:r>
              <a:rPr lang="en-US" dirty="0"/>
              <a:t> but </a:t>
            </a:r>
            <a:r>
              <a:rPr lang="en-US" dirty="0">
                <a:ea typeface="+mn-lt"/>
                <a:cs typeface="+mn-lt"/>
              </a:rPr>
              <a:t>supervised </a:t>
            </a:r>
            <a:r>
              <a:rPr lang="en-US" b="1" dirty="0">
                <a:ea typeface="+mn-lt"/>
                <a:cs typeface="+mn-lt"/>
              </a:rPr>
              <a:t>machine learning</a:t>
            </a:r>
            <a:r>
              <a:rPr lang="en-US" dirty="0">
                <a:ea typeface="+mn-lt"/>
                <a:cs typeface="+mn-lt"/>
              </a:rPr>
              <a:t> methods, such as SVM </a:t>
            </a:r>
            <a:r>
              <a:rPr lang="en-US" b="1" dirty="0">
                <a:ea typeface="+mn-lt"/>
                <a:cs typeface="+mn-lt"/>
              </a:rPr>
              <a:t>and</a:t>
            </a:r>
            <a:r>
              <a:rPr lang="en-US" dirty="0">
                <a:ea typeface="+mn-lt"/>
                <a:cs typeface="+mn-lt"/>
              </a:rPr>
              <a:t> naive Bayes, have higher precision.</a:t>
            </a:r>
          </a:p>
          <a:p>
            <a:pPr algn="just">
              <a:buFont typeface="Wingdings" panose="05000000000000000000" pitchFamily="2" charset="2"/>
              <a:buChar char="Ø"/>
            </a:pPr>
            <a:r>
              <a:rPr lang="en-US" dirty="0">
                <a:ea typeface="+mn-lt"/>
                <a:cs typeface="+mn-lt"/>
              </a:rPr>
              <a:t>In 2010, Pak and </a:t>
            </a:r>
            <a:r>
              <a:rPr lang="en-US" dirty="0" err="1">
                <a:ea typeface="+mn-lt"/>
                <a:cs typeface="+mn-lt"/>
              </a:rPr>
              <a:t>Paroubek</a:t>
            </a:r>
            <a:r>
              <a:rPr lang="en-US" dirty="0">
                <a:ea typeface="+mn-lt"/>
                <a:cs typeface="+mn-lt"/>
              </a:rPr>
              <a:t> proposed model to classify the tweets as objective, positive and negative.</a:t>
            </a:r>
          </a:p>
          <a:p>
            <a:pPr algn="just">
              <a:buFont typeface="Wingdings" panose="05000000000000000000" pitchFamily="2" charset="2"/>
              <a:buChar char="Ø"/>
            </a:pPr>
            <a:r>
              <a:rPr lang="en-US" dirty="0">
                <a:ea typeface="+mn-lt"/>
                <a:cs typeface="+mn-lt"/>
              </a:rPr>
              <a:t>In 2010, Barbosa et al. designed two-phase automatic sentiment analysis method for classifying tweets.</a:t>
            </a:r>
          </a:p>
          <a:p>
            <a:pPr algn="just">
              <a:buFont typeface="Wingdings" panose="05000000000000000000" pitchFamily="2" charset="2"/>
              <a:buChar char="Ø"/>
            </a:pPr>
            <a:r>
              <a:rPr lang="en-US" dirty="0">
                <a:ea typeface="+mn-lt"/>
                <a:cs typeface="+mn-lt"/>
              </a:rPr>
              <a:t>Agarwal et al. (2011) developed a 3-way model for classifying sentiment into positive, negative and neutral classes.</a:t>
            </a:r>
          </a:p>
          <a:p>
            <a:pPr algn="just"/>
            <a:endParaRPr lang="en-US" dirty="0">
              <a:ea typeface="+mn-lt"/>
              <a:cs typeface="+mn-lt"/>
            </a:endParaRPr>
          </a:p>
          <a:p>
            <a:endParaRPr lang="en-US" dirty="0"/>
          </a:p>
        </p:txBody>
      </p:sp>
      <p:sp>
        <p:nvSpPr>
          <p:cNvPr id="5" name="Slide Number Placeholder 4">
            <a:extLst>
              <a:ext uri="{FF2B5EF4-FFF2-40B4-BE49-F238E27FC236}">
                <a16:creationId xmlns:a16="http://schemas.microsoft.com/office/drawing/2014/main" id="{E7604D68-8240-466D-B8C2-2B767CD7AEE3}"/>
              </a:ext>
            </a:extLst>
          </p:cNvPr>
          <p:cNvSpPr>
            <a:spLocks noGrp="1"/>
          </p:cNvSpPr>
          <p:nvPr>
            <p:ph type="sldNum" sz="quarter" idx="12"/>
          </p:nvPr>
        </p:nvSpPr>
        <p:spPr/>
        <p:txBody>
          <a:bodyPr/>
          <a:lstStyle/>
          <a:p>
            <a:fld id="{6D22F896-40B5-4ADD-8801-0D06FADFA095}" type="slidenum">
              <a:rPr lang="en-US" dirty="0"/>
              <a:t>9</a:t>
            </a:fld>
            <a:endParaRPr lang="en-US"/>
          </a:p>
        </p:txBody>
      </p:sp>
      <p:sp>
        <p:nvSpPr>
          <p:cNvPr id="6" name="Date Placeholder 3">
            <a:extLst>
              <a:ext uri="{FF2B5EF4-FFF2-40B4-BE49-F238E27FC236}">
                <a16:creationId xmlns:a16="http://schemas.microsoft.com/office/drawing/2014/main" id="{B5801143-2B52-4BC0-AB10-162552B18D70}"/>
              </a:ext>
            </a:extLst>
          </p:cNvPr>
          <p:cNvSpPr>
            <a:spLocks noGrp="1"/>
          </p:cNvSpPr>
          <p:nvPr>
            <p:ph type="dt" sz="half" idx="10"/>
          </p:nvPr>
        </p:nvSpPr>
        <p:spPr>
          <a:xfrm>
            <a:off x="8657907" y="6575751"/>
            <a:ext cx="2743200" cy="365125"/>
          </a:xfrm>
        </p:spPr>
        <p:txBody>
          <a:bodyPr/>
          <a:lstStyle/>
          <a:p>
            <a:fld id="{66C25E34-DC66-4ACD-8D5E-93FED873C3D2}" type="datetime1">
              <a:rPr lang="en-US" sz="1600" smtClean="0"/>
              <a:t>3/3/2022</a:t>
            </a:fld>
            <a:endParaRPr lang="en-US" sz="1600"/>
          </a:p>
        </p:txBody>
      </p:sp>
    </p:spTree>
    <p:extLst>
      <p:ext uri="{BB962C8B-B14F-4D97-AF65-F5344CB8AC3E}">
        <p14:creationId xmlns:p14="http://schemas.microsoft.com/office/powerpoint/2010/main" val="372837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CC9A4F144B164BB7417517C0DFFE37" ma:contentTypeVersion="3" ma:contentTypeDescription="Create a new document." ma:contentTypeScope="" ma:versionID="05c9ef6937510e71b8dea9501f786890">
  <xsd:schema xmlns:xsd="http://www.w3.org/2001/XMLSchema" xmlns:xs="http://www.w3.org/2001/XMLSchema" xmlns:p="http://schemas.microsoft.com/office/2006/metadata/properties" xmlns:ns3="60946563-1f74-46a6-a363-b30a71179451" targetNamespace="http://schemas.microsoft.com/office/2006/metadata/properties" ma:root="true" ma:fieldsID="4eb6d07be69b55b8e139f4ba1a4e62bf" ns3:_="">
    <xsd:import namespace="60946563-1f74-46a6-a363-b30a71179451"/>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946563-1f74-46a6-a363-b30a711794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BA9EC2-423B-4EFF-BED7-C64562DC9689}">
  <ds:schemaRefs>
    <ds:schemaRef ds:uri="60946563-1f74-46a6-a363-b30a711794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8E86EE-1993-4AA1-9BB6-6DFD9434B796}">
  <ds:schemaRefs>
    <ds:schemaRef ds:uri="http://schemas.microsoft.com/sharepoint/v3/contenttype/forms"/>
  </ds:schemaRefs>
</ds:datastoreItem>
</file>

<file path=customXml/itemProps3.xml><?xml version="1.0" encoding="utf-8"?>
<ds:datastoreItem xmlns:ds="http://schemas.openxmlformats.org/officeDocument/2006/customXml" ds:itemID="{4BEAD887-AC31-4744-8971-44850158E710}">
  <ds:schemaRefs>
    <ds:schemaRef ds:uri="60946563-1f74-46a6-a363-b30a7117945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321</TotalTime>
  <Words>704</Words>
  <Application>Microsoft Office PowerPoint</Application>
  <PresentationFormat>Widescreen</PresentationFormat>
  <Paragraphs>126</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 New Roman</vt:lpstr>
      <vt:lpstr>Tw Cen MT</vt:lpstr>
      <vt:lpstr>Wingdings</vt:lpstr>
      <vt:lpstr>Wingdings,Sans-Serif</vt:lpstr>
      <vt:lpstr>Circuit</vt:lpstr>
      <vt:lpstr>Presentation  on  Sentiment Analysis</vt:lpstr>
      <vt:lpstr>Outline</vt:lpstr>
      <vt:lpstr>Introduction</vt:lpstr>
      <vt:lpstr>PowerPoint Presentation</vt:lpstr>
      <vt:lpstr>PowerPoint Presentation</vt:lpstr>
      <vt:lpstr>Objective</vt:lpstr>
      <vt:lpstr>motivation</vt:lpstr>
      <vt:lpstr>Scope and application</vt:lpstr>
      <vt:lpstr>Literature review</vt:lpstr>
      <vt:lpstr>Literature review (cont..)</vt:lpstr>
      <vt:lpstr>Flowchart</vt:lpstr>
      <vt:lpstr>Sentiment analyzer</vt:lpstr>
      <vt:lpstr>Rest api</vt:lpstr>
      <vt:lpstr>RESult</vt:lpstr>
      <vt:lpstr>RESULT (CONT..)</vt:lpstr>
      <vt:lpstr>Dataset Evaluation</vt:lpstr>
      <vt:lpstr>Dataset evaluation (Cont..)</vt:lpstr>
      <vt:lpstr>Dataset evaluation (cont..)</vt:lpstr>
      <vt:lpstr>Dataset evaluation (cont..)</vt:lpstr>
      <vt:lpstr>Dataset evaluation (cont..)</vt:lpstr>
      <vt:lpstr>Dataset evaluation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Sentiment Analysis</dc:title>
  <dc:creator>Rabin Phaiju</dc:creator>
  <cp:lastModifiedBy>Neetu Phaiju</cp:lastModifiedBy>
  <cp:revision>22</cp:revision>
  <dcterms:created xsi:type="dcterms:W3CDTF">2021-06-26T09:11:13Z</dcterms:created>
  <dcterms:modified xsi:type="dcterms:W3CDTF">2022-03-03T05:47:05Z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0x0101005BCC9A4F144B164BB7417517C0DFFE37</vt:lpwstr>
  </property>
</Properties>
</file>