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2964" y="686994"/>
            <a:ext cx="7798070" cy="1970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1999" y="12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29674" y="4495500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>
                <a:moveTo>
                  <a:pt x="0" y="0"/>
                </a:moveTo>
                <a:lnTo>
                  <a:pt x="468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8724" y="0"/>
            <a:ext cx="4655274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1799" y="631316"/>
            <a:ext cx="442040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123" y="1752914"/>
            <a:ext cx="8431752" cy="1805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3300" y="686994"/>
            <a:ext cx="6007735" cy="19704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34"/>
              </a:spcBef>
            </a:pPr>
            <a:r>
              <a:rPr sz="3200" b="1" spc="-245" dirty="0">
                <a:solidFill>
                  <a:srgbClr val="FFFFFF"/>
                </a:solidFill>
                <a:latin typeface="Trebuchet MS"/>
                <a:cs typeface="Trebuchet MS"/>
              </a:rPr>
              <a:t>711</a:t>
            </a:r>
            <a:r>
              <a:rPr sz="3200" b="1" spc="-26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200" b="1" spc="125" dirty="0">
                <a:solidFill>
                  <a:srgbClr val="FFFFFF"/>
                </a:solidFill>
                <a:latin typeface="Trebuchet MS"/>
                <a:cs typeface="Trebuchet MS"/>
              </a:rPr>
              <a:t>-AI-</a:t>
            </a:r>
            <a:r>
              <a:rPr sz="3200" b="1" spc="1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b="1" spc="-60" dirty="0">
                <a:solidFill>
                  <a:srgbClr val="FFFFFF"/>
                </a:solidFill>
                <a:latin typeface="Trebuchet MS"/>
                <a:cs typeface="Trebuchet MS"/>
              </a:rPr>
              <a:t>ri</a:t>
            </a:r>
            <a:r>
              <a:rPr sz="3200" b="1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b="1" spc="60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3200" b="1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45" dirty="0">
                <a:solidFill>
                  <a:srgbClr val="FFFFFF"/>
                </a:solidFill>
                <a:latin typeface="Trebuchet MS"/>
                <a:cs typeface="Trebuchet MS"/>
              </a:rPr>
              <a:t>Explo</a:t>
            </a:r>
            <a:r>
              <a:rPr sz="3200" b="1" spc="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b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1" spc="-5" dirty="0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r>
              <a:rPr sz="3200" b="1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100" dirty="0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sz="3200" b="1" spc="-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b="1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b="1" spc="35" dirty="0">
                <a:solidFill>
                  <a:srgbClr val="FFFFFF"/>
                </a:solidFill>
                <a:latin typeface="Trebuchet MS"/>
                <a:cs typeface="Trebuchet MS"/>
              </a:rPr>
              <a:t>ediction</a:t>
            </a:r>
            <a:r>
              <a:rPr sz="3200" b="1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b="1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229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b="1" spc="140" dirty="0">
                <a:solidFill>
                  <a:srgbClr val="FFFFFF"/>
                </a:solidFill>
                <a:latin typeface="Trebuchet MS"/>
                <a:cs typeface="Trebuchet MS"/>
              </a:rPr>
              <a:t>ompa</a:t>
            </a:r>
            <a:r>
              <a:rPr sz="3200" b="1" spc="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b="1" spc="35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3200" b="1" spc="45" dirty="0">
                <a:solidFill>
                  <a:srgbClr val="FFFFFF"/>
                </a:solidFill>
                <a:latin typeface="Trebuchet MS"/>
                <a:cs typeface="Trebuchet MS"/>
              </a:rPr>
              <a:t>Registration </a:t>
            </a:r>
            <a:r>
              <a:rPr sz="3200" b="1" spc="35" dirty="0">
                <a:solidFill>
                  <a:srgbClr val="FFFFFF"/>
                </a:solidFill>
                <a:latin typeface="Trebuchet MS"/>
                <a:cs typeface="Trebuchet MS"/>
              </a:rPr>
              <a:t>Trends </a:t>
            </a:r>
            <a:r>
              <a:rPr sz="3200" b="1" spc="5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3200" b="1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1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b="1" spc="140" dirty="0">
                <a:solidFill>
                  <a:srgbClr val="FFFFFF"/>
                </a:solidFill>
                <a:latin typeface="Trebuchet MS"/>
                <a:cs typeface="Trebuchet MS"/>
              </a:rPr>
              <a:t>egi</a:t>
            </a:r>
            <a:r>
              <a:rPr sz="3200" b="1" spc="1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b="1" spc="-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sz="3200" b="1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b="1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229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b="1" spc="105" dirty="0">
                <a:solidFill>
                  <a:srgbClr val="FFFFFF"/>
                </a:solidFill>
                <a:latin typeface="Trebuchet MS"/>
                <a:cs typeface="Trebuchet MS"/>
              </a:rPr>
              <a:t>ompanies</a:t>
            </a:r>
            <a:r>
              <a:rPr sz="3200" b="1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200" b="1" spc="-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b="1" spc="55" dirty="0">
                <a:solidFill>
                  <a:srgbClr val="FFFFFF"/>
                </a:solidFill>
                <a:latin typeface="Trebuchet MS"/>
                <a:cs typeface="Trebuchet MS"/>
              </a:rPr>
              <a:t>oC)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200" y="3714750"/>
            <a:ext cx="40805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IN" sz="2400" smtClean="0">
                <a:latin typeface="Tahoma"/>
                <a:cs typeface="Tahoma"/>
              </a:rPr>
              <a:t>RABINRAM.R(711121106072)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67555" cy="5143500"/>
            <a:chOff x="0" y="0"/>
            <a:chExt cx="4567555" cy="5143500"/>
          </a:xfrm>
        </p:grpSpPr>
        <p:sp>
          <p:nvSpPr>
            <p:cNvPr id="3" name="object 3"/>
            <p:cNvSpPr/>
            <p:nvPr/>
          </p:nvSpPr>
          <p:spPr>
            <a:xfrm>
              <a:off x="425198" y="41565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29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67200" cy="51434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651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Signiﬁcance: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05775" y="1239647"/>
            <a:ext cx="3886835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5194" algn="just">
              <a:lnSpc>
                <a:spcPct val="116100"/>
              </a:lnSpc>
              <a:spcBef>
                <a:spcPts val="100"/>
              </a:spcBef>
              <a:tabLst>
                <a:tab pos="3431540" algn="l"/>
              </a:tabLst>
            </a:pPr>
            <a:r>
              <a:rPr sz="2100" b="1" spc="-125" dirty="0">
                <a:latin typeface="Tahoma"/>
                <a:cs typeface="Tahoma"/>
              </a:rPr>
              <a:t>Understanding</a:t>
            </a:r>
            <a:r>
              <a:rPr sz="2100" b="1" spc="-50" dirty="0">
                <a:latin typeface="Tahoma"/>
                <a:cs typeface="Tahoma"/>
              </a:rPr>
              <a:t> </a:t>
            </a:r>
            <a:r>
              <a:rPr sz="2100" b="1" spc="-150" dirty="0">
                <a:latin typeface="Tahoma"/>
                <a:cs typeface="Tahoma"/>
              </a:rPr>
              <a:t>compa</a:t>
            </a:r>
            <a:r>
              <a:rPr sz="2100" b="1" spc="-185" dirty="0">
                <a:latin typeface="Tahoma"/>
                <a:cs typeface="Tahoma"/>
              </a:rPr>
              <a:t>n</a:t>
            </a:r>
            <a:r>
              <a:rPr sz="2100" b="1" spc="-60" dirty="0">
                <a:latin typeface="Tahoma"/>
                <a:cs typeface="Tahoma"/>
              </a:rPr>
              <a:t>y  </a:t>
            </a:r>
            <a:r>
              <a:rPr sz="2100" b="1" spc="-114" dirty="0">
                <a:latin typeface="Tahoma"/>
                <a:cs typeface="Tahoma"/>
              </a:rPr>
              <a:t>registration trends is </a:t>
            </a:r>
            <a:r>
              <a:rPr sz="2100" b="1" spc="-105" dirty="0">
                <a:latin typeface="Tahoma"/>
                <a:cs typeface="Tahoma"/>
              </a:rPr>
              <a:t>crucial </a:t>
            </a:r>
            <a:r>
              <a:rPr sz="2100" b="1" spc="-80" dirty="0">
                <a:latin typeface="Tahoma"/>
                <a:cs typeface="Tahoma"/>
              </a:rPr>
              <a:t>for </a:t>
            </a:r>
            <a:r>
              <a:rPr sz="2100" b="1" spc="-75" dirty="0">
                <a:latin typeface="Tahoma"/>
                <a:cs typeface="Tahoma"/>
              </a:rPr>
              <a:t> </a:t>
            </a:r>
            <a:r>
              <a:rPr sz="2100" b="1" spc="-130" dirty="0">
                <a:latin typeface="Tahoma"/>
                <a:cs typeface="Tahoma"/>
              </a:rPr>
              <a:t>economic</a:t>
            </a:r>
            <a:r>
              <a:rPr sz="2100" b="1" spc="-125" dirty="0">
                <a:latin typeface="Tahoma"/>
                <a:cs typeface="Tahoma"/>
              </a:rPr>
              <a:t> </a:t>
            </a:r>
            <a:r>
              <a:rPr sz="2100" b="1" spc="-140" dirty="0">
                <a:latin typeface="Tahoma"/>
                <a:cs typeface="Tahoma"/>
              </a:rPr>
              <a:t>analysis,</a:t>
            </a:r>
            <a:r>
              <a:rPr sz="2100" b="1" spc="-135" dirty="0">
                <a:latin typeface="Tahoma"/>
                <a:cs typeface="Tahoma"/>
              </a:rPr>
              <a:t> investment </a:t>
            </a:r>
            <a:r>
              <a:rPr sz="2100" b="1" spc="-130" dirty="0">
                <a:latin typeface="Tahoma"/>
                <a:cs typeface="Tahoma"/>
              </a:rPr>
              <a:t> </a:t>
            </a:r>
            <a:r>
              <a:rPr sz="2100" b="1" spc="-125" dirty="0">
                <a:latin typeface="Tahoma"/>
                <a:cs typeface="Tahoma"/>
              </a:rPr>
              <a:t>decisions,</a:t>
            </a:r>
            <a:r>
              <a:rPr sz="2100" b="1" dirty="0">
                <a:latin typeface="Tahoma"/>
                <a:cs typeface="Tahoma"/>
              </a:rPr>
              <a:t>	</a:t>
            </a:r>
            <a:r>
              <a:rPr sz="2100" b="1" spc="-150" dirty="0">
                <a:latin typeface="Tahoma"/>
                <a:cs typeface="Tahoma"/>
              </a:rPr>
              <a:t>and</a:t>
            </a:r>
            <a:endParaRPr sz="2100">
              <a:latin typeface="Tahoma"/>
              <a:cs typeface="Tahoma"/>
            </a:endParaRPr>
          </a:p>
          <a:p>
            <a:pPr marL="12700" marR="10795">
              <a:lnSpc>
                <a:spcPct val="116100"/>
              </a:lnSpc>
              <a:tabLst>
                <a:tab pos="1207135" algn="l"/>
                <a:tab pos="1522730" algn="l"/>
                <a:tab pos="1832610" algn="l"/>
                <a:tab pos="2105025" algn="l"/>
                <a:tab pos="2857500" algn="l"/>
                <a:tab pos="3639820" algn="l"/>
              </a:tabLst>
            </a:pPr>
            <a:r>
              <a:rPr sz="2100" b="1" spc="-135" dirty="0">
                <a:latin typeface="Tahoma"/>
                <a:cs typeface="Tahoma"/>
              </a:rPr>
              <a:t>policymaking.AI-driven </a:t>
            </a:r>
            <a:r>
              <a:rPr sz="2100" b="1" spc="-130" dirty="0">
                <a:latin typeface="Tahoma"/>
                <a:cs typeface="Tahoma"/>
              </a:rPr>
              <a:t> </a:t>
            </a:r>
            <a:r>
              <a:rPr sz="2100" b="1" spc="-110" dirty="0">
                <a:latin typeface="Tahoma"/>
                <a:cs typeface="Tahoma"/>
              </a:rPr>
              <a:t>predictions</a:t>
            </a:r>
            <a:r>
              <a:rPr sz="2100" b="1" dirty="0">
                <a:latin typeface="Tahoma"/>
                <a:cs typeface="Tahoma"/>
              </a:rPr>
              <a:t>	</a:t>
            </a:r>
            <a:r>
              <a:rPr sz="2100" b="1" spc="-140" dirty="0">
                <a:latin typeface="Tahoma"/>
                <a:cs typeface="Tahoma"/>
              </a:rPr>
              <a:t>can</a:t>
            </a:r>
            <a:r>
              <a:rPr sz="2100" b="1" dirty="0">
                <a:latin typeface="Tahoma"/>
                <a:cs typeface="Tahoma"/>
              </a:rPr>
              <a:t>	</a:t>
            </a:r>
            <a:r>
              <a:rPr sz="2100" b="1" spc="-90" dirty="0">
                <a:latin typeface="Tahoma"/>
                <a:cs typeface="Tahoma"/>
              </a:rPr>
              <a:t>offe</a:t>
            </a:r>
            <a:r>
              <a:rPr sz="2100" b="1" spc="-75" dirty="0">
                <a:latin typeface="Tahoma"/>
                <a:cs typeface="Tahoma"/>
              </a:rPr>
              <a:t>r</a:t>
            </a:r>
            <a:r>
              <a:rPr sz="2100" b="1" dirty="0">
                <a:latin typeface="Tahoma"/>
                <a:cs typeface="Tahoma"/>
              </a:rPr>
              <a:t>	</a:t>
            </a:r>
            <a:r>
              <a:rPr sz="2100" b="1" spc="-114" dirty="0">
                <a:latin typeface="Tahoma"/>
                <a:cs typeface="Tahoma"/>
              </a:rPr>
              <a:t>valuable  </a:t>
            </a:r>
            <a:r>
              <a:rPr sz="2100" b="1" spc="-135" dirty="0">
                <a:latin typeface="Tahoma"/>
                <a:cs typeface="Tahoma"/>
              </a:rPr>
              <a:t>insights</a:t>
            </a:r>
            <a:r>
              <a:rPr sz="2100" b="1" dirty="0">
                <a:latin typeface="Tahoma"/>
                <a:cs typeface="Tahoma"/>
              </a:rPr>
              <a:t>	</a:t>
            </a:r>
            <a:r>
              <a:rPr sz="2100" b="1" spc="-85" dirty="0">
                <a:latin typeface="Tahoma"/>
                <a:cs typeface="Tahoma"/>
              </a:rPr>
              <a:t>fo</a:t>
            </a:r>
            <a:r>
              <a:rPr sz="2100" b="1" spc="-70" dirty="0">
                <a:latin typeface="Tahoma"/>
                <a:cs typeface="Tahoma"/>
              </a:rPr>
              <a:t>r</a:t>
            </a:r>
            <a:r>
              <a:rPr sz="2100" b="1" dirty="0">
                <a:latin typeface="Tahoma"/>
                <a:cs typeface="Tahoma"/>
              </a:rPr>
              <a:t>	</a:t>
            </a:r>
            <a:r>
              <a:rPr sz="2100" b="1" spc="-120" dirty="0">
                <a:latin typeface="Tahoma"/>
                <a:cs typeface="Tahoma"/>
              </a:rPr>
              <a:t>sta</a:t>
            </a:r>
            <a:r>
              <a:rPr sz="2100" b="1" spc="-204" dirty="0">
                <a:latin typeface="Tahoma"/>
                <a:cs typeface="Tahoma"/>
              </a:rPr>
              <a:t>k</a:t>
            </a:r>
            <a:r>
              <a:rPr sz="2100" b="1" spc="-120" dirty="0">
                <a:latin typeface="Tahoma"/>
                <a:cs typeface="Tahoma"/>
              </a:rPr>
              <a:t>eholder</a:t>
            </a:r>
            <a:r>
              <a:rPr sz="2100" b="1" spc="-110" dirty="0">
                <a:latin typeface="Tahoma"/>
                <a:cs typeface="Tahoma"/>
              </a:rPr>
              <a:t>s</a:t>
            </a:r>
            <a:r>
              <a:rPr sz="2100" b="1" dirty="0">
                <a:latin typeface="Tahoma"/>
                <a:cs typeface="Tahoma"/>
              </a:rPr>
              <a:t>	</a:t>
            </a:r>
            <a:r>
              <a:rPr sz="2100" b="1" spc="-90" dirty="0">
                <a:latin typeface="Tahoma"/>
                <a:cs typeface="Tahoma"/>
              </a:rPr>
              <a:t>in  </a:t>
            </a:r>
            <a:r>
              <a:rPr sz="2100" b="1" spc="-120" dirty="0">
                <a:latin typeface="Tahoma"/>
                <a:cs typeface="Tahoma"/>
              </a:rPr>
              <a:t>variou</a:t>
            </a:r>
            <a:r>
              <a:rPr sz="2100" b="1" spc="-110" dirty="0">
                <a:latin typeface="Tahoma"/>
                <a:cs typeface="Tahoma"/>
              </a:rPr>
              <a:t>s</a:t>
            </a:r>
            <a:r>
              <a:rPr sz="2100" b="1" spc="-215" dirty="0">
                <a:latin typeface="Tahoma"/>
                <a:cs typeface="Tahoma"/>
              </a:rPr>
              <a:t> </a:t>
            </a:r>
            <a:r>
              <a:rPr sz="2100" b="1" spc="-120" dirty="0">
                <a:latin typeface="Tahoma"/>
                <a:cs typeface="Tahoma"/>
              </a:rPr>
              <a:t>industries.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425198" y="41565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2427" y="760791"/>
            <a:ext cx="3439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5" dirty="0">
                <a:solidFill>
                  <a:srgbClr val="FFFFFF"/>
                </a:solidFill>
                <a:latin typeface="Trebuchet MS"/>
                <a:cs typeface="Trebuchet MS"/>
              </a:rPr>
              <a:t>Conclusion: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123" y="1752914"/>
            <a:ext cx="8131175" cy="1805939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559560">
              <a:lnSpc>
                <a:spcPct val="100000"/>
              </a:lnSpc>
              <a:spcBef>
                <a:spcPts val="760"/>
              </a:spcBef>
            </a:pPr>
            <a:r>
              <a:rPr sz="2100" b="1" spc="2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1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b="1" spc="-5" dirty="0">
                <a:solidFill>
                  <a:srgbClr val="FFFFFF"/>
                </a:solidFill>
                <a:latin typeface="Trebuchet MS"/>
                <a:cs typeface="Trebuchet MS"/>
              </a:rPr>
              <a:t>roject</a:t>
            </a:r>
            <a:r>
              <a:rPr sz="21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b="1" spc="65" dirty="0">
                <a:solidFill>
                  <a:srgbClr val="FFFFFF"/>
                </a:solidFill>
                <a:latin typeface="Trebuchet MS"/>
                <a:cs typeface="Trebuchet MS"/>
              </a:rPr>
              <a:t>ombines</a:t>
            </a:r>
            <a:r>
              <a:rPr sz="21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14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100" b="1" spc="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30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sz="21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rebuchet MS"/>
                <a:cs typeface="Trebuchet MS"/>
              </a:rPr>
              <a:t>ana</a:t>
            </a:r>
            <a:r>
              <a:rPr sz="2100" b="1" spc="-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100" b="1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100" b="1" spc="-30" dirty="0">
                <a:solidFill>
                  <a:srgbClr val="FFFFFF"/>
                </a:solidFill>
                <a:latin typeface="Trebuchet MS"/>
                <a:cs typeface="Trebuchet MS"/>
              </a:rPr>
              <a:t>sis,</a:t>
            </a:r>
            <a:r>
              <a:rPr sz="2100" b="1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65" dirty="0">
                <a:solidFill>
                  <a:srgbClr val="FFFFFF"/>
                </a:solidFill>
                <a:latin typeface="Trebuchet MS"/>
                <a:cs typeface="Trebuchet MS"/>
              </a:rPr>
              <a:t>AI,</a:t>
            </a:r>
            <a:r>
              <a:rPr sz="21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65" dirty="0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endParaRPr sz="2100">
              <a:latin typeface="Trebuchet MS"/>
              <a:cs typeface="Trebuchet MS"/>
            </a:endParaRPr>
          </a:p>
          <a:p>
            <a:pPr marL="12700" marR="795655">
              <a:lnSpc>
                <a:spcPct val="101200"/>
              </a:lnSpc>
              <a:spcBef>
                <a:spcPts val="635"/>
              </a:spcBef>
            </a:pPr>
            <a:r>
              <a:rPr sz="2100" b="1" spc="85" dirty="0">
                <a:solidFill>
                  <a:srgbClr val="FFFFFF"/>
                </a:solidFill>
                <a:latin typeface="Trebuchet MS"/>
                <a:cs typeface="Trebuchet MS"/>
              </a:rPr>
              <a:t>knowledge </a:t>
            </a:r>
            <a:r>
              <a:rPr sz="2100" b="1" spc="2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100" b="1" spc="25" dirty="0">
                <a:solidFill>
                  <a:srgbClr val="FFFFFF"/>
                </a:solidFill>
                <a:latin typeface="Trebuchet MS"/>
                <a:cs typeface="Trebuchet MS"/>
              </a:rPr>
              <a:t>provide 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actionable insights </a:t>
            </a:r>
            <a:r>
              <a:rPr sz="2100" b="1" spc="-10" dirty="0">
                <a:solidFill>
                  <a:srgbClr val="FFFFFF"/>
                </a:solidFill>
                <a:latin typeface="Trebuchet MS"/>
                <a:cs typeface="Trebuchet MS"/>
              </a:rPr>
              <a:t>into </a:t>
            </a:r>
            <a:r>
              <a:rPr sz="2100" b="1" spc="80" dirty="0">
                <a:solidFill>
                  <a:srgbClr val="FFFFFF"/>
                </a:solidFill>
                <a:latin typeface="Trebuchet MS"/>
                <a:cs typeface="Trebuchet MS"/>
              </a:rPr>
              <a:t>company </a:t>
            </a:r>
            <a:r>
              <a:rPr sz="2100" b="1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5" dirty="0">
                <a:solidFill>
                  <a:srgbClr val="FFFFFF"/>
                </a:solidFill>
                <a:latin typeface="Trebuchet MS"/>
                <a:cs typeface="Trebuchet MS"/>
              </a:rPr>
              <a:t>registration</a:t>
            </a:r>
            <a:r>
              <a:rPr sz="21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rebuchet MS"/>
                <a:cs typeface="Trebuchet MS"/>
              </a:rPr>
              <a:t>trends.</a:t>
            </a:r>
            <a:r>
              <a:rPr sz="21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1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1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20" dirty="0">
                <a:solidFill>
                  <a:srgbClr val="FFFFFF"/>
                </a:solidFill>
                <a:latin typeface="Trebuchet MS"/>
                <a:cs typeface="Trebuchet MS"/>
              </a:rPr>
              <a:t>potential</a:t>
            </a:r>
            <a:r>
              <a:rPr sz="21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2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1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0" dirty="0">
                <a:solidFill>
                  <a:srgbClr val="FFFFFF"/>
                </a:solidFill>
                <a:latin typeface="Trebuchet MS"/>
                <a:cs typeface="Trebuchet MS"/>
              </a:rPr>
              <a:t>inform</a:t>
            </a:r>
            <a:r>
              <a:rPr sz="21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40" dirty="0">
                <a:solidFill>
                  <a:srgbClr val="FFFFFF"/>
                </a:solidFill>
                <a:latin typeface="Trebuchet MS"/>
                <a:cs typeface="Trebuchet MS"/>
              </a:rPr>
              <a:t>strategic </a:t>
            </a:r>
            <a:r>
              <a:rPr sz="2100" b="1" spc="-6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50" dirty="0">
                <a:solidFill>
                  <a:srgbClr val="FFFFFF"/>
                </a:solidFill>
                <a:latin typeface="Trebuchet MS"/>
                <a:cs typeface="Trebuchet MS"/>
              </a:rPr>
              <a:t>decisions</a:t>
            </a:r>
            <a:r>
              <a:rPr sz="21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5" dirty="0">
                <a:solidFill>
                  <a:srgbClr val="FFFFFF"/>
                </a:solidFill>
                <a:latin typeface="Trebuchet MS"/>
                <a:cs typeface="Trebuchet MS"/>
              </a:rPr>
              <a:t>contribute</a:t>
            </a:r>
            <a:r>
              <a:rPr sz="21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2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1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5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21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55" dirty="0">
                <a:solidFill>
                  <a:srgbClr val="FFFFFF"/>
                </a:solidFill>
                <a:latin typeface="Trebuchet MS"/>
                <a:cs typeface="Trebuchet MS"/>
              </a:rPr>
              <a:t>understanding</a:t>
            </a:r>
            <a:r>
              <a:rPr sz="21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3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1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100" b="1" spc="-6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6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1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landscape.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800" y="1081383"/>
            <a:ext cx="2600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4" dirty="0">
                <a:solidFill>
                  <a:srgbClr val="F46524"/>
                </a:solidFill>
                <a:latin typeface="Trebuchet MS"/>
                <a:cs typeface="Trebuchet MS"/>
              </a:rPr>
              <a:t>OBJ</a:t>
            </a:r>
            <a:r>
              <a:rPr sz="3600" spc="60" dirty="0">
                <a:solidFill>
                  <a:srgbClr val="F46524"/>
                </a:solidFill>
                <a:latin typeface="Trebuchet MS"/>
                <a:cs typeface="Trebuchet MS"/>
              </a:rPr>
              <a:t>E</a:t>
            </a:r>
            <a:r>
              <a:rPr sz="3600" spc="30" dirty="0">
                <a:solidFill>
                  <a:srgbClr val="F46524"/>
                </a:solidFill>
                <a:latin typeface="Trebuchet MS"/>
                <a:cs typeface="Trebuchet MS"/>
              </a:rPr>
              <a:t>CTIVE: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400" y="2118325"/>
            <a:ext cx="536194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primary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aim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this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project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leverage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artiﬁcial </a:t>
            </a:r>
            <a:r>
              <a:rPr sz="1800" spc="3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intelligence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(AI)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from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Regist</a:t>
            </a:r>
            <a:r>
              <a:rPr sz="1800" spc="-20" dirty="0">
                <a:latin typeface="Tahoma"/>
                <a:cs typeface="Tahoma"/>
              </a:rPr>
              <a:t>r</a:t>
            </a:r>
            <a:r>
              <a:rPr sz="1800" spc="20" dirty="0">
                <a:latin typeface="Tahoma"/>
                <a:cs typeface="Tahoma"/>
              </a:rPr>
              <a:t>ar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of  </a:t>
            </a:r>
            <a:r>
              <a:rPr sz="1800" spc="10" dirty="0">
                <a:latin typeface="Tahoma"/>
                <a:cs typeface="Tahoma"/>
              </a:rPr>
              <a:t>Companies </a:t>
            </a:r>
            <a:r>
              <a:rPr sz="1800" spc="-20" dirty="0">
                <a:latin typeface="Tahoma"/>
                <a:cs typeface="Tahoma"/>
              </a:rPr>
              <a:t>(RoC) </a:t>
            </a:r>
            <a:r>
              <a:rPr sz="1800" spc="45" dirty="0">
                <a:latin typeface="Tahoma"/>
                <a:cs typeface="Tahoma"/>
              </a:rPr>
              <a:t>to </a:t>
            </a:r>
            <a:r>
              <a:rPr sz="1800" spc="10" dirty="0">
                <a:latin typeface="Tahoma"/>
                <a:cs typeface="Tahoma"/>
              </a:rPr>
              <a:t>explore </a:t>
            </a:r>
            <a:r>
              <a:rPr sz="1800" spc="25" dirty="0">
                <a:latin typeface="Tahoma"/>
                <a:cs typeface="Tahoma"/>
              </a:rPr>
              <a:t>historical </a:t>
            </a:r>
            <a:r>
              <a:rPr sz="1800" spc="-10" dirty="0">
                <a:latin typeface="Tahoma"/>
                <a:cs typeface="Tahoma"/>
              </a:rPr>
              <a:t>company 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regist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20" dirty="0">
                <a:latin typeface="Tahoma"/>
                <a:cs typeface="Tahoma"/>
              </a:rPr>
              <a:t>ation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trends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ma</a:t>
            </a:r>
            <a:r>
              <a:rPr sz="1800" spc="-65" dirty="0">
                <a:latin typeface="Tahoma"/>
                <a:cs typeface="Tahoma"/>
              </a:rPr>
              <a:t>k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predictions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about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future  </a:t>
            </a:r>
            <a:r>
              <a:rPr sz="1800" spc="-5" dirty="0">
                <a:latin typeface="Tahoma"/>
                <a:cs typeface="Tahoma"/>
              </a:rPr>
              <a:t>trends.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8649" y="2947475"/>
            <a:ext cx="3007399" cy="19083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50" y="162724"/>
            <a:ext cx="8247824" cy="48180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4375" y="537259"/>
            <a:ext cx="33674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0" dirty="0">
                <a:solidFill>
                  <a:srgbClr val="757575"/>
                </a:solidFill>
                <a:latin typeface="Trebuchet MS"/>
                <a:cs typeface="Trebuchet MS"/>
              </a:rPr>
              <a:t>DESIGN</a:t>
            </a:r>
            <a:r>
              <a:rPr sz="3000" spc="-275" dirty="0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sz="3000" spc="140" dirty="0">
                <a:solidFill>
                  <a:srgbClr val="757575"/>
                </a:solidFill>
                <a:latin typeface="Trebuchet MS"/>
                <a:cs typeface="Trebuchet MS"/>
              </a:rPr>
              <a:t>THINKING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787" y="1514897"/>
            <a:ext cx="6779259" cy="256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5" dirty="0">
                <a:latin typeface="Trebuchet MS"/>
                <a:cs typeface="Trebuchet MS"/>
              </a:rPr>
              <a:t>INTRODUCTION: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rebuchet MS"/>
              <a:cs typeface="Trebuchet MS"/>
            </a:endParaRPr>
          </a:p>
          <a:p>
            <a:pPr marL="12700" marR="13335" indent="550545" algn="just">
              <a:lnSpc>
                <a:spcPct val="114599"/>
              </a:lnSpc>
            </a:pPr>
            <a:r>
              <a:rPr sz="1200" b="1" spc="15" dirty="0">
                <a:latin typeface="Trebuchet MS"/>
                <a:cs typeface="Trebuchet MS"/>
              </a:rPr>
              <a:t>The</a:t>
            </a:r>
            <a:r>
              <a:rPr sz="1200" b="1" spc="-45" dirty="0">
                <a:latin typeface="Trebuchet MS"/>
                <a:cs typeface="Trebuchet MS"/>
              </a:rPr>
              <a:t> </a:t>
            </a:r>
            <a:r>
              <a:rPr sz="1200" b="1" spc="20" dirty="0">
                <a:latin typeface="Trebuchet MS"/>
                <a:cs typeface="Trebuchet MS"/>
              </a:rPr>
              <a:t>Registrar</a:t>
            </a:r>
            <a:r>
              <a:rPr sz="1200" b="1" spc="-70" dirty="0">
                <a:latin typeface="Trebuchet MS"/>
                <a:cs typeface="Trebuchet MS"/>
              </a:rPr>
              <a:t> </a:t>
            </a:r>
            <a:r>
              <a:rPr sz="1200" b="1" spc="15" dirty="0">
                <a:latin typeface="Trebuchet MS"/>
                <a:cs typeface="Trebuchet MS"/>
              </a:rPr>
              <a:t>of</a:t>
            </a:r>
            <a:r>
              <a:rPr sz="1200" b="1" spc="-65" dirty="0">
                <a:latin typeface="Trebuchet MS"/>
                <a:cs typeface="Trebuchet MS"/>
              </a:rPr>
              <a:t> </a:t>
            </a:r>
            <a:r>
              <a:rPr sz="1200" b="1" spc="40" dirty="0">
                <a:latin typeface="Trebuchet MS"/>
                <a:cs typeface="Trebuchet MS"/>
              </a:rPr>
              <a:t>Companies</a:t>
            </a:r>
            <a:r>
              <a:rPr sz="1200" b="1" spc="-45" dirty="0">
                <a:latin typeface="Trebuchet MS"/>
                <a:cs typeface="Trebuchet MS"/>
              </a:rPr>
              <a:t> </a:t>
            </a:r>
            <a:r>
              <a:rPr sz="1200" b="1" spc="5" dirty="0">
                <a:latin typeface="Trebuchet MS"/>
                <a:cs typeface="Trebuchet MS"/>
              </a:rPr>
              <a:t>(RoC)</a:t>
            </a:r>
            <a:r>
              <a:rPr sz="1200" b="1" spc="-45" dirty="0">
                <a:latin typeface="Trebuchet MS"/>
                <a:cs typeface="Trebuchet MS"/>
              </a:rPr>
              <a:t> </a:t>
            </a:r>
            <a:r>
              <a:rPr sz="1200" b="1" spc="10" dirty="0">
                <a:latin typeface="Trebuchet MS"/>
                <a:cs typeface="Trebuchet MS"/>
              </a:rPr>
              <a:t>is</a:t>
            </a:r>
            <a:r>
              <a:rPr sz="1200" b="1" spc="-40" dirty="0">
                <a:latin typeface="Trebuchet MS"/>
                <a:cs typeface="Trebuchet MS"/>
              </a:rPr>
              <a:t> </a:t>
            </a:r>
            <a:r>
              <a:rPr sz="1200" b="1" spc="45" dirty="0">
                <a:latin typeface="Trebuchet MS"/>
                <a:cs typeface="Trebuchet MS"/>
              </a:rPr>
              <a:t>a</a:t>
            </a:r>
            <a:r>
              <a:rPr sz="1200" b="1" spc="-45" dirty="0">
                <a:latin typeface="Trebuchet MS"/>
                <a:cs typeface="Trebuchet MS"/>
              </a:rPr>
              <a:t> </a:t>
            </a:r>
            <a:r>
              <a:rPr sz="1200" b="1" spc="25" dirty="0">
                <a:latin typeface="Trebuchet MS"/>
                <a:cs typeface="Trebuchet MS"/>
              </a:rPr>
              <a:t>government</a:t>
            </a:r>
            <a:r>
              <a:rPr sz="1200" b="1" spc="-40" dirty="0">
                <a:latin typeface="Trebuchet MS"/>
                <a:cs typeface="Trebuchet MS"/>
              </a:rPr>
              <a:t> </a:t>
            </a:r>
            <a:r>
              <a:rPr sz="1200" b="1" spc="50" dirty="0">
                <a:latin typeface="Trebuchet MS"/>
                <a:cs typeface="Trebuchet MS"/>
              </a:rPr>
              <a:t>agency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-20" dirty="0">
                <a:latin typeface="Trebuchet MS"/>
                <a:cs typeface="Trebuchet MS"/>
              </a:rPr>
              <a:t>in</a:t>
            </a:r>
            <a:r>
              <a:rPr sz="1200" b="1" spc="-45" dirty="0">
                <a:latin typeface="Trebuchet MS"/>
                <a:cs typeface="Trebuchet MS"/>
              </a:rPr>
              <a:t> </a:t>
            </a:r>
            <a:r>
              <a:rPr sz="1200" b="1" spc="20" dirty="0">
                <a:latin typeface="Trebuchet MS"/>
                <a:cs typeface="Trebuchet MS"/>
              </a:rPr>
              <a:t>India</a:t>
            </a:r>
            <a:r>
              <a:rPr sz="1200" b="1" spc="-40" dirty="0">
                <a:latin typeface="Trebuchet MS"/>
                <a:cs typeface="Trebuchet MS"/>
              </a:rPr>
              <a:t> </a:t>
            </a:r>
            <a:r>
              <a:rPr sz="1200" b="1" spc="5" dirty="0">
                <a:latin typeface="Trebuchet MS"/>
                <a:cs typeface="Trebuchet MS"/>
              </a:rPr>
              <a:t>that</a:t>
            </a:r>
            <a:r>
              <a:rPr sz="1200" b="1" spc="-45" dirty="0">
                <a:latin typeface="Trebuchet MS"/>
                <a:cs typeface="Trebuchet MS"/>
              </a:rPr>
              <a:t> </a:t>
            </a:r>
            <a:r>
              <a:rPr sz="1200" b="1" spc="10" dirty="0">
                <a:latin typeface="Trebuchet MS"/>
                <a:cs typeface="Trebuchet MS"/>
              </a:rPr>
              <a:t>is</a:t>
            </a:r>
            <a:r>
              <a:rPr sz="1200" b="1" spc="-45" dirty="0">
                <a:latin typeface="Trebuchet MS"/>
                <a:cs typeface="Trebuchet MS"/>
              </a:rPr>
              <a:t> </a:t>
            </a:r>
            <a:r>
              <a:rPr sz="1200" b="1" spc="25" dirty="0">
                <a:latin typeface="Trebuchet MS"/>
                <a:cs typeface="Trebuchet MS"/>
              </a:rPr>
              <a:t>responsible </a:t>
            </a:r>
            <a:r>
              <a:rPr sz="1200" b="1" spc="-345" dirty="0">
                <a:latin typeface="Trebuchet MS"/>
                <a:cs typeface="Trebuchet MS"/>
              </a:rPr>
              <a:t> </a:t>
            </a:r>
            <a:r>
              <a:rPr sz="1200" b="1" spc="-5" dirty="0">
                <a:latin typeface="Trebuchet MS"/>
                <a:cs typeface="Trebuchet MS"/>
              </a:rPr>
              <a:t>for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20" dirty="0">
                <a:latin typeface="Trebuchet MS"/>
                <a:cs typeface="Trebuchet MS"/>
              </a:rPr>
              <a:t>registering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45" dirty="0">
                <a:latin typeface="Trebuchet MS"/>
                <a:cs typeface="Trebuchet MS"/>
              </a:rPr>
              <a:t>and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30" dirty="0">
                <a:latin typeface="Trebuchet MS"/>
                <a:cs typeface="Trebuchet MS"/>
              </a:rPr>
              <a:t>regulating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15" dirty="0">
                <a:latin typeface="Trebuchet MS"/>
                <a:cs typeface="Trebuchet MS"/>
              </a:rPr>
              <a:t>companies.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rebuchet MS"/>
              <a:cs typeface="Trebuchet MS"/>
            </a:endParaRPr>
          </a:p>
          <a:p>
            <a:pPr marL="12700" marR="5080" indent="594360" algn="just">
              <a:lnSpc>
                <a:spcPct val="114599"/>
              </a:lnSpc>
              <a:spcBef>
                <a:spcPts val="5"/>
              </a:spcBef>
            </a:pPr>
            <a:r>
              <a:rPr sz="1200" b="1" spc="15" dirty="0">
                <a:latin typeface="Trebuchet MS"/>
                <a:cs typeface="Trebuchet MS"/>
              </a:rPr>
              <a:t>The </a:t>
            </a:r>
            <a:r>
              <a:rPr sz="1200" b="1" spc="55" dirty="0">
                <a:latin typeface="Trebuchet MS"/>
                <a:cs typeface="Trebuchet MS"/>
              </a:rPr>
              <a:t>RoC </a:t>
            </a:r>
            <a:r>
              <a:rPr sz="1200" b="1" spc="15" dirty="0">
                <a:latin typeface="Trebuchet MS"/>
                <a:cs typeface="Trebuchet MS"/>
              </a:rPr>
              <a:t>maintains </a:t>
            </a:r>
            <a:r>
              <a:rPr sz="1200" b="1" spc="45" dirty="0">
                <a:latin typeface="Trebuchet MS"/>
                <a:cs typeface="Trebuchet MS"/>
              </a:rPr>
              <a:t>a database </a:t>
            </a:r>
            <a:r>
              <a:rPr sz="1200" b="1" spc="20" dirty="0">
                <a:latin typeface="Trebuchet MS"/>
                <a:cs typeface="Trebuchet MS"/>
              </a:rPr>
              <a:t>of </a:t>
            </a:r>
            <a:r>
              <a:rPr sz="1200" b="1" spc="30" dirty="0">
                <a:latin typeface="Trebuchet MS"/>
                <a:cs typeface="Trebuchet MS"/>
              </a:rPr>
              <a:t>all </a:t>
            </a:r>
            <a:r>
              <a:rPr sz="1200" b="1" spc="20" dirty="0">
                <a:latin typeface="Trebuchet MS"/>
                <a:cs typeface="Trebuchet MS"/>
              </a:rPr>
              <a:t>registered companies, which </a:t>
            </a:r>
            <a:r>
              <a:rPr sz="1200" b="1" spc="30" dirty="0">
                <a:latin typeface="Trebuchet MS"/>
                <a:cs typeface="Trebuchet MS"/>
              </a:rPr>
              <a:t>includes </a:t>
            </a:r>
            <a:r>
              <a:rPr sz="1200" b="1" spc="-5" dirty="0">
                <a:latin typeface="Trebuchet MS"/>
                <a:cs typeface="Trebuchet MS"/>
              </a:rPr>
              <a:t>info </a:t>
            </a:r>
            <a:r>
              <a:rPr sz="1200" b="1" dirty="0">
                <a:latin typeface="Trebuchet MS"/>
                <a:cs typeface="Trebuchet MS"/>
              </a:rPr>
              <a:t> </a:t>
            </a:r>
            <a:r>
              <a:rPr sz="1200" b="1" spc="10" dirty="0">
                <a:latin typeface="Trebuchet MS"/>
                <a:cs typeface="Trebuchet MS"/>
              </a:rPr>
              <a:t>rmation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30" dirty="0">
                <a:latin typeface="Trebuchet MS"/>
                <a:cs typeface="Trebuchet MS"/>
              </a:rPr>
              <a:t>on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5" dirty="0">
                <a:latin typeface="Trebuchet MS"/>
                <a:cs typeface="Trebuchet MS"/>
              </a:rPr>
              <a:t>the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10" dirty="0">
                <a:latin typeface="Trebuchet MS"/>
                <a:cs typeface="Trebuchet MS"/>
              </a:rPr>
              <a:t>company’s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name,</a:t>
            </a:r>
            <a:r>
              <a:rPr sz="1200" b="1" spc="-70" dirty="0">
                <a:latin typeface="Trebuchet MS"/>
                <a:cs typeface="Trebuchet MS"/>
              </a:rPr>
              <a:t> </a:t>
            </a:r>
            <a:r>
              <a:rPr sz="1200" b="1" spc="30" dirty="0">
                <a:latin typeface="Trebuchet MS"/>
                <a:cs typeface="Trebuchet MS"/>
              </a:rPr>
              <a:t>date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20" dirty="0">
                <a:latin typeface="Trebuchet MS"/>
                <a:cs typeface="Trebuchet MS"/>
              </a:rPr>
              <a:t>of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-5" dirty="0">
                <a:latin typeface="Trebuchet MS"/>
                <a:cs typeface="Trebuchet MS"/>
              </a:rPr>
              <a:t>incorporation,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20" dirty="0">
                <a:latin typeface="Trebuchet MS"/>
                <a:cs typeface="Trebuchet MS"/>
              </a:rPr>
              <a:t>address,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45" dirty="0">
                <a:latin typeface="Trebuchet MS"/>
                <a:cs typeface="Trebuchet MS"/>
              </a:rPr>
              <a:t>and</a:t>
            </a:r>
            <a:r>
              <a:rPr sz="1200" b="1" spc="-70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directors.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rebuchet MS"/>
              <a:cs typeface="Trebuchet MS"/>
            </a:endParaRPr>
          </a:p>
          <a:p>
            <a:pPr marL="12700" marR="12065" indent="497205" algn="just">
              <a:lnSpc>
                <a:spcPct val="114599"/>
              </a:lnSpc>
            </a:pPr>
            <a:r>
              <a:rPr sz="1200" b="1" spc="10" dirty="0">
                <a:latin typeface="Trebuchet MS"/>
                <a:cs typeface="Trebuchet MS"/>
              </a:rPr>
              <a:t>This</a:t>
            </a:r>
            <a:r>
              <a:rPr sz="1200" b="1" spc="-30" dirty="0">
                <a:latin typeface="Trebuchet MS"/>
                <a:cs typeface="Trebuchet MS"/>
              </a:rPr>
              <a:t> </a:t>
            </a:r>
            <a:r>
              <a:rPr sz="1200" b="1" spc="45" dirty="0">
                <a:latin typeface="Trebuchet MS"/>
                <a:cs typeface="Trebuchet MS"/>
              </a:rPr>
              <a:t>database</a:t>
            </a:r>
            <a:r>
              <a:rPr sz="1200" b="1" spc="-30" dirty="0">
                <a:latin typeface="Trebuchet MS"/>
                <a:cs typeface="Trebuchet MS"/>
              </a:rPr>
              <a:t> </a:t>
            </a:r>
            <a:r>
              <a:rPr sz="1200" b="1" spc="40" dirty="0">
                <a:latin typeface="Trebuchet MS"/>
                <a:cs typeface="Trebuchet MS"/>
              </a:rPr>
              <a:t>can</a:t>
            </a:r>
            <a:r>
              <a:rPr sz="1200" b="1" spc="-30" dirty="0">
                <a:latin typeface="Trebuchet MS"/>
                <a:cs typeface="Trebuchet MS"/>
              </a:rPr>
              <a:t> </a:t>
            </a:r>
            <a:r>
              <a:rPr sz="1200" b="1" spc="45" dirty="0">
                <a:latin typeface="Trebuchet MS"/>
                <a:cs typeface="Trebuchet MS"/>
              </a:rPr>
              <a:t>be</a:t>
            </a:r>
            <a:r>
              <a:rPr sz="1200" b="1" spc="-30" dirty="0">
                <a:latin typeface="Trebuchet MS"/>
                <a:cs typeface="Trebuchet MS"/>
              </a:rPr>
              <a:t> </a:t>
            </a:r>
            <a:r>
              <a:rPr sz="1200" b="1" spc="50" dirty="0">
                <a:latin typeface="Trebuchet MS"/>
                <a:cs typeface="Trebuchet MS"/>
              </a:rPr>
              <a:t>used</a:t>
            </a:r>
            <a:r>
              <a:rPr sz="1200" b="1" spc="-30" dirty="0">
                <a:latin typeface="Trebuchet MS"/>
                <a:cs typeface="Trebuchet MS"/>
              </a:rPr>
              <a:t> </a:t>
            </a:r>
            <a:r>
              <a:rPr sz="1200" b="1" spc="10" dirty="0">
                <a:latin typeface="Trebuchet MS"/>
                <a:cs typeface="Trebuchet MS"/>
              </a:rPr>
              <a:t>to</a:t>
            </a:r>
            <a:r>
              <a:rPr sz="1200" b="1" spc="-25" dirty="0">
                <a:latin typeface="Trebuchet MS"/>
                <a:cs typeface="Trebuchet MS"/>
              </a:rPr>
              <a:t> </a:t>
            </a:r>
            <a:r>
              <a:rPr sz="1200" b="1" spc="25" dirty="0">
                <a:latin typeface="Trebuchet MS"/>
                <a:cs typeface="Trebuchet MS"/>
              </a:rPr>
              <a:t>generate</a:t>
            </a:r>
            <a:r>
              <a:rPr sz="1200" b="1" spc="-30" dirty="0">
                <a:latin typeface="Trebuchet MS"/>
                <a:cs typeface="Trebuchet MS"/>
              </a:rPr>
              <a:t> </a:t>
            </a:r>
            <a:r>
              <a:rPr sz="1200" b="1" spc="45" dirty="0">
                <a:latin typeface="Trebuchet MS"/>
                <a:cs typeface="Trebuchet MS"/>
              </a:rPr>
              <a:t>a</a:t>
            </a:r>
            <a:r>
              <a:rPr sz="1200" b="1" spc="-60" dirty="0">
                <a:latin typeface="Trebuchet MS"/>
                <a:cs typeface="Trebuchet MS"/>
              </a:rPr>
              <a:t> </a:t>
            </a:r>
            <a:r>
              <a:rPr sz="1200" b="1" spc="-5" dirty="0">
                <a:latin typeface="Trebuchet MS"/>
                <a:cs typeface="Trebuchet MS"/>
              </a:rPr>
              <a:t>variety</a:t>
            </a:r>
            <a:r>
              <a:rPr sz="1200" b="1" spc="-55" dirty="0">
                <a:latin typeface="Trebuchet MS"/>
                <a:cs typeface="Trebuchet MS"/>
              </a:rPr>
              <a:t> </a:t>
            </a:r>
            <a:r>
              <a:rPr sz="1200" b="1" spc="20" dirty="0">
                <a:latin typeface="Trebuchet MS"/>
                <a:cs typeface="Trebuchet MS"/>
              </a:rPr>
              <a:t>of</a:t>
            </a:r>
            <a:r>
              <a:rPr sz="1200" b="1" spc="-50" dirty="0">
                <a:latin typeface="Trebuchet MS"/>
                <a:cs typeface="Trebuchet MS"/>
              </a:rPr>
              <a:t> </a:t>
            </a:r>
            <a:r>
              <a:rPr sz="1200" b="1" spc="25" dirty="0">
                <a:latin typeface="Trebuchet MS"/>
                <a:cs typeface="Trebuchet MS"/>
              </a:rPr>
              <a:t>insights</a:t>
            </a:r>
            <a:r>
              <a:rPr sz="1200" b="1" spc="-30" dirty="0">
                <a:latin typeface="Trebuchet MS"/>
                <a:cs typeface="Trebuchet MS"/>
              </a:rPr>
              <a:t> </a:t>
            </a:r>
            <a:r>
              <a:rPr sz="1200" b="1" spc="-5" dirty="0">
                <a:latin typeface="Trebuchet MS"/>
                <a:cs typeface="Trebuchet MS"/>
              </a:rPr>
              <a:t>into</a:t>
            </a:r>
            <a:r>
              <a:rPr sz="1200" b="1" spc="-30" dirty="0">
                <a:latin typeface="Trebuchet MS"/>
                <a:cs typeface="Trebuchet MS"/>
              </a:rPr>
              <a:t> </a:t>
            </a:r>
            <a:r>
              <a:rPr sz="1200" b="1" spc="45" dirty="0">
                <a:latin typeface="Trebuchet MS"/>
                <a:cs typeface="Trebuchet MS"/>
              </a:rPr>
              <a:t>company</a:t>
            </a:r>
            <a:r>
              <a:rPr sz="1200" b="1" spc="-60" dirty="0">
                <a:latin typeface="Trebuchet MS"/>
                <a:cs typeface="Trebuchet MS"/>
              </a:rPr>
              <a:t> </a:t>
            </a:r>
            <a:r>
              <a:rPr sz="1200" b="1" spc="5" dirty="0">
                <a:latin typeface="Trebuchet MS"/>
                <a:cs typeface="Trebuchet MS"/>
              </a:rPr>
              <a:t>registration </a:t>
            </a:r>
            <a:r>
              <a:rPr sz="1200" b="1" spc="-350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trends. </a:t>
            </a:r>
            <a:r>
              <a:rPr sz="1200" b="1" spc="-20" dirty="0">
                <a:latin typeface="Trebuchet MS"/>
                <a:cs typeface="Trebuchet MS"/>
              </a:rPr>
              <a:t>For </a:t>
            </a:r>
            <a:r>
              <a:rPr sz="1200" b="1" spc="5" dirty="0">
                <a:latin typeface="Trebuchet MS"/>
                <a:cs typeface="Trebuchet MS"/>
              </a:rPr>
              <a:t>example, the </a:t>
            </a:r>
            <a:r>
              <a:rPr sz="1200" b="1" spc="55" dirty="0">
                <a:latin typeface="Trebuchet MS"/>
                <a:cs typeface="Trebuchet MS"/>
              </a:rPr>
              <a:t>RoC </a:t>
            </a:r>
            <a:r>
              <a:rPr sz="1200" b="1" spc="35" dirty="0">
                <a:latin typeface="Trebuchet MS"/>
                <a:cs typeface="Trebuchet MS"/>
              </a:rPr>
              <a:t>data </a:t>
            </a:r>
            <a:r>
              <a:rPr sz="1200" b="1" spc="40" dirty="0">
                <a:latin typeface="Trebuchet MS"/>
                <a:cs typeface="Trebuchet MS"/>
              </a:rPr>
              <a:t>can </a:t>
            </a:r>
            <a:r>
              <a:rPr sz="1200" b="1" spc="45" dirty="0">
                <a:latin typeface="Trebuchet MS"/>
                <a:cs typeface="Trebuchet MS"/>
              </a:rPr>
              <a:t>be </a:t>
            </a:r>
            <a:r>
              <a:rPr sz="1200" b="1" spc="50" dirty="0">
                <a:latin typeface="Trebuchet MS"/>
                <a:cs typeface="Trebuchet MS"/>
              </a:rPr>
              <a:t>used </a:t>
            </a:r>
            <a:r>
              <a:rPr sz="1200" b="1" spc="10" dirty="0">
                <a:latin typeface="Trebuchet MS"/>
                <a:cs typeface="Trebuchet MS"/>
              </a:rPr>
              <a:t>to track </a:t>
            </a:r>
            <a:r>
              <a:rPr sz="1200" b="1" spc="5" dirty="0">
                <a:latin typeface="Trebuchet MS"/>
                <a:cs typeface="Trebuchet MS"/>
              </a:rPr>
              <a:t>the </a:t>
            </a:r>
            <a:r>
              <a:rPr sz="1200" b="1" spc="25" dirty="0">
                <a:latin typeface="Trebuchet MS"/>
                <a:cs typeface="Trebuchet MS"/>
              </a:rPr>
              <a:t>number </a:t>
            </a:r>
            <a:r>
              <a:rPr sz="1200" b="1" spc="15" dirty="0">
                <a:latin typeface="Trebuchet MS"/>
                <a:cs typeface="Trebuchet MS"/>
              </a:rPr>
              <a:t>of </a:t>
            </a:r>
            <a:r>
              <a:rPr sz="1200" b="1" spc="30" dirty="0">
                <a:latin typeface="Trebuchet MS"/>
                <a:cs typeface="Trebuchet MS"/>
              </a:rPr>
              <a:t>new </a:t>
            </a:r>
            <a:r>
              <a:rPr sz="1200" b="1" spc="40" dirty="0">
                <a:latin typeface="Trebuchet MS"/>
                <a:cs typeface="Trebuchet MS"/>
              </a:rPr>
              <a:t>companies </a:t>
            </a:r>
            <a:r>
              <a:rPr sz="1200" b="1" spc="45" dirty="0">
                <a:latin typeface="Trebuchet MS"/>
                <a:cs typeface="Trebuchet MS"/>
              </a:rPr>
              <a:t> </a:t>
            </a:r>
            <a:r>
              <a:rPr sz="1200" b="1" spc="20" dirty="0">
                <a:latin typeface="Trebuchet MS"/>
                <a:cs typeface="Trebuchet MS"/>
              </a:rPr>
              <a:t>registered </a:t>
            </a:r>
            <a:r>
              <a:rPr sz="1200" b="1" spc="35" dirty="0">
                <a:latin typeface="Trebuchet MS"/>
                <a:cs typeface="Trebuchet MS"/>
              </a:rPr>
              <a:t>each </a:t>
            </a:r>
            <a:r>
              <a:rPr sz="1200" b="1" spc="-55" dirty="0">
                <a:latin typeface="Trebuchet MS"/>
                <a:cs typeface="Trebuchet MS"/>
              </a:rPr>
              <a:t>year,</a:t>
            </a:r>
            <a:r>
              <a:rPr sz="1200" b="1" spc="-50" dirty="0">
                <a:latin typeface="Trebuchet MS"/>
                <a:cs typeface="Trebuchet MS"/>
              </a:rPr>
              <a:t> </a:t>
            </a:r>
            <a:r>
              <a:rPr sz="1200" b="1" spc="5" dirty="0">
                <a:latin typeface="Trebuchet MS"/>
                <a:cs typeface="Trebuchet MS"/>
              </a:rPr>
              <a:t>the</a:t>
            </a:r>
            <a:r>
              <a:rPr sz="1200" b="1" spc="10" dirty="0">
                <a:latin typeface="Trebuchet MS"/>
                <a:cs typeface="Trebuchet MS"/>
              </a:rPr>
              <a:t> </a:t>
            </a:r>
            <a:r>
              <a:rPr sz="1200" b="1" spc="30" dirty="0">
                <a:latin typeface="Trebuchet MS"/>
                <a:cs typeface="Trebuchet MS"/>
              </a:rPr>
              <a:t>types </a:t>
            </a:r>
            <a:r>
              <a:rPr sz="1200" b="1" spc="15" dirty="0">
                <a:latin typeface="Trebuchet MS"/>
                <a:cs typeface="Trebuchet MS"/>
              </a:rPr>
              <a:t>of </a:t>
            </a:r>
            <a:r>
              <a:rPr sz="1200" b="1" spc="40" dirty="0">
                <a:latin typeface="Trebuchet MS"/>
                <a:cs typeface="Trebuchet MS"/>
              </a:rPr>
              <a:t>companies being </a:t>
            </a:r>
            <a:r>
              <a:rPr sz="1200" b="1" dirty="0">
                <a:latin typeface="Trebuchet MS"/>
                <a:cs typeface="Trebuchet MS"/>
              </a:rPr>
              <a:t>registered,</a:t>
            </a:r>
            <a:r>
              <a:rPr sz="1200" b="1" spc="5" dirty="0">
                <a:latin typeface="Trebuchet MS"/>
                <a:cs typeface="Trebuchet MS"/>
              </a:rPr>
              <a:t> </a:t>
            </a:r>
            <a:r>
              <a:rPr sz="1200" b="1" spc="45" dirty="0">
                <a:latin typeface="Trebuchet MS"/>
                <a:cs typeface="Trebuchet MS"/>
              </a:rPr>
              <a:t>and </a:t>
            </a:r>
            <a:r>
              <a:rPr sz="1200" b="1" spc="5" dirty="0">
                <a:latin typeface="Trebuchet MS"/>
                <a:cs typeface="Trebuchet MS"/>
              </a:rPr>
              <a:t>the</a:t>
            </a:r>
            <a:r>
              <a:rPr sz="1200" b="1" spc="10" dirty="0">
                <a:latin typeface="Trebuchet MS"/>
                <a:cs typeface="Trebuchet MS"/>
              </a:rPr>
              <a:t> </a:t>
            </a:r>
            <a:r>
              <a:rPr sz="1200" b="1" spc="45" dirty="0">
                <a:latin typeface="Trebuchet MS"/>
                <a:cs typeface="Trebuchet MS"/>
              </a:rPr>
              <a:t>geographical </a:t>
            </a:r>
            <a:r>
              <a:rPr sz="1200" b="1" spc="50" dirty="0">
                <a:latin typeface="Trebuchet MS"/>
                <a:cs typeface="Trebuchet MS"/>
              </a:rPr>
              <a:t> </a:t>
            </a:r>
            <a:r>
              <a:rPr sz="1200" b="1" spc="5" dirty="0">
                <a:latin typeface="Trebuchet MS"/>
                <a:cs typeface="Trebuchet MS"/>
              </a:rPr>
              <a:t>distribution</a:t>
            </a:r>
            <a:r>
              <a:rPr sz="1200" b="1" spc="-80" dirty="0">
                <a:latin typeface="Trebuchet MS"/>
                <a:cs typeface="Trebuchet MS"/>
              </a:rPr>
              <a:t> </a:t>
            </a:r>
            <a:r>
              <a:rPr sz="1200" b="1" spc="15" dirty="0">
                <a:latin typeface="Trebuchet MS"/>
                <a:cs typeface="Trebuchet MS"/>
              </a:rPr>
              <a:t>of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30" dirty="0">
                <a:latin typeface="Trebuchet MS"/>
                <a:cs typeface="Trebuchet MS"/>
              </a:rPr>
              <a:t>new</a:t>
            </a:r>
            <a:r>
              <a:rPr sz="1200" b="1" spc="-110" dirty="0">
                <a:latin typeface="Trebuchet MS"/>
                <a:cs typeface="Trebuchet MS"/>
              </a:rPr>
              <a:t> </a:t>
            </a:r>
            <a:r>
              <a:rPr sz="1200" b="1" spc="15" dirty="0">
                <a:latin typeface="Trebuchet MS"/>
                <a:cs typeface="Trebuchet MS"/>
              </a:rPr>
              <a:t>companies.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225" y="710260"/>
            <a:ext cx="8288655" cy="15379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3300" spc="75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33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114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33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12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33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3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3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80" dirty="0">
                <a:solidFill>
                  <a:srgbClr val="FFFFFF"/>
                </a:solidFill>
                <a:latin typeface="Trebuchet MS"/>
                <a:cs typeface="Trebuchet MS"/>
              </a:rPr>
              <a:t>enhance</a:t>
            </a:r>
            <a:r>
              <a:rPr sz="33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3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70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sz="33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5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3300" spc="-9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11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00" spc="185" dirty="0">
                <a:solidFill>
                  <a:srgbClr val="FFFFFF"/>
                </a:solidFill>
                <a:latin typeface="Trebuchet MS"/>
                <a:cs typeface="Trebuchet MS"/>
              </a:rPr>
              <a:t>oC</a:t>
            </a:r>
            <a:r>
              <a:rPr sz="33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1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300" spc="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300" spc="45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sz="33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5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3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3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80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sz="33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3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300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14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300" spc="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300" spc="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300" spc="-135" dirty="0">
                <a:solidFill>
                  <a:srgbClr val="FFFFFF"/>
                </a:solidFill>
                <a:latin typeface="Trebuchet MS"/>
                <a:cs typeface="Trebuchet MS"/>
              </a:rPr>
              <a:t>s.</a:t>
            </a:r>
            <a:r>
              <a:rPr sz="33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14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300" spc="-5" dirty="0">
                <a:solidFill>
                  <a:srgbClr val="FFFFFF"/>
                </a:solidFill>
                <a:latin typeface="Trebuchet MS"/>
                <a:cs typeface="Trebuchet MS"/>
              </a:rPr>
              <a:t>or  </a:t>
            </a:r>
            <a:r>
              <a:rPr sz="3300" spc="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300" spc="-9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300" spc="40" dirty="0">
                <a:solidFill>
                  <a:srgbClr val="FFFFFF"/>
                </a:solidFill>
                <a:latin typeface="Trebuchet MS"/>
                <a:cs typeface="Trebuchet MS"/>
              </a:rPr>
              <a:t>ample,</a:t>
            </a:r>
            <a:r>
              <a:rPr sz="330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75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33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114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33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12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33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3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00" spc="-135" dirty="0">
                <a:solidFill>
                  <a:srgbClr val="FFFFFF"/>
                </a:solidFill>
                <a:latin typeface="Trebuchet MS"/>
                <a:cs typeface="Trebuchet MS"/>
              </a:rPr>
              <a:t>o: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225" y="2456511"/>
            <a:ext cx="8305165" cy="26606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indent="1170305">
              <a:lnSpc>
                <a:spcPct val="100000"/>
              </a:lnSpc>
              <a:spcBef>
                <a:spcPts val="715"/>
              </a:spcBef>
            </a:pPr>
            <a:r>
              <a:rPr sz="2300" b="1" spc="15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2300" b="1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30" dirty="0">
                <a:solidFill>
                  <a:srgbClr val="FFFFFF"/>
                </a:solidFill>
                <a:latin typeface="Trebuchet MS"/>
                <a:cs typeface="Trebuchet MS"/>
              </a:rPr>
              <a:t>patterns</a:t>
            </a:r>
            <a:r>
              <a:rPr sz="23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3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40" dirty="0">
                <a:solidFill>
                  <a:srgbClr val="FFFFFF"/>
                </a:solidFill>
                <a:latin typeface="Trebuchet MS"/>
                <a:cs typeface="Trebuchet MS"/>
              </a:rPr>
              <a:t>trends</a:t>
            </a:r>
            <a:r>
              <a:rPr sz="23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3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3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7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3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30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85" dirty="0">
                <a:solidFill>
                  <a:srgbClr val="FFFFFF"/>
                </a:solidFill>
                <a:latin typeface="Trebuchet MS"/>
                <a:cs typeface="Trebuchet MS"/>
              </a:rPr>
              <a:t>would</a:t>
            </a: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ct val="100499"/>
              </a:lnSpc>
              <a:spcBef>
                <a:spcPts val="600"/>
              </a:spcBef>
            </a:pPr>
            <a:r>
              <a:rPr sz="2300" b="1" spc="8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3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diﬃcult</a:t>
            </a:r>
            <a:r>
              <a:rPr sz="23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2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3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75" dirty="0">
                <a:solidFill>
                  <a:srgbClr val="FFFFFF"/>
                </a:solidFill>
                <a:latin typeface="Trebuchet MS"/>
                <a:cs typeface="Trebuchet MS"/>
              </a:rPr>
              <a:t>spot</a:t>
            </a:r>
            <a:r>
              <a:rPr sz="23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5" dirty="0">
                <a:solidFill>
                  <a:srgbClr val="FFFFFF"/>
                </a:solidFill>
                <a:latin typeface="Trebuchet MS"/>
                <a:cs typeface="Trebuchet MS"/>
              </a:rPr>
              <a:t>manually.</a:t>
            </a:r>
            <a:r>
              <a:rPr sz="23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3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3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example,</a:t>
            </a:r>
            <a:r>
              <a:rPr sz="230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50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23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3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8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3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1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23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2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300" b="1" spc="-6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5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2300" b="1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25" dirty="0">
                <a:solidFill>
                  <a:srgbClr val="FFFFFF"/>
                </a:solidFill>
                <a:latin typeface="Trebuchet MS"/>
                <a:cs typeface="Trebuchet MS"/>
              </a:rPr>
              <a:t>industries</a:t>
            </a:r>
            <a:r>
              <a:rPr sz="23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3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3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80" dirty="0">
                <a:solidFill>
                  <a:srgbClr val="FFFFFF"/>
                </a:solidFill>
                <a:latin typeface="Trebuchet MS"/>
                <a:cs typeface="Trebuchet MS"/>
              </a:rPr>
              <a:t>seeing</a:t>
            </a:r>
            <a:r>
              <a:rPr sz="23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90" dirty="0">
                <a:solidFill>
                  <a:srgbClr val="FFFFFF"/>
                </a:solidFill>
                <a:latin typeface="Trebuchet MS"/>
                <a:cs typeface="Trebuchet MS"/>
              </a:rPr>
              <a:t>surge</a:t>
            </a:r>
            <a:r>
              <a:rPr sz="23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3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55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230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85" dirty="0">
                <a:solidFill>
                  <a:srgbClr val="FFFFFF"/>
                </a:solidFill>
                <a:latin typeface="Trebuchet MS"/>
                <a:cs typeface="Trebuchet MS"/>
              </a:rPr>
              <a:t>company </a:t>
            </a:r>
            <a:r>
              <a:rPr sz="2300" b="1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5" dirty="0">
                <a:solidFill>
                  <a:srgbClr val="FFFFFF"/>
                </a:solidFill>
                <a:latin typeface="Trebuchet MS"/>
                <a:cs typeface="Trebuchet MS"/>
              </a:rPr>
              <a:t>registrations,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regions 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that are </a:t>
            </a:r>
            <a:r>
              <a:rPr sz="2300" b="1" spc="30" dirty="0">
                <a:solidFill>
                  <a:srgbClr val="FFFFFF"/>
                </a:solidFill>
                <a:latin typeface="Trebuchet MS"/>
                <a:cs typeface="Trebuchet MS"/>
              </a:rPr>
              <a:t>attracting 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300" b="1" spc="30" dirty="0">
                <a:solidFill>
                  <a:srgbClr val="FFFFFF"/>
                </a:solidFill>
                <a:latin typeface="Trebuchet MS"/>
                <a:cs typeface="Trebuchet MS"/>
              </a:rPr>
              <a:t>lot </a:t>
            </a:r>
            <a:r>
              <a:rPr sz="2300" b="1" spc="3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300" b="1" spc="55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40" dirty="0">
                <a:solidFill>
                  <a:srgbClr val="FFFFFF"/>
                </a:solidFill>
                <a:latin typeface="Trebuchet MS"/>
                <a:cs typeface="Trebuchet MS"/>
              </a:rPr>
              <a:t>businesses.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ts val="5675"/>
              </a:lnSpc>
            </a:pPr>
            <a:r>
              <a:rPr sz="4800" b="1" spc="-68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123" y="772983"/>
            <a:ext cx="819404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b="0" spc="-114" dirty="0">
                <a:solidFill>
                  <a:srgbClr val="FFFFFF"/>
                </a:solidFill>
                <a:latin typeface="Trebuchet MS"/>
                <a:cs typeface="Trebuchet MS"/>
              </a:rPr>
              <a:t>* *</a:t>
            </a:r>
            <a:r>
              <a:rPr sz="2400" b="0" spc="-280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r>
              <a:rPr sz="2400" b="0" spc="1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b="0" spc="-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b="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b="0" spc="140" dirty="0">
                <a:solidFill>
                  <a:srgbClr val="FFFFFF"/>
                </a:solidFill>
                <a:latin typeface="Trebuchet MS"/>
                <a:cs typeface="Trebuchet MS"/>
              </a:rPr>
              <a:t>om</a:t>
            </a:r>
            <a:r>
              <a:rPr sz="2400" b="0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b="0" spc="-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b="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b="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b="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35" dirty="0">
                <a:solidFill>
                  <a:srgbClr val="FFFFFF"/>
                </a:solidFill>
                <a:latin typeface="Trebuchet MS"/>
                <a:cs typeface="Trebuchet MS"/>
              </a:rPr>
              <a:t>ana</a:t>
            </a:r>
            <a:r>
              <a:rPr sz="2400" b="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400" b="0" spc="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400" b="0" spc="70" dirty="0">
                <a:solidFill>
                  <a:srgbClr val="FFFFFF"/>
                </a:solidFill>
                <a:latin typeface="Trebuchet MS"/>
                <a:cs typeface="Trebuchet MS"/>
              </a:rPr>
              <a:t>sis</a:t>
            </a:r>
            <a:r>
              <a:rPr sz="2400" b="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b="0" spc="-1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400" b="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b="0" spc="175" dirty="0">
                <a:solidFill>
                  <a:srgbClr val="FFFFFF"/>
                </a:solidFill>
                <a:latin typeface="Trebuchet MS"/>
                <a:cs typeface="Trebuchet MS"/>
              </a:rPr>
              <a:t>oC</a:t>
            </a:r>
            <a:r>
              <a:rPr sz="2400" b="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1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b="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b="0" spc="-150" dirty="0">
                <a:solidFill>
                  <a:srgbClr val="FFFFFF"/>
                </a:solidFill>
                <a:latin typeface="Trebuchet MS"/>
                <a:cs typeface="Trebuchet MS"/>
              </a:rPr>
              <a:t>ta,</a:t>
            </a:r>
            <a:r>
              <a:rPr sz="2400" b="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6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2400" b="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8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b="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1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b="0" spc="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b="0" spc="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400" b="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b="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dirty="0">
                <a:solidFill>
                  <a:srgbClr val="FFFFFF"/>
                </a:solidFill>
                <a:latin typeface="Trebuchet MS"/>
                <a:cs typeface="Trebuchet MS"/>
              </a:rPr>
              <a:t>time  </a:t>
            </a:r>
            <a:r>
              <a:rPr sz="2400" b="0" spc="9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b="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dirty="0">
                <a:solidFill>
                  <a:srgbClr val="FFFFFF"/>
                </a:solidFill>
                <a:latin typeface="Trebuchet MS"/>
                <a:cs typeface="Trebuchet MS"/>
              </a:rPr>
              <a:t>resources.**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123" y="1711259"/>
            <a:ext cx="8311515" cy="225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4635" indent="984250">
              <a:lnSpc>
                <a:spcPct val="108400"/>
              </a:lnSpc>
              <a:spcBef>
                <a:spcPts val="100"/>
              </a:spcBef>
            </a:pP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example,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automatically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reports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company </a:t>
            </a:r>
            <a:r>
              <a:rPr sz="1600" spc="-4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registration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trends,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6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companies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6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defaulting</a:t>
            </a:r>
            <a:r>
              <a:rPr sz="1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16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loans.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200" spc="-105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r>
              <a:rPr sz="2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Trebuchet MS"/>
                <a:cs typeface="Trebuchet MS"/>
              </a:rPr>
              <a:t>**Make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predictions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sz="2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Trebuchet MS"/>
                <a:cs typeface="Trebuchet MS"/>
              </a:rPr>
              <a:t>company</a:t>
            </a:r>
            <a:r>
              <a:rPr sz="2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registration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trends.**</a:t>
            </a:r>
            <a:endParaRPr sz="2200">
              <a:latin typeface="Trebuchet MS"/>
              <a:cs typeface="Trebuchet MS"/>
            </a:endParaRPr>
          </a:p>
          <a:p>
            <a:pPr marL="12700" marR="5080" indent="984250">
              <a:lnSpc>
                <a:spcPct val="101600"/>
              </a:lnSpc>
              <a:spcBef>
                <a:spcPts val="1025"/>
              </a:spcBef>
            </a:pP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6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example,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predict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sz="16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6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companies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600" spc="-4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registered 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next </a:t>
            </a:r>
            <a:r>
              <a:rPr sz="1600" spc="-65" dirty="0">
                <a:solidFill>
                  <a:srgbClr val="FFFFFF"/>
                </a:solidFill>
                <a:latin typeface="Trebuchet MS"/>
                <a:cs typeface="Trebuchet MS"/>
              </a:rPr>
              <a:t>year,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600" spc="50" dirty="0">
                <a:solidFill>
                  <a:srgbClr val="FFFFFF"/>
                </a:solidFill>
                <a:latin typeface="Trebuchet MS"/>
                <a:cs typeface="Trebuchet MS"/>
              </a:rPr>
              <a:t>types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companies 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600" spc="8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600" spc="65" dirty="0">
                <a:solidFill>
                  <a:srgbClr val="FFFFFF"/>
                </a:solidFill>
                <a:latin typeface="Trebuchet MS"/>
                <a:cs typeface="Trebuchet MS"/>
              </a:rPr>
              <a:t>most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popular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600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6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entrepreneurs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525" y="2184908"/>
            <a:ext cx="357632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180" dirty="0">
                <a:latin typeface="Trebuchet MS"/>
                <a:cs typeface="Trebuchet MS"/>
              </a:rPr>
              <a:t>A</a:t>
            </a:r>
            <a:r>
              <a:rPr sz="2400" spc="225" dirty="0">
                <a:latin typeface="Trebuchet MS"/>
                <a:cs typeface="Trebuchet MS"/>
              </a:rPr>
              <a:t>SSUMING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STEPS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T</a:t>
            </a:r>
            <a:r>
              <a:rPr sz="2400" spc="185" dirty="0">
                <a:latin typeface="Trebuchet MS"/>
                <a:cs typeface="Trebuchet MS"/>
              </a:rPr>
              <a:t>O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BE  </a:t>
            </a:r>
            <a:r>
              <a:rPr sz="2400" spc="200" dirty="0">
                <a:latin typeface="Trebuchet MS"/>
                <a:cs typeface="Trebuchet MS"/>
              </a:rPr>
              <a:t>FOLLOWED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67555" cy="5143500"/>
            <a:chOff x="0" y="0"/>
            <a:chExt cx="4567555" cy="5143500"/>
          </a:xfrm>
        </p:grpSpPr>
        <p:sp>
          <p:nvSpPr>
            <p:cNvPr id="3" name="object 3"/>
            <p:cNvSpPr/>
            <p:nvPr/>
          </p:nvSpPr>
          <p:spPr>
            <a:xfrm>
              <a:off x="425198" y="41565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29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67199" cy="51434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83225" y="987996"/>
            <a:ext cx="25006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35" dirty="0"/>
              <a:t>Dat</a:t>
            </a:r>
            <a:r>
              <a:rPr sz="2700" spc="-130" dirty="0"/>
              <a:t>a</a:t>
            </a:r>
            <a:r>
              <a:rPr sz="2700" spc="-275" dirty="0"/>
              <a:t> </a:t>
            </a:r>
            <a:r>
              <a:rPr sz="2700" spc="-130" dirty="0"/>
              <a:t>Collection:</a:t>
            </a:r>
            <a:endParaRPr sz="2700"/>
          </a:p>
        </p:txBody>
      </p:sp>
      <p:sp>
        <p:nvSpPr>
          <p:cNvPr id="6" name="object 6"/>
          <p:cNvSpPr txBox="1"/>
          <p:nvPr/>
        </p:nvSpPr>
        <p:spPr>
          <a:xfrm>
            <a:off x="5183225" y="1667065"/>
            <a:ext cx="3510915" cy="22174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528955">
              <a:lnSpc>
                <a:spcPct val="119800"/>
              </a:lnSpc>
              <a:spcBef>
                <a:spcPts val="300"/>
              </a:spcBef>
            </a:pPr>
            <a:r>
              <a:rPr sz="2000" b="1" spc="-114" dirty="0">
                <a:latin typeface="Tahoma"/>
                <a:cs typeface="Tahoma"/>
              </a:rPr>
              <a:t>Gathering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comprehensi</a:t>
            </a:r>
            <a:r>
              <a:rPr sz="2000" b="1" spc="-155" dirty="0">
                <a:latin typeface="Tahoma"/>
                <a:cs typeface="Tahoma"/>
              </a:rPr>
              <a:t>v</a:t>
            </a:r>
            <a:r>
              <a:rPr sz="2000" b="1" spc="-80" dirty="0">
                <a:latin typeface="Tahoma"/>
                <a:cs typeface="Tahoma"/>
              </a:rPr>
              <a:t>e  </a:t>
            </a:r>
            <a:r>
              <a:rPr sz="2000" b="1" spc="-120" dirty="0">
                <a:latin typeface="Tahoma"/>
                <a:cs typeface="Tahoma"/>
              </a:rPr>
              <a:t>data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fro</a:t>
            </a:r>
            <a:r>
              <a:rPr sz="2000" b="1" spc="-175" dirty="0">
                <a:latin typeface="Tahoma"/>
                <a:cs typeface="Tahoma"/>
              </a:rPr>
              <a:t>m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the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Regist</a:t>
            </a:r>
            <a:r>
              <a:rPr sz="2000" b="1" spc="-130" dirty="0">
                <a:latin typeface="Tahoma"/>
                <a:cs typeface="Tahoma"/>
              </a:rPr>
              <a:t>r</a:t>
            </a:r>
            <a:r>
              <a:rPr sz="2000" b="1" spc="-125" dirty="0">
                <a:latin typeface="Tahoma"/>
                <a:cs typeface="Tahoma"/>
              </a:rPr>
              <a:t>a</a:t>
            </a:r>
            <a:r>
              <a:rPr sz="2000" b="1" spc="-85" dirty="0">
                <a:latin typeface="Tahoma"/>
                <a:cs typeface="Tahoma"/>
              </a:rPr>
              <a:t>r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70" dirty="0">
                <a:latin typeface="Tahoma"/>
                <a:cs typeface="Tahoma"/>
              </a:rPr>
              <a:t>of  </a:t>
            </a:r>
            <a:r>
              <a:rPr sz="2000" b="1" spc="-130" dirty="0">
                <a:latin typeface="Tahoma"/>
                <a:cs typeface="Tahoma"/>
              </a:rPr>
              <a:t>Companie</a:t>
            </a:r>
            <a:r>
              <a:rPr sz="2000" b="1" spc="-100" dirty="0">
                <a:latin typeface="Tahoma"/>
                <a:cs typeface="Tahoma"/>
              </a:rPr>
              <a:t>s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(RoC)  </a:t>
            </a:r>
            <a:r>
              <a:rPr sz="2000" b="1" spc="-130" dirty="0">
                <a:latin typeface="Tahoma"/>
                <a:cs typeface="Tahoma"/>
              </a:rPr>
              <a:t>database.Ensuring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data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quality</a:t>
            </a:r>
            <a:endParaRPr sz="2000">
              <a:latin typeface="Tahoma"/>
              <a:cs typeface="Tahoma"/>
            </a:endParaRPr>
          </a:p>
          <a:p>
            <a:pPr marL="12700" marR="1074420">
              <a:lnSpc>
                <a:spcPct val="115599"/>
              </a:lnSpc>
            </a:pPr>
            <a:r>
              <a:rPr sz="2000" b="1" spc="-145" dirty="0">
                <a:latin typeface="Tahoma"/>
                <a:cs typeface="Tahoma"/>
              </a:rPr>
              <a:t>an</a:t>
            </a:r>
            <a:r>
              <a:rPr sz="2000" b="1" spc="-140" dirty="0">
                <a:latin typeface="Tahoma"/>
                <a:cs typeface="Tahoma"/>
              </a:rPr>
              <a:t>d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integrity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through  </a:t>
            </a:r>
            <a:r>
              <a:rPr sz="2000" b="1" spc="-130" dirty="0">
                <a:latin typeface="Tahoma"/>
                <a:cs typeface="Tahoma"/>
              </a:rPr>
              <a:t>preprocessing.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8724" y="0"/>
            <a:ext cx="4655820" cy="5144135"/>
            <a:chOff x="4488724" y="0"/>
            <a:chExt cx="4655820" cy="5144135"/>
          </a:xfrm>
        </p:grpSpPr>
        <p:sp>
          <p:nvSpPr>
            <p:cNvPr id="3" name="object 3"/>
            <p:cNvSpPr/>
            <p:nvPr/>
          </p:nvSpPr>
          <p:spPr>
            <a:xfrm>
              <a:off x="4571999" y="124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F465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4" y="4495500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8724" y="0"/>
              <a:ext cx="4655272" cy="51434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025" y="902081"/>
            <a:ext cx="1822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/>
              <a:t>Data</a:t>
            </a:r>
            <a:r>
              <a:rPr sz="1800" spc="-185" dirty="0"/>
              <a:t> </a:t>
            </a:r>
            <a:r>
              <a:rPr sz="1800" spc="-95" dirty="0"/>
              <a:t>Explo</a:t>
            </a:r>
            <a:r>
              <a:rPr sz="1800" spc="-100" dirty="0"/>
              <a:t>r</a:t>
            </a:r>
            <a:r>
              <a:rPr sz="1800" spc="-114" dirty="0"/>
              <a:t>ation: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73025" y="1379855"/>
            <a:ext cx="3855720" cy="260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7520">
              <a:lnSpc>
                <a:spcPct val="116700"/>
              </a:lnSpc>
              <a:spcBef>
                <a:spcPts val="100"/>
              </a:spcBef>
            </a:pPr>
            <a:r>
              <a:rPr sz="1500" b="1" spc="-80" dirty="0">
                <a:latin typeface="Tahoma"/>
                <a:cs typeface="Tahoma"/>
              </a:rPr>
              <a:t>Analyzing</a:t>
            </a:r>
            <a:r>
              <a:rPr sz="1500" b="1" spc="-150" dirty="0">
                <a:latin typeface="Tahoma"/>
                <a:cs typeface="Tahoma"/>
              </a:rPr>
              <a:t> </a:t>
            </a:r>
            <a:r>
              <a:rPr sz="1500" b="1" spc="-80" dirty="0">
                <a:latin typeface="Tahoma"/>
                <a:cs typeface="Tahoma"/>
              </a:rPr>
              <a:t>historica</a:t>
            </a:r>
            <a:r>
              <a:rPr sz="1500" b="1" spc="-50" dirty="0">
                <a:latin typeface="Tahoma"/>
                <a:cs typeface="Tahoma"/>
              </a:rPr>
              <a:t>l</a:t>
            </a:r>
            <a:r>
              <a:rPr sz="1500" b="1" spc="-155" dirty="0">
                <a:latin typeface="Tahoma"/>
                <a:cs typeface="Tahoma"/>
              </a:rPr>
              <a:t> </a:t>
            </a:r>
            <a:r>
              <a:rPr sz="1500" b="1" spc="-85" dirty="0">
                <a:latin typeface="Tahoma"/>
                <a:cs typeface="Tahoma"/>
              </a:rPr>
              <a:t>regist</a:t>
            </a:r>
            <a:r>
              <a:rPr sz="1500" b="1" spc="-100" dirty="0">
                <a:latin typeface="Tahoma"/>
                <a:cs typeface="Tahoma"/>
              </a:rPr>
              <a:t>r</a:t>
            </a:r>
            <a:r>
              <a:rPr sz="1500" b="1" spc="-80" dirty="0">
                <a:latin typeface="Tahoma"/>
                <a:cs typeface="Tahoma"/>
              </a:rPr>
              <a:t>atio</a:t>
            </a:r>
            <a:r>
              <a:rPr sz="1500" b="1" spc="-100" dirty="0">
                <a:latin typeface="Tahoma"/>
                <a:cs typeface="Tahoma"/>
              </a:rPr>
              <a:t>n</a:t>
            </a:r>
            <a:r>
              <a:rPr sz="1500" b="1" spc="-155" dirty="0">
                <a:latin typeface="Tahoma"/>
                <a:cs typeface="Tahoma"/>
              </a:rPr>
              <a:t> </a:t>
            </a:r>
            <a:r>
              <a:rPr sz="1500" b="1" spc="-90" dirty="0">
                <a:latin typeface="Tahoma"/>
                <a:cs typeface="Tahoma"/>
              </a:rPr>
              <a:t>data</a:t>
            </a:r>
            <a:r>
              <a:rPr sz="1500" b="1" spc="-150" dirty="0">
                <a:latin typeface="Tahoma"/>
                <a:cs typeface="Tahoma"/>
              </a:rPr>
              <a:t> </a:t>
            </a:r>
            <a:r>
              <a:rPr sz="1500" b="1" spc="-50" dirty="0">
                <a:latin typeface="Tahoma"/>
                <a:cs typeface="Tahoma"/>
              </a:rPr>
              <a:t>to  </a:t>
            </a:r>
            <a:r>
              <a:rPr sz="1500" b="1" spc="-70" dirty="0">
                <a:latin typeface="Tahoma"/>
                <a:cs typeface="Tahoma"/>
              </a:rPr>
              <a:t>identify </a:t>
            </a:r>
            <a:r>
              <a:rPr sz="1500" b="1" spc="-85" dirty="0">
                <a:latin typeface="Tahoma"/>
                <a:cs typeface="Tahoma"/>
              </a:rPr>
              <a:t>patterns </a:t>
            </a:r>
            <a:r>
              <a:rPr sz="1500" b="1" spc="-110" dirty="0">
                <a:latin typeface="Tahoma"/>
                <a:cs typeface="Tahoma"/>
              </a:rPr>
              <a:t>and </a:t>
            </a:r>
            <a:r>
              <a:rPr sz="1500" b="1" spc="-95" dirty="0">
                <a:latin typeface="Tahoma"/>
                <a:cs typeface="Tahoma"/>
              </a:rPr>
              <a:t>trends.Generating </a:t>
            </a:r>
            <a:r>
              <a:rPr sz="1500" b="1" spc="-90" dirty="0">
                <a:latin typeface="Tahoma"/>
                <a:cs typeface="Tahoma"/>
              </a:rPr>
              <a:t> visualizations</a:t>
            </a:r>
            <a:r>
              <a:rPr sz="1500" b="1" spc="-155" dirty="0">
                <a:latin typeface="Tahoma"/>
                <a:cs typeface="Tahoma"/>
              </a:rPr>
              <a:t> </a:t>
            </a:r>
            <a:r>
              <a:rPr sz="1500" b="1" spc="-60" dirty="0">
                <a:latin typeface="Tahoma"/>
                <a:cs typeface="Tahoma"/>
              </a:rPr>
              <a:t>to</a:t>
            </a:r>
            <a:r>
              <a:rPr sz="1500" b="1" spc="-150" dirty="0">
                <a:latin typeface="Tahoma"/>
                <a:cs typeface="Tahoma"/>
              </a:rPr>
              <a:t> </a:t>
            </a:r>
            <a:r>
              <a:rPr sz="1500" b="1" spc="-75" dirty="0">
                <a:latin typeface="Tahoma"/>
                <a:cs typeface="Tahoma"/>
              </a:rPr>
              <a:t>illustrate</a:t>
            </a:r>
            <a:r>
              <a:rPr sz="1500" b="1" spc="-155" dirty="0">
                <a:latin typeface="Tahoma"/>
                <a:cs typeface="Tahoma"/>
              </a:rPr>
              <a:t> </a:t>
            </a:r>
            <a:r>
              <a:rPr sz="1500" b="1" spc="-100" dirty="0">
                <a:latin typeface="Tahoma"/>
                <a:cs typeface="Tahoma"/>
              </a:rPr>
              <a:t>insights.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spc="-130" dirty="0">
                <a:latin typeface="Tahoma"/>
                <a:cs typeface="Tahoma"/>
              </a:rPr>
              <a:t>AI</a:t>
            </a:r>
            <a:r>
              <a:rPr sz="1800" b="1" spc="-180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an</a:t>
            </a:r>
            <a:r>
              <a:rPr sz="1800" b="1" spc="-125" dirty="0">
                <a:latin typeface="Tahoma"/>
                <a:cs typeface="Tahoma"/>
              </a:rPr>
              <a:t>d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Machine</a:t>
            </a:r>
            <a:r>
              <a:rPr sz="1800" b="1" spc="-18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L</a:t>
            </a:r>
            <a:r>
              <a:rPr sz="1800" b="1" spc="-130" dirty="0">
                <a:latin typeface="Tahoma"/>
                <a:cs typeface="Tahoma"/>
              </a:rPr>
              <a:t>earning:</a:t>
            </a:r>
            <a:endParaRPr sz="1800">
              <a:latin typeface="Tahoma"/>
              <a:cs typeface="Tahoma"/>
            </a:endParaRPr>
          </a:p>
          <a:p>
            <a:pPr marL="12700" marR="350520" indent="367665">
              <a:lnSpc>
                <a:spcPct val="116700"/>
              </a:lnSpc>
              <a:spcBef>
                <a:spcPts val="1600"/>
              </a:spcBef>
            </a:pPr>
            <a:r>
              <a:rPr sz="1500" b="1" spc="-70" dirty="0">
                <a:latin typeface="Tahoma"/>
                <a:cs typeface="Tahoma"/>
              </a:rPr>
              <a:t>Utilizing</a:t>
            </a:r>
            <a:r>
              <a:rPr sz="1500" b="1" spc="-150" dirty="0">
                <a:latin typeface="Tahoma"/>
                <a:cs typeface="Tahoma"/>
              </a:rPr>
              <a:t> </a:t>
            </a:r>
            <a:r>
              <a:rPr sz="1500" b="1" spc="-100" dirty="0">
                <a:latin typeface="Tahoma"/>
                <a:cs typeface="Tahoma"/>
              </a:rPr>
              <a:t>advanced</a:t>
            </a:r>
            <a:r>
              <a:rPr sz="1500" b="1" spc="-155" dirty="0">
                <a:latin typeface="Tahoma"/>
                <a:cs typeface="Tahoma"/>
              </a:rPr>
              <a:t> </a:t>
            </a:r>
            <a:r>
              <a:rPr sz="1500" b="1" spc="-110" dirty="0">
                <a:latin typeface="Tahoma"/>
                <a:cs typeface="Tahoma"/>
              </a:rPr>
              <a:t>AI</a:t>
            </a:r>
            <a:r>
              <a:rPr sz="1500" b="1" spc="-150" dirty="0">
                <a:latin typeface="Tahoma"/>
                <a:cs typeface="Tahoma"/>
              </a:rPr>
              <a:t> </a:t>
            </a:r>
            <a:r>
              <a:rPr sz="1500" b="1" spc="-110" dirty="0">
                <a:latin typeface="Tahoma"/>
                <a:cs typeface="Tahoma"/>
              </a:rPr>
              <a:t>an</a:t>
            </a:r>
            <a:r>
              <a:rPr sz="1500" b="1" spc="-105" dirty="0">
                <a:latin typeface="Tahoma"/>
                <a:cs typeface="Tahoma"/>
              </a:rPr>
              <a:t>d</a:t>
            </a:r>
            <a:r>
              <a:rPr sz="1500" b="1" spc="-155" dirty="0">
                <a:latin typeface="Tahoma"/>
                <a:cs typeface="Tahoma"/>
              </a:rPr>
              <a:t> </a:t>
            </a:r>
            <a:r>
              <a:rPr sz="1500" b="1" spc="-90" dirty="0">
                <a:latin typeface="Tahoma"/>
                <a:cs typeface="Tahoma"/>
              </a:rPr>
              <a:t>machine  learning</a:t>
            </a:r>
            <a:r>
              <a:rPr sz="1500" b="1" spc="-150" dirty="0">
                <a:latin typeface="Tahoma"/>
                <a:cs typeface="Tahoma"/>
              </a:rPr>
              <a:t> </a:t>
            </a:r>
            <a:r>
              <a:rPr sz="1500" b="1" spc="-100" dirty="0">
                <a:latin typeface="Tahoma"/>
                <a:cs typeface="Tahoma"/>
              </a:rPr>
              <a:t>algorithms</a:t>
            </a:r>
            <a:r>
              <a:rPr sz="1500" b="1" spc="-275" dirty="0">
                <a:latin typeface="Tahoma"/>
                <a:cs typeface="Tahoma"/>
              </a:rPr>
              <a:t>.</a:t>
            </a:r>
            <a:r>
              <a:rPr sz="1500" b="1" spc="-150" dirty="0">
                <a:latin typeface="Tahoma"/>
                <a:cs typeface="Tahoma"/>
              </a:rPr>
              <a:t>T</a:t>
            </a:r>
            <a:r>
              <a:rPr sz="1500" b="1" spc="-65" dirty="0">
                <a:latin typeface="Tahoma"/>
                <a:cs typeface="Tahoma"/>
              </a:rPr>
              <a:t>r</a:t>
            </a:r>
            <a:r>
              <a:rPr sz="1500" b="1" spc="-100" dirty="0">
                <a:latin typeface="Tahoma"/>
                <a:cs typeface="Tahoma"/>
              </a:rPr>
              <a:t>ainin</a:t>
            </a:r>
            <a:r>
              <a:rPr sz="1500" b="1" spc="-120" dirty="0">
                <a:latin typeface="Tahoma"/>
                <a:cs typeface="Tahoma"/>
              </a:rPr>
              <a:t>g</a:t>
            </a:r>
            <a:r>
              <a:rPr sz="1500" b="1" spc="-155" dirty="0">
                <a:latin typeface="Tahoma"/>
                <a:cs typeface="Tahoma"/>
              </a:rPr>
              <a:t> </a:t>
            </a:r>
            <a:r>
              <a:rPr sz="1500" b="1" spc="-100" dirty="0">
                <a:latin typeface="Tahoma"/>
                <a:cs typeface="Tahoma"/>
              </a:rPr>
              <a:t>models</a:t>
            </a:r>
            <a:r>
              <a:rPr sz="1500" b="1" spc="-150" dirty="0">
                <a:latin typeface="Tahoma"/>
                <a:cs typeface="Tahoma"/>
              </a:rPr>
              <a:t> </a:t>
            </a:r>
            <a:r>
              <a:rPr sz="1500" b="1" spc="-75" dirty="0">
                <a:latin typeface="Tahoma"/>
                <a:cs typeface="Tahoma"/>
              </a:rPr>
              <a:t>on  </a:t>
            </a:r>
            <a:r>
              <a:rPr sz="1500" b="1" spc="-80" dirty="0">
                <a:latin typeface="Tahoma"/>
                <a:cs typeface="Tahoma"/>
              </a:rPr>
              <a:t>historica</a:t>
            </a:r>
            <a:r>
              <a:rPr sz="1500" b="1" spc="-50" dirty="0">
                <a:latin typeface="Tahoma"/>
                <a:cs typeface="Tahoma"/>
              </a:rPr>
              <a:t>l</a:t>
            </a:r>
            <a:r>
              <a:rPr sz="1500" b="1" spc="-155" dirty="0">
                <a:latin typeface="Tahoma"/>
                <a:cs typeface="Tahoma"/>
              </a:rPr>
              <a:t> </a:t>
            </a:r>
            <a:r>
              <a:rPr sz="1500" b="1" spc="-90" dirty="0">
                <a:latin typeface="Tahoma"/>
                <a:cs typeface="Tahoma"/>
              </a:rPr>
              <a:t>data</a:t>
            </a:r>
            <a:r>
              <a:rPr sz="1500" b="1" spc="-150" dirty="0">
                <a:latin typeface="Tahoma"/>
                <a:cs typeface="Tahoma"/>
              </a:rPr>
              <a:t> </a:t>
            </a:r>
            <a:r>
              <a:rPr sz="1500" b="1" spc="-60" dirty="0">
                <a:latin typeface="Tahoma"/>
                <a:cs typeface="Tahoma"/>
              </a:rPr>
              <a:t>to</a:t>
            </a:r>
            <a:r>
              <a:rPr sz="1500" b="1" spc="-150" dirty="0">
                <a:latin typeface="Tahoma"/>
                <a:cs typeface="Tahoma"/>
              </a:rPr>
              <a:t> </a:t>
            </a:r>
            <a:r>
              <a:rPr sz="1500" b="1" spc="-95" dirty="0">
                <a:latin typeface="Tahoma"/>
                <a:cs typeface="Tahoma"/>
              </a:rPr>
              <a:t>understan</a:t>
            </a:r>
            <a:r>
              <a:rPr sz="1500" b="1" spc="-100" dirty="0">
                <a:latin typeface="Tahoma"/>
                <a:cs typeface="Tahoma"/>
              </a:rPr>
              <a:t>d</a:t>
            </a:r>
            <a:r>
              <a:rPr sz="1500" b="1" spc="-155" dirty="0">
                <a:latin typeface="Tahoma"/>
                <a:cs typeface="Tahoma"/>
              </a:rPr>
              <a:t> </a:t>
            </a:r>
            <a:r>
              <a:rPr sz="1500" b="1" spc="-85" dirty="0">
                <a:latin typeface="Tahoma"/>
                <a:cs typeface="Tahoma"/>
              </a:rPr>
              <a:t>regist</a:t>
            </a:r>
            <a:r>
              <a:rPr sz="1500" b="1" spc="-100" dirty="0">
                <a:latin typeface="Tahoma"/>
                <a:cs typeface="Tahoma"/>
              </a:rPr>
              <a:t>r</a:t>
            </a:r>
            <a:r>
              <a:rPr sz="1500" b="1" spc="-75" dirty="0">
                <a:latin typeface="Tahoma"/>
                <a:cs typeface="Tahoma"/>
              </a:rPr>
              <a:t>ation  </a:t>
            </a:r>
            <a:r>
              <a:rPr sz="1500" b="1" spc="-95" dirty="0">
                <a:latin typeface="Tahoma"/>
                <a:cs typeface="Tahoma"/>
              </a:rPr>
              <a:t>patterns.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6" cy="51434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2999" y="297900"/>
              <a:ext cx="4547870" cy="4547870"/>
            </a:xfrm>
            <a:custGeom>
              <a:avLst/>
              <a:gdLst/>
              <a:ahLst/>
              <a:cxnLst/>
              <a:rect l="l" t="t" r="r" b="b"/>
              <a:pathLst>
                <a:path w="4547870" h="4547870">
                  <a:moveTo>
                    <a:pt x="4547699" y="4547699"/>
                  </a:moveTo>
                  <a:lnTo>
                    <a:pt x="0" y="4547699"/>
                  </a:lnTo>
                  <a:lnTo>
                    <a:pt x="0" y="0"/>
                  </a:lnTo>
                  <a:lnTo>
                    <a:pt x="4547699" y="0"/>
                  </a:lnTo>
                  <a:lnTo>
                    <a:pt x="4547699" y="4547699"/>
                  </a:lnTo>
                  <a:close/>
                </a:path>
              </a:pathLst>
            </a:custGeom>
            <a:solidFill>
              <a:srgbClr val="000000">
                <a:alpha val="76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5425" y="977289"/>
            <a:ext cx="184975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75" dirty="0">
                <a:solidFill>
                  <a:srgbClr val="FFFFFF"/>
                </a:solidFill>
              </a:rPr>
              <a:t>Prediction</a:t>
            </a:r>
            <a:r>
              <a:rPr sz="1700" spc="-170" dirty="0">
                <a:solidFill>
                  <a:srgbClr val="FFFFFF"/>
                </a:solidFill>
              </a:rPr>
              <a:t> </a:t>
            </a:r>
            <a:r>
              <a:rPr sz="1700" spc="-85" dirty="0">
                <a:solidFill>
                  <a:srgbClr val="FFFFFF"/>
                </a:solidFill>
              </a:rPr>
              <a:t>Models:</a:t>
            </a:r>
            <a:endParaRPr sz="1700"/>
          </a:p>
        </p:txBody>
      </p:sp>
      <p:sp>
        <p:nvSpPr>
          <p:cNvPr id="6" name="object 6"/>
          <p:cNvSpPr txBox="1"/>
          <p:nvPr/>
        </p:nvSpPr>
        <p:spPr>
          <a:xfrm>
            <a:off x="525425" y="1445030"/>
            <a:ext cx="3958590" cy="227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839" indent="624840">
              <a:lnSpc>
                <a:spcPct val="100000"/>
              </a:lnSpc>
              <a:spcBef>
                <a:spcPts val="100"/>
              </a:spcBef>
            </a:pPr>
            <a:r>
              <a:rPr sz="1500" b="1" spc="-6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b="1" spc="-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-95" dirty="0">
                <a:solidFill>
                  <a:srgbClr val="FFFFFF"/>
                </a:solidFill>
                <a:latin typeface="Tahoma"/>
                <a:cs typeface="Tahoma"/>
              </a:rPr>
              <a:t>velopin</a:t>
            </a:r>
            <a:r>
              <a:rPr sz="1500" b="1" spc="-1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5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predicti</a:t>
            </a:r>
            <a:r>
              <a:rPr sz="1500" b="1" spc="-10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500" b="1" spc="-9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0" dirty="0">
                <a:solidFill>
                  <a:srgbClr val="FFFFFF"/>
                </a:solidFill>
                <a:latin typeface="Tahoma"/>
                <a:cs typeface="Tahoma"/>
              </a:rPr>
              <a:t>models</a:t>
            </a:r>
            <a:r>
              <a:rPr sz="15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sz="1500" b="1" spc="-85" dirty="0">
                <a:solidFill>
                  <a:srgbClr val="FFFFFF"/>
                </a:solidFill>
                <a:latin typeface="Tahoma"/>
                <a:cs typeface="Tahoma"/>
              </a:rPr>
              <a:t>forecas</a:t>
            </a:r>
            <a:r>
              <a:rPr sz="1500" b="1" spc="-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10" dirty="0">
                <a:solidFill>
                  <a:srgbClr val="FFFFFF"/>
                </a:solidFill>
                <a:latin typeface="Tahoma"/>
                <a:cs typeface="Tahoma"/>
              </a:rPr>
              <a:t>compa</a:t>
            </a:r>
            <a:r>
              <a:rPr sz="1500" b="1" spc="-1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500" b="1" spc="-6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5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85" dirty="0">
                <a:solidFill>
                  <a:srgbClr val="FFFFFF"/>
                </a:solidFill>
                <a:latin typeface="Tahoma"/>
                <a:cs typeface="Tahoma"/>
              </a:rPr>
              <a:t>regist</a:t>
            </a:r>
            <a:r>
              <a:rPr sz="15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b="1" spc="-75" dirty="0">
                <a:solidFill>
                  <a:srgbClr val="FFFFFF"/>
                </a:solidFill>
                <a:latin typeface="Tahoma"/>
                <a:cs typeface="Tahoma"/>
              </a:rPr>
              <a:t>ation  </a:t>
            </a:r>
            <a:r>
              <a:rPr sz="1500" b="1" spc="-90" dirty="0">
                <a:solidFill>
                  <a:srgbClr val="FFFFFF"/>
                </a:solidFill>
                <a:latin typeface="Tahoma"/>
                <a:cs typeface="Tahoma"/>
              </a:rPr>
              <a:t>trends.Evaluating</a:t>
            </a:r>
            <a:r>
              <a:rPr sz="15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8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90" dirty="0">
                <a:solidFill>
                  <a:srgbClr val="FFFFFF"/>
                </a:solidFill>
                <a:latin typeface="Tahoma"/>
                <a:cs typeface="Tahoma"/>
              </a:rPr>
              <a:t>accuracy</a:t>
            </a:r>
            <a:r>
              <a:rPr sz="15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5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reliability </a:t>
            </a:r>
            <a:r>
              <a:rPr sz="1500" b="1" spc="-4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5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90" dirty="0">
                <a:solidFill>
                  <a:srgbClr val="FFFFFF"/>
                </a:solidFill>
                <a:latin typeface="Tahoma"/>
                <a:cs typeface="Tahoma"/>
              </a:rPr>
              <a:t>these</a:t>
            </a:r>
            <a:r>
              <a:rPr sz="15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85" dirty="0">
                <a:solidFill>
                  <a:srgbClr val="FFFFFF"/>
                </a:solidFill>
                <a:latin typeface="Tahoma"/>
                <a:cs typeface="Tahoma"/>
              </a:rPr>
              <a:t>predictions.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1600" b="1" spc="-110" dirty="0">
                <a:solidFill>
                  <a:srgbClr val="FFFFFF"/>
                </a:solidFill>
                <a:latin typeface="Tahoma"/>
                <a:cs typeface="Tahoma"/>
              </a:rPr>
              <a:t>Busines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80" dirty="0">
                <a:solidFill>
                  <a:srgbClr val="FFFFFF"/>
                </a:solidFill>
                <a:latin typeface="Tahoma"/>
                <a:cs typeface="Tahoma"/>
              </a:rPr>
              <a:t>Applications:</a:t>
            </a:r>
            <a:endParaRPr sz="1600">
              <a:latin typeface="Tahoma"/>
              <a:cs typeface="Tahoma"/>
            </a:endParaRPr>
          </a:p>
          <a:p>
            <a:pPr marL="12700" marR="5080" indent="624840" algn="just">
              <a:lnSpc>
                <a:spcPct val="100000"/>
              </a:lnSpc>
              <a:spcBef>
                <a:spcPts val="1610"/>
              </a:spcBef>
            </a:pPr>
            <a:r>
              <a:rPr sz="1500" b="1" spc="-100" dirty="0">
                <a:solidFill>
                  <a:srgbClr val="FFFFFF"/>
                </a:solidFill>
                <a:latin typeface="Tahoma"/>
                <a:cs typeface="Tahoma"/>
              </a:rPr>
              <a:t>Identifying</a:t>
            </a:r>
            <a:r>
              <a:rPr sz="15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80" dirty="0">
                <a:solidFill>
                  <a:srgbClr val="FFFFFF"/>
                </a:solidFill>
                <a:latin typeface="Tahoma"/>
                <a:cs typeface="Tahoma"/>
              </a:rPr>
              <a:t>practical</a:t>
            </a:r>
            <a:r>
              <a:rPr sz="15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90" dirty="0">
                <a:solidFill>
                  <a:srgbClr val="FFFFFF"/>
                </a:solidFill>
                <a:latin typeface="Tahoma"/>
                <a:cs typeface="Tahoma"/>
              </a:rPr>
              <a:t>applications</a:t>
            </a:r>
            <a:r>
              <a:rPr sz="15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6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5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8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500" b="1" spc="-4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90" dirty="0">
                <a:solidFill>
                  <a:srgbClr val="FFFFFF"/>
                </a:solidFill>
                <a:latin typeface="Tahoma"/>
                <a:cs typeface="Tahoma"/>
              </a:rPr>
              <a:t>project's</a:t>
            </a:r>
            <a:r>
              <a:rPr sz="15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0" dirty="0">
                <a:solidFill>
                  <a:srgbClr val="FFFFFF"/>
                </a:solidFill>
                <a:latin typeface="Tahoma"/>
                <a:cs typeface="Tahoma"/>
              </a:rPr>
              <a:t>ﬁndings.Highlighting</a:t>
            </a:r>
            <a:r>
              <a:rPr sz="15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14" dirty="0">
                <a:solidFill>
                  <a:srgbClr val="FFFFFF"/>
                </a:solidFill>
                <a:latin typeface="Tahoma"/>
                <a:cs typeface="Tahoma"/>
              </a:rPr>
              <a:t>how</a:t>
            </a:r>
            <a:r>
              <a:rPr sz="1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5" dirty="0">
                <a:solidFill>
                  <a:srgbClr val="FFFFFF"/>
                </a:solidFill>
                <a:latin typeface="Tahoma"/>
                <a:cs typeface="Tahoma"/>
              </a:rPr>
              <a:t>businesses, </a:t>
            </a:r>
            <a:r>
              <a:rPr sz="1500" b="1" spc="-4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95" dirty="0">
                <a:solidFill>
                  <a:srgbClr val="FFFFFF"/>
                </a:solidFill>
                <a:latin typeface="Tahoma"/>
                <a:cs typeface="Tahoma"/>
              </a:rPr>
              <a:t>investors,</a:t>
            </a:r>
            <a:r>
              <a:rPr sz="15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5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95" dirty="0">
                <a:solidFill>
                  <a:srgbClr val="FFFFFF"/>
                </a:solidFill>
                <a:latin typeface="Tahoma"/>
                <a:cs typeface="Tahoma"/>
              </a:rPr>
              <a:t>policymakers</a:t>
            </a:r>
            <a:r>
              <a:rPr sz="15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0" dirty="0">
                <a:solidFill>
                  <a:srgbClr val="FFFFFF"/>
                </a:solidFill>
                <a:latin typeface="Tahoma"/>
                <a:cs typeface="Tahoma"/>
              </a:rPr>
              <a:t>beneﬁt.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506</Words>
  <Application>Microsoft Office PowerPoint</Application>
  <PresentationFormat>On-screen Show (16:9)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Tahoma</vt:lpstr>
      <vt:lpstr>Trebuchet MS</vt:lpstr>
      <vt:lpstr>Office Theme</vt:lpstr>
      <vt:lpstr>PowerPoint Presentation</vt:lpstr>
      <vt:lpstr>OBJECTIVE:</vt:lpstr>
      <vt:lpstr>DESIGN THINKING</vt:lpstr>
      <vt:lpstr>AI can be used to enhance the analysis of  RoC data in a number of ways. For  example, AI can be used to:</vt:lpstr>
      <vt:lpstr>* **Automate the analysis of RoC data, which can save time  and resources.**</vt:lpstr>
      <vt:lpstr>PowerPoint Presentation</vt:lpstr>
      <vt:lpstr>Data Collection:</vt:lpstr>
      <vt:lpstr>Data Exploration:</vt:lpstr>
      <vt:lpstr>Prediction Models:</vt:lpstr>
      <vt:lpstr>Signiﬁcance: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AI_phase1</dc:title>
  <dc:creator>Admin</dc:creator>
  <cp:lastModifiedBy>aaa</cp:lastModifiedBy>
  <cp:revision>2</cp:revision>
  <dcterms:created xsi:type="dcterms:W3CDTF">2023-09-27T17:36:08Z</dcterms:created>
  <dcterms:modified xsi:type="dcterms:W3CDTF">2023-09-27T17:45:06Z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