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1"/>
  </p:notesMasterIdLst>
  <p:sldIdLst>
    <p:sldId id="263" r:id="rId2"/>
    <p:sldId id="256" r:id="rId3"/>
    <p:sldId id="257" r:id="rId4"/>
    <p:sldId id="258" r:id="rId5"/>
    <p:sldId id="262"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45848-75BD-4FA8-92CC-66D8C251555A}" type="datetimeFigureOut">
              <a:rPr lang="en-IN" smtClean="0"/>
              <a:t>04-12-2024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9B737-799E-439E-9DD5-B7FB264A03A6}" type="slidenum">
              <a:rPr lang="en-IN" smtClean="0"/>
              <a:t>‹#›</a:t>
            </a:fld>
            <a:endParaRPr lang="en-IN"/>
          </a:p>
        </p:txBody>
      </p:sp>
    </p:spTree>
    <p:extLst>
      <p:ext uri="{BB962C8B-B14F-4D97-AF65-F5344CB8AC3E}">
        <p14:creationId xmlns:p14="http://schemas.microsoft.com/office/powerpoint/2010/main" val="3085208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217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03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F0"/>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4" name="Picture 3">
            <a:extLst>
              <a:ext uri="{FF2B5EF4-FFF2-40B4-BE49-F238E27FC236}">
                <a16:creationId xmlns:a16="http://schemas.microsoft.com/office/drawing/2014/main" id="{DA60470F-4A20-51BA-5D5E-208524C654B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 id="214748385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E065DA-686D-DB67-9BA5-4C7744610B9A}"/>
              </a:ext>
            </a:extLst>
          </p:cNvPr>
          <p:cNvSpPr txBox="1"/>
          <p:nvPr/>
        </p:nvSpPr>
        <p:spPr>
          <a:xfrm>
            <a:off x="2590800" y="2021840"/>
            <a:ext cx="7904480" cy="2554545"/>
          </a:xfrm>
          <a:prstGeom prst="rect">
            <a:avLst/>
          </a:prstGeom>
          <a:noFill/>
        </p:spPr>
        <p:txBody>
          <a:bodyPr wrap="square" rtlCol="0">
            <a:spAutoFit/>
          </a:bodyPr>
          <a:lstStyle/>
          <a:p>
            <a:r>
              <a:rPr lang="en-IN" sz="8000" b="1" dirty="0">
                <a:latin typeface="Times New Roman" panose="02020603050405020304" pitchFamily="18" charset="0"/>
                <a:cs typeface="Times New Roman" panose="02020603050405020304" pitchFamily="18" charset="0"/>
              </a:rPr>
              <a:t>Welcome to my    	Presentation</a:t>
            </a:r>
          </a:p>
        </p:txBody>
      </p:sp>
      <p:sp>
        <p:nvSpPr>
          <p:cNvPr id="7" name="Rectangle 6">
            <a:extLst>
              <a:ext uri="{FF2B5EF4-FFF2-40B4-BE49-F238E27FC236}">
                <a16:creationId xmlns:a16="http://schemas.microsoft.com/office/drawing/2014/main" id="{4286D1A6-CAC0-27B1-68FA-C4CB21BB60CB}"/>
              </a:ext>
            </a:extLst>
          </p:cNvPr>
          <p:cNvSpPr/>
          <p:nvPr/>
        </p:nvSpPr>
        <p:spPr>
          <a:xfrm>
            <a:off x="8875643" y="6470374"/>
            <a:ext cx="2693505" cy="387626"/>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7069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D36C1E-D271-D59D-8DF1-F93B773887F3}"/>
              </a:ext>
            </a:extLst>
          </p:cNvPr>
          <p:cNvSpPr/>
          <p:nvPr/>
        </p:nvSpPr>
        <p:spPr>
          <a:xfrm>
            <a:off x="8945217" y="6430617"/>
            <a:ext cx="2564296" cy="427383"/>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EA44E1A-114B-5113-6D47-C37C7685E682}"/>
              </a:ext>
            </a:extLst>
          </p:cNvPr>
          <p:cNvSpPr/>
          <p:nvPr/>
        </p:nvSpPr>
        <p:spPr>
          <a:xfrm>
            <a:off x="-1" y="0"/>
            <a:ext cx="39657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Placeholder 4">
            <a:extLst>
              <a:ext uri="{FF2B5EF4-FFF2-40B4-BE49-F238E27FC236}">
                <a16:creationId xmlns:a16="http://schemas.microsoft.com/office/drawing/2014/main" id="{18FD5392-55E2-A689-13AB-EA2E3694224F}"/>
              </a:ext>
            </a:extLst>
          </p:cNvPr>
          <p:cNvPicPr>
            <a:picLocks noGrp="1" noChangeAspect="1"/>
          </p:cNvPicPr>
          <p:nvPr>
            <p:ph type="pic" sz="quarter" idx="13"/>
          </p:nvPr>
        </p:nvPicPr>
        <p:blipFill>
          <a:blip r:embed="rId2"/>
          <a:srcRect l="20779" r="20779"/>
          <a:stretch>
            <a:fillRect/>
          </a:stretch>
        </p:blipFill>
        <p:spPr>
          <a:xfrm flipH="1">
            <a:off x="-3" y="647"/>
            <a:ext cx="3965714" cy="6857353"/>
          </a:xfrm>
        </p:spPr>
      </p:pic>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a:xfrm>
            <a:off x="3978631" y="181527"/>
            <a:ext cx="7938386" cy="1786421"/>
          </a:xfrm>
        </p:spPr>
        <p:txBody>
          <a:bodyPr>
            <a:normAutofit fontScale="90000"/>
          </a:bodyPr>
          <a:lstStyle/>
          <a:p>
            <a:r>
              <a:rPr lang="en-GB" sz="6600" dirty="0">
                <a:latin typeface="Times New Roman" panose="02020603050405020304" pitchFamily="18" charset="0"/>
                <a:cs typeface="Times New Roman" panose="02020603050405020304" pitchFamily="18" charset="0"/>
              </a:rPr>
              <a:t>General Data Protection Regulation</a:t>
            </a:r>
          </a:p>
        </p:txBody>
      </p:sp>
      <p:sp>
        <p:nvSpPr>
          <p:cNvPr id="4" name="Subtitle 3">
            <a:extLst>
              <a:ext uri="{FF2B5EF4-FFF2-40B4-BE49-F238E27FC236}">
                <a16:creationId xmlns:a16="http://schemas.microsoft.com/office/drawing/2014/main" id="{0EAF2C2F-2BDA-8FCF-5642-8D8A16477B66}"/>
              </a:ext>
            </a:extLst>
          </p:cNvPr>
          <p:cNvSpPr>
            <a:spLocks noGrp="1"/>
          </p:cNvSpPr>
          <p:nvPr>
            <p:ph type="subTitle" idx="1"/>
          </p:nvPr>
        </p:nvSpPr>
        <p:spPr>
          <a:xfrm>
            <a:off x="6096000" y="2551872"/>
            <a:ext cx="3271693" cy="1450974"/>
          </a:xfrm>
        </p:spPr>
        <p:txBody>
          <a:bodyPr>
            <a:normAutofit fontScale="25000" lnSpcReduction="20000"/>
          </a:bodyPr>
          <a:lstStyle/>
          <a:p>
            <a:r>
              <a:rPr lang="en-US" dirty="0"/>
              <a:t>
</a:t>
            </a:r>
            <a:r>
              <a:rPr lang="en-US" sz="11200" b="1" dirty="0">
                <a:latin typeface="Times New Roman" panose="02020603050405020304" pitchFamily="18" charset="0"/>
                <a:cs typeface="Times New Roman" panose="02020603050405020304" pitchFamily="18" charset="0"/>
              </a:rPr>
              <a:t>Md Rabiul </a:t>
            </a:r>
            <a:r>
              <a:rPr lang="en-US" sz="11200" b="1" dirty="0" err="1">
                <a:latin typeface="Times New Roman" panose="02020603050405020304" pitchFamily="18" charset="0"/>
                <a:cs typeface="Times New Roman" panose="02020603050405020304" pitchFamily="18" charset="0"/>
              </a:rPr>
              <a:t>hasan</a:t>
            </a:r>
            <a:r>
              <a:rPr lang="en-US" sz="11200" b="1" dirty="0">
                <a:latin typeface="Times New Roman" panose="02020603050405020304" pitchFamily="18" charset="0"/>
                <a:cs typeface="Times New Roman" panose="02020603050405020304" pitchFamily="18" charset="0"/>
              </a:rPr>
              <a:t> </a:t>
            </a:r>
          </a:p>
          <a:p>
            <a:r>
              <a:rPr lang="en-US" sz="11200" b="1" dirty="0">
                <a:latin typeface="Times New Roman" panose="02020603050405020304" pitchFamily="18" charset="0"/>
                <a:cs typeface="Times New Roman" panose="02020603050405020304" pitchFamily="18" charset="0"/>
              </a:rPr>
              <a:t>Batch 47 </a:t>
            </a:r>
          </a:p>
          <a:p>
            <a:r>
              <a:rPr lang="en-US" sz="11200" b="1" dirty="0">
                <a:latin typeface="Times New Roman" panose="02020603050405020304" pitchFamily="18" charset="0"/>
                <a:cs typeface="Times New Roman" panose="02020603050405020304" pitchFamily="18" charset="0"/>
              </a:rPr>
              <a:t>Roll 03</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69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853104-45D9-7956-7E6B-C7AD905CC65B}"/>
              </a:ext>
            </a:extLst>
          </p:cNvPr>
          <p:cNvSpPr/>
          <p:nvPr/>
        </p:nvSpPr>
        <p:spPr>
          <a:xfrm>
            <a:off x="8955157" y="6470375"/>
            <a:ext cx="2693504" cy="318052"/>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3848156-389A-D8A8-93D9-4804D6398FD6}"/>
              </a:ext>
            </a:extLst>
          </p:cNvPr>
          <p:cNvSpPr>
            <a:spLocks noGrp="1"/>
          </p:cNvSpPr>
          <p:nvPr>
            <p:ph type="title"/>
          </p:nvPr>
        </p:nvSpPr>
        <p:spPr>
          <a:xfrm>
            <a:off x="550862" y="719999"/>
            <a:ext cx="6180138" cy="2535266"/>
          </a:xfrm>
        </p:spPr>
        <p:txBody>
          <a:bodyPr>
            <a:normAutofit/>
          </a:bodyPr>
          <a:lstStyle/>
          <a:p>
            <a:r>
              <a:rPr lang="en-IN" sz="8000"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FA8C0220-7DF9-9C02-510E-E50B7184F90C}"/>
              </a:ext>
            </a:extLst>
          </p:cNvPr>
          <p:cNvSpPr>
            <a:spLocks noGrp="1"/>
          </p:cNvSpPr>
          <p:nvPr>
            <p:ph type="body" sz="quarter" idx="10"/>
          </p:nvPr>
        </p:nvSpPr>
        <p:spPr>
          <a:xfrm>
            <a:off x="550862" y="3835401"/>
            <a:ext cx="6180138" cy="2301966"/>
          </a:xfrm>
        </p:spPr>
        <p:txBody>
          <a:bodyPr/>
          <a:lstStyle/>
          <a:p>
            <a:pPr algn="just"/>
            <a:r>
              <a:rPr lang="en-US" sz="2400" dirty="0">
                <a:latin typeface="Times New Roman" panose="02020603050405020304" pitchFamily="18" charset="0"/>
                <a:cs typeface="Times New Roman" panose="02020603050405020304" pitchFamily="18" charset="0"/>
              </a:rPr>
              <a:t>The General Data Protection Regulation (GDPR) is crucial legislation that enhances individuals' control over their personal data. It aims to unify data protection standards across the EU, enforce compliance, and safeguard privacy rights</a:t>
            </a:r>
            <a:r>
              <a:rPr lang="en-US" dirty="0"/>
              <a:t>.</a:t>
            </a:r>
            <a:endParaRPr lang="en-IN" dirty="0"/>
          </a:p>
        </p:txBody>
      </p:sp>
      <p:pic>
        <p:nvPicPr>
          <p:cNvPr id="6" name="Picture Placeholder 5">
            <a:extLst>
              <a:ext uri="{FF2B5EF4-FFF2-40B4-BE49-F238E27FC236}">
                <a16:creationId xmlns:a16="http://schemas.microsoft.com/office/drawing/2014/main" id="{0D2AEF7F-243E-6CD2-67E7-A8595003B818}"/>
              </a:ext>
            </a:extLst>
          </p:cNvPr>
          <p:cNvPicPr>
            <a:picLocks noGrp="1" noChangeAspect="1"/>
          </p:cNvPicPr>
          <p:nvPr>
            <p:ph type="pic" sz="quarter" idx="12"/>
          </p:nvPr>
        </p:nvPicPr>
        <p:blipFill>
          <a:blip r:embed="rId2"/>
          <a:srcRect l="22673" r="22673"/>
          <a:stretch/>
        </p:blipFill>
        <p:spPr>
          <a:xfrm>
            <a:off x="6967330" y="-19536"/>
            <a:ext cx="5224670" cy="6877536"/>
          </a:xfrm>
        </p:spPr>
      </p:pic>
      <p:sp>
        <p:nvSpPr>
          <p:cNvPr id="5" name="Text Placeholder 4">
            <a:extLst>
              <a:ext uri="{FF2B5EF4-FFF2-40B4-BE49-F238E27FC236}">
                <a16:creationId xmlns:a16="http://schemas.microsoft.com/office/drawing/2014/main" id="{A0504A94-0445-133F-755E-D4E3BA7CF386}"/>
              </a:ext>
            </a:extLst>
          </p:cNvPr>
          <p:cNvSpPr>
            <a:spLocks noGrp="1"/>
          </p:cNvSpPr>
          <p:nvPr>
            <p:ph type="body" sz="quarter" idx="15"/>
          </p:nvPr>
        </p:nvSpPr>
        <p:spPr>
          <a:xfrm>
            <a:off x="550862" y="3429000"/>
            <a:ext cx="6180138" cy="360000"/>
          </a:xfrm>
        </p:spPr>
        <p:txBody>
          <a:bodyPr>
            <a:normAutofit fontScale="92500" lnSpcReduction="10000"/>
          </a:bodyPr>
          <a:lstStyle/>
          <a:p>
            <a:r>
              <a:rPr lang="en-IN" sz="1800" dirty="0">
                <a:latin typeface="Times New Roman" panose="02020603050405020304" pitchFamily="18" charset="0"/>
                <a:cs typeface="Times New Roman" panose="02020603050405020304" pitchFamily="18" charset="0"/>
              </a:rPr>
              <a:t>UNDERSTANDING GDPR</a:t>
            </a:r>
          </a:p>
        </p:txBody>
      </p:sp>
    </p:spTree>
    <p:extLst>
      <p:ext uri="{BB962C8B-B14F-4D97-AF65-F5344CB8AC3E}">
        <p14:creationId xmlns:p14="http://schemas.microsoft.com/office/powerpoint/2010/main" val="2271732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77789A-D39C-DFDA-4B70-96C9AD3A366E}"/>
              </a:ext>
            </a:extLst>
          </p:cNvPr>
          <p:cNvSpPr/>
          <p:nvPr/>
        </p:nvSpPr>
        <p:spPr>
          <a:xfrm>
            <a:off x="8975035" y="6470374"/>
            <a:ext cx="2474843" cy="308113"/>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Placeholder 7">
            <a:extLst>
              <a:ext uri="{FF2B5EF4-FFF2-40B4-BE49-F238E27FC236}">
                <a16:creationId xmlns:a16="http://schemas.microsoft.com/office/drawing/2014/main" id="{6EC37B1C-88D1-1A97-5FF0-656BEF8E4456}"/>
              </a:ext>
            </a:extLst>
          </p:cNvPr>
          <p:cNvPicPr>
            <a:picLocks noGrp="1" noChangeAspect="1"/>
          </p:cNvPicPr>
          <p:nvPr>
            <p:ph type="pic" sz="quarter" idx="11"/>
          </p:nvPr>
        </p:nvPicPr>
        <p:blipFill>
          <a:blip r:embed="rId2"/>
          <a:srcRect t="11157" b="11157"/>
          <a:stretch>
            <a:fillRect/>
          </a:stretch>
        </p:blipFill>
        <p:spPr>
          <a:xfrm>
            <a:off x="6100208" y="3429000"/>
            <a:ext cx="6096000" cy="3429000"/>
          </a:xfrm>
        </p:spPr>
      </p:pic>
      <p:sp>
        <p:nvSpPr>
          <p:cNvPr id="3" name="Text Placeholder 2">
            <a:extLst>
              <a:ext uri="{FF2B5EF4-FFF2-40B4-BE49-F238E27FC236}">
                <a16:creationId xmlns:a16="http://schemas.microsoft.com/office/drawing/2014/main" id="{6B26CF2A-6A02-DC46-B501-65CB036119B8}"/>
              </a:ext>
            </a:extLst>
          </p:cNvPr>
          <p:cNvSpPr>
            <a:spLocks noGrp="1"/>
          </p:cNvSpPr>
          <p:nvPr>
            <p:ph type="body" sz="quarter" idx="13"/>
          </p:nvPr>
        </p:nvSpPr>
        <p:spPr>
          <a:xfrm>
            <a:off x="6642923" y="1740696"/>
            <a:ext cx="5010570" cy="1424008"/>
          </a:xfrm>
        </p:spPr>
        <p:txBody>
          <a:bodyPr>
            <a:normAutofit/>
          </a:bodyPr>
          <a:lstStyle/>
          <a:p>
            <a:pPr marL="171450" indent="-1714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GDPR emphasizes transparency, data minimization, and accountability. These principles guide organizations in how they handle personal data.</a:t>
            </a:r>
            <a:endParaRPr lang="en-IN" sz="1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7FB720B-2E2C-7A5E-D15F-3995E0F3A77A}"/>
              </a:ext>
            </a:extLst>
          </p:cNvPr>
          <p:cNvSpPr>
            <a:spLocks noGrp="1"/>
          </p:cNvSpPr>
          <p:nvPr>
            <p:ph type="body" sz="quarter" idx="14"/>
          </p:nvPr>
        </p:nvSpPr>
        <p:spPr>
          <a:xfrm>
            <a:off x="6630568" y="1224212"/>
            <a:ext cx="3909418" cy="659335"/>
          </a:xfrm>
        </p:spPr>
        <p:txBody>
          <a:bodyPr>
            <a:normAutofit/>
          </a:bodyPr>
          <a:lstStyle/>
          <a:p>
            <a:r>
              <a:rPr lang="en-IN" sz="2400" dirty="0">
                <a:latin typeface="Times New Roman" panose="02020603050405020304" pitchFamily="18" charset="0"/>
                <a:cs typeface="Times New Roman" panose="02020603050405020304" pitchFamily="18" charset="0"/>
              </a:rPr>
              <a:t>CORE PRINCIPLES</a:t>
            </a:r>
          </a:p>
        </p:txBody>
      </p:sp>
      <p:sp>
        <p:nvSpPr>
          <p:cNvPr id="5" name="Text Placeholder 4">
            <a:extLst>
              <a:ext uri="{FF2B5EF4-FFF2-40B4-BE49-F238E27FC236}">
                <a16:creationId xmlns:a16="http://schemas.microsoft.com/office/drawing/2014/main" id="{174FAB54-9A67-C1AE-AA48-94ECBA1C5EF1}"/>
              </a:ext>
            </a:extLst>
          </p:cNvPr>
          <p:cNvSpPr>
            <a:spLocks noGrp="1"/>
          </p:cNvSpPr>
          <p:nvPr>
            <p:ph type="body" sz="quarter" idx="15"/>
          </p:nvPr>
        </p:nvSpPr>
        <p:spPr>
          <a:xfrm>
            <a:off x="729769" y="1740696"/>
            <a:ext cx="5010570" cy="1791756"/>
          </a:xfrm>
        </p:spPr>
        <p:txBody>
          <a:bodyPr>
            <a:normAutofit/>
          </a:bodyPr>
          <a:lstStyle/>
          <a:p>
            <a:pPr marL="171450" indent="-1714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Individuals have rights over their data, including the right to access, erase, and rectify personal data held by organizations.</a:t>
            </a:r>
            <a:endParaRPr lang="en-IN" sz="18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5C6E296F-CDCE-FDEF-4825-19C6381BCEA7}"/>
              </a:ext>
            </a:extLst>
          </p:cNvPr>
          <p:cNvSpPr>
            <a:spLocks noGrp="1"/>
          </p:cNvSpPr>
          <p:nvPr>
            <p:ph type="body" sz="quarter" idx="16"/>
          </p:nvPr>
        </p:nvSpPr>
        <p:spPr>
          <a:xfrm>
            <a:off x="630377" y="1202635"/>
            <a:ext cx="3514241" cy="538061"/>
          </a:xfrm>
        </p:spPr>
        <p:txBody>
          <a:bodyPr>
            <a:normAutofit/>
          </a:bodyPr>
          <a:lstStyle/>
          <a:p>
            <a:r>
              <a:rPr lang="en-IN" sz="2400" dirty="0">
                <a:latin typeface="Times New Roman" panose="02020603050405020304" pitchFamily="18" charset="0"/>
                <a:cs typeface="Times New Roman" panose="02020603050405020304" pitchFamily="18" charset="0"/>
              </a:rPr>
              <a:t>USER RIGHTS</a:t>
            </a:r>
          </a:p>
        </p:txBody>
      </p:sp>
      <p:sp>
        <p:nvSpPr>
          <p:cNvPr id="7" name="Title 6">
            <a:extLst>
              <a:ext uri="{FF2B5EF4-FFF2-40B4-BE49-F238E27FC236}">
                <a16:creationId xmlns:a16="http://schemas.microsoft.com/office/drawing/2014/main" id="{62FC8F21-17CB-8E58-F660-C06AA82C200B}"/>
              </a:ext>
            </a:extLst>
          </p:cNvPr>
          <p:cNvSpPr>
            <a:spLocks noGrp="1"/>
          </p:cNvSpPr>
          <p:nvPr>
            <p:ph type="title"/>
          </p:nvPr>
        </p:nvSpPr>
        <p:spPr>
          <a:xfrm>
            <a:off x="538912" y="543299"/>
            <a:ext cx="5545136" cy="659336"/>
          </a:xfrm>
        </p:spPr>
        <p:txBody>
          <a:bodyPr>
            <a:normAutofit fontScale="90000"/>
          </a:bodyPr>
          <a:lstStyle/>
          <a:p>
            <a:r>
              <a:rPr lang="en-IN" dirty="0">
                <a:latin typeface="Times New Roman" panose="02020603050405020304" pitchFamily="18" charset="0"/>
                <a:cs typeface="Times New Roman" panose="02020603050405020304" pitchFamily="18" charset="0"/>
              </a:rPr>
              <a:t>Key Features</a:t>
            </a:r>
          </a:p>
        </p:txBody>
      </p:sp>
    </p:spTree>
    <p:extLst>
      <p:ext uri="{BB962C8B-B14F-4D97-AF65-F5344CB8AC3E}">
        <p14:creationId xmlns:p14="http://schemas.microsoft.com/office/powerpoint/2010/main" val="3624659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1)">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circle(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heel(1)">
                                      <p:cBhvr>
                                        <p:cTn id="22" dur="20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heel(1)">
                                      <p:cBhvr>
                                        <p:cTn id="27" dur="2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B3BABE-036D-C7E3-64A3-61FC1B307618}"/>
              </a:ext>
            </a:extLst>
          </p:cNvPr>
          <p:cNvSpPr/>
          <p:nvPr/>
        </p:nvSpPr>
        <p:spPr>
          <a:xfrm>
            <a:off x="8955157" y="6450496"/>
            <a:ext cx="2544417" cy="327991"/>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0"/>
          <p:cNvGraphicFramePr>
            <a:graphicFrameLocks noGrp="1"/>
          </p:cNvGraphicFramePr>
          <p:nvPr>
            <p:extLst>
              <p:ext uri="{D42A27DB-BD31-4B8C-83A1-F6EECF244321}">
                <p14:modId xmlns:p14="http://schemas.microsoft.com/office/powerpoint/2010/main" val="2040343845"/>
              </p:ext>
            </p:extLst>
          </p:nvPr>
        </p:nvGraphicFramePr>
        <p:xfrm>
          <a:off x="864704" y="2301041"/>
          <a:ext cx="9636318" cy="2097024"/>
        </p:xfrm>
        <a:graphic>
          <a:graphicData uri="http://schemas.openxmlformats.org/drawingml/2006/table">
            <a:tbl>
              <a:tblPr/>
              <a:tblGrid>
                <a:gridCol w="4454718">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800" b="1" dirty="0">
                          <a:solidFill>
                            <a:srgbClr val="000000"/>
                          </a:solidFill>
                          <a:latin typeface="Times New Roman" panose="02020603050405020304" pitchFamily="18" charset="0"/>
                          <a:ea typeface="Open Sans" pitchFamily="34" charset="-122"/>
                          <a:cs typeface="Times New Roman" panose="02020603050405020304" pitchFamily="18" charset="0"/>
                        </a:rPr>
                        <a:t>CHALLENGE</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800" b="1" dirty="0">
                          <a:solidFill>
                            <a:srgbClr val="000000"/>
                          </a:solidFill>
                          <a:latin typeface="Times New Roman" panose="02020603050405020304" pitchFamily="18" charset="0"/>
                          <a:ea typeface="Open Sans" pitchFamily="34" charset="-122"/>
                          <a:cs typeface="Times New Roman" panose="02020603050405020304" pitchFamily="18" charset="0"/>
                        </a:rPr>
                        <a:t>DESCRIPTION</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524256">
                <a:tc>
                  <a:txBody>
                    <a:bodyPr/>
                    <a:lstStyle/>
                    <a:p>
                      <a:pPr marL="0" indent="0">
                        <a:buNone/>
                      </a:pPr>
                      <a:r>
                        <a:rPr lang="en-US" sz="1800" dirty="0">
                          <a:solidFill>
                            <a:srgbClr val="000000"/>
                          </a:solidFill>
                          <a:latin typeface="Times New Roman" panose="02020603050405020304" pitchFamily="18" charset="0"/>
                          <a:ea typeface="Open Sans" pitchFamily="34" charset="-122"/>
                          <a:cs typeface="Times New Roman" panose="02020603050405020304" pitchFamily="18" charset="0"/>
                        </a:rPr>
                        <a:t>Implementation Costs</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800" dirty="0">
                          <a:solidFill>
                            <a:srgbClr val="000000"/>
                          </a:solidFill>
                          <a:latin typeface="Times New Roman" panose="02020603050405020304" pitchFamily="18" charset="0"/>
                          <a:ea typeface="Open Sans" pitchFamily="34" charset="-122"/>
                          <a:cs typeface="Times New Roman" panose="02020603050405020304" pitchFamily="18" charset="0"/>
                        </a:rPr>
                        <a:t>Financial burden of compliance</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524256">
                <a:tc>
                  <a:txBody>
                    <a:bodyPr/>
                    <a:lstStyle/>
                    <a:p>
                      <a:pPr marL="0" indent="0">
                        <a:buNone/>
                      </a:pPr>
                      <a:r>
                        <a:rPr lang="en-US" sz="1800" dirty="0">
                          <a:solidFill>
                            <a:srgbClr val="000000"/>
                          </a:solidFill>
                          <a:latin typeface="Times New Roman" panose="02020603050405020304" pitchFamily="18" charset="0"/>
                          <a:ea typeface="Open Sans" pitchFamily="34" charset="-122"/>
                          <a:cs typeface="Times New Roman" panose="02020603050405020304" pitchFamily="18" charset="0"/>
                        </a:rPr>
                        <a:t>Awareness and Training</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800" dirty="0">
                          <a:solidFill>
                            <a:srgbClr val="000000"/>
                          </a:solidFill>
                          <a:latin typeface="Times New Roman" panose="02020603050405020304" pitchFamily="18" charset="0"/>
                          <a:ea typeface="Open Sans" pitchFamily="34" charset="-122"/>
                          <a:cs typeface="Times New Roman" panose="02020603050405020304" pitchFamily="18" charset="0"/>
                        </a:rPr>
                        <a:t>Need for employee education</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524256">
                <a:tc>
                  <a:txBody>
                    <a:bodyPr/>
                    <a:lstStyle/>
                    <a:p>
                      <a:pPr marL="0" indent="0">
                        <a:buNone/>
                      </a:pPr>
                      <a:r>
                        <a:rPr lang="en-US" sz="1800" dirty="0">
                          <a:solidFill>
                            <a:srgbClr val="000000"/>
                          </a:solidFill>
                          <a:latin typeface="Times New Roman" panose="02020603050405020304" pitchFamily="18" charset="0"/>
                          <a:ea typeface="Open Sans" pitchFamily="34" charset="-122"/>
                          <a:cs typeface="Times New Roman" panose="02020603050405020304" pitchFamily="18" charset="0"/>
                        </a:rPr>
                        <a:t>Data Management Capabilities</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800" dirty="0">
                          <a:solidFill>
                            <a:srgbClr val="000000"/>
                          </a:solidFill>
                          <a:latin typeface="Times New Roman" panose="02020603050405020304" pitchFamily="18" charset="0"/>
                          <a:ea typeface="Open Sans" pitchFamily="34" charset="-122"/>
                          <a:cs typeface="Times New Roman" panose="02020603050405020304" pitchFamily="18" charset="0"/>
                        </a:rPr>
                        <a:t>Technology and processes required for compliance</a:t>
                      </a:r>
                      <a:endParaRPr lang="en-US" sz="1800" dirty="0">
                        <a:latin typeface="Times New Roman" panose="02020603050405020304" pitchFamily="18" charset="0"/>
                        <a:ea typeface="Open Sans" charset="0"/>
                        <a:cs typeface="Times New Roman" panose="02020603050405020304" pitchFamily="18"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bl>
          </a:graphicData>
        </a:graphic>
      </p:graphicFrame>
      <p:sp>
        <p:nvSpPr>
          <p:cNvPr id="3" name="Text 0"/>
          <p:cNvSpPr/>
          <p:nvPr/>
        </p:nvSpPr>
        <p:spPr>
          <a:xfrm>
            <a:off x="546100" y="7112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a:latin typeface="Times New Roman" panose="02020603050405020304" pitchFamily="18" charset="0"/>
                <a:cs typeface="Times New Roman" panose="02020603050405020304" pitchFamily="18" charset="0"/>
              </a:rPr>
              <a:t>Regulatory Challenges</a:t>
            </a:r>
          </a:p>
        </p:txBody>
      </p:sp>
      <p:sp>
        <p:nvSpPr>
          <p:cNvPr id="4" name="Shape 1"/>
          <p:cNvSpPr/>
          <p:nvPr/>
        </p:nvSpPr>
        <p:spPr>
          <a:xfrm>
            <a:off x="1219200" y="1219200"/>
            <a:ext cx="1219200" cy="1219200"/>
          </a:xfrm>
          <a:prstGeom prst="line">
            <a:avLst/>
          </a:prstGeom>
          <a:noFill/>
          <a:ln/>
        </p:spPr>
      </p:sp>
    </p:spTree>
    <p:extLst>
      <p:ext uri="{BB962C8B-B14F-4D97-AF65-F5344CB8AC3E}">
        <p14:creationId xmlns:p14="http://schemas.microsoft.com/office/powerpoint/2010/main" val="273871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E551-5753-48CC-4A6A-FB635BF83249}"/>
              </a:ext>
            </a:extLst>
          </p:cNvPr>
          <p:cNvSpPr>
            <a:spLocks noGrp="1"/>
          </p:cNvSpPr>
          <p:nvPr>
            <p:ph type="title"/>
          </p:nvPr>
        </p:nvSpPr>
        <p:spPr>
          <a:xfrm>
            <a:off x="720000" y="719998"/>
            <a:ext cx="10752000" cy="1347341"/>
          </a:xfrm>
        </p:spPr>
        <p:txBody>
          <a:bodyPr/>
          <a:lstStyle/>
          <a:p>
            <a:r>
              <a:rPr lang="en-IN" b="1" dirty="0">
                <a:latin typeface="Times New Roman" panose="02020603050405020304" pitchFamily="18" charset="0"/>
                <a:cs typeface="Times New Roman" panose="02020603050405020304" pitchFamily="18" charset="0"/>
              </a:rPr>
              <a:t>Research Questions</a:t>
            </a:r>
          </a:p>
        </p:txBody>
      </p:sp>
      <p:sp>
        <p:nvSpPr>
          <p:cNvPr id="3" name="Text Placeholder 2">
            <a:extLst>
              <a:ext uri="{FF2B5EF4-FFF2-40B4-BE49-F238E27FC236}">
                <a16:creationId xmlns:a16="http://schemas.microsoft.com/office/drawing/2014/main" id="{C08FAEC3-5263-6633-5852-74169240E60C}"/>
              </a:ext>
            </a:extLst>
          </p:cNvPr>
          <p:cNvSpPr>
            <a:spLocks noGrp="1"/>
          </p:cNvSpPr>
          <p:nvPr>
            <p:ph type="body" sz="quarter" idx="12"/>
          </p:nvPr>
        </p:nvSpPr>
        <p:spPr/>
        <p:txBody>
          <a:bodyPr>
            <a:noAutofit/>
          </a:bodyPr>
          <a:lstStyle/>
          <a:p>
            <a:r>
              <a:rPr lang="en-IN" sz="1800" dirty="0">
                <a:latin typeface="Times New Roman" panose="02020603050405020304" pitchFamily="18" charset="0"/>
                <a:cs typeface="Times New Roman" panose="02020603050405020304" pitchFamily="18" charset="0"/>
              </a:rPr>
              <a:t>WHAT ARE THE IMPACTS?</a:t>
            </a:r>
          </a:p>
        </p:txBody>
      </p:sp>
      <p:sp>
        <p:nvSpPr>
          <p:cNvPr id="4" name="Text Placeholder 3">
            <a:extLst>
              <a:ext uri="{FF2B5EF4-FFF2-40B4-BE49-F238E27FC236}">
                <a16:creationId xmlns:a16="http://schemas.microsoft.com/office/drawing/2014/main" id="{7CAAB5D6-3870-2D74-0B69-A83D4443959B}"/>
              </a:ext>
            </a:extLst>
          </p:cNvPr>
          <p:cNvSpPr>
            <a:spLocks noGrp="1"/>
          </p:cNvSpPr>
          <p:nvPr>
            <p:ph type="body" sz="quarter" idx="15"/>
          </p:nvPr>
        </p:nvSpPr>
        <p:spPr>
          <a:xfrm>
            <a:off x="550863" y="3650832"/>
            <a:ext cx="3325398" cy="1457881"/>
          </a:xfrm>
        </p:spPr>
        <p:txBody>
          <a:bodyPr>
            <a:normAutofit/>
          </a:bodyPr>
          <a:lstStyle/>
          <a:p>
            <a:r>
              <a:rPr lang="en-US" sz="1600" dirty="0">
                <a:latin typeface="Times New Roman" panose="02020603050405020304" pitchFamily="18" charset="0"/>
                <a:cs typeface="Times New Roman" panose="02020603050405020304" pitchFamily="18" charset="0"/>
              </a:rPr>
              <a:t>Investigating how GDPR impacts businesses and consumer trust is critical for understanding compliance effectiveness.</a:t>
            </a:r>
            <a:endParaRPr lang="en-IN"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88AD925-E153-2B9D-A9AD-D27AA26C9D94}"/>
              </a:ext>
            </a:extLst>
          </p:cNvPr>
          <p:cNvSpPr>
            <a:spLocks noGrp="1"/>
          </p:cNvSpPr>
          <p:nvPr>
            <p:ph type="body" sz="quarter" idx="16"/>
          </p:nvPr>
        </p:nvSpPr>
        <p:spPr>
          <a:xfrm>
            <a:off x="4486992" y="3248749"/>
            <a:ext cx="3325398" cy="527979"/>
          </a:xfrm>
        </p:spPr>
        <p:txBody>
          <a:bodyPr>
            <a:normAutofit fontScale="92500"/>
          </a:bodyPr>
          <a:lstStyle/>
          <a:p>
            <a:r>
              <a:rPr lang="en-IN" dirty="0">
                <a:latin typeface="Times New Roman" panose="02020603050405020304" pitchFamily="18" charset="0"/>
                <a:cs typeface="Times New Roman" panose="02020603050405020304" pitchFamily="18" charset="0"/>
              </a:rPr>
              <a:t>HOW IS </a:t>
            </a:r>
            <a:r>
              <a:rPr lang="en-IN" sz="1600" dirty="0">
                <a:latin typeface="Times New Roman" panose="02020603050405020304" pitchFamily="18" charset="0"/>
                <a:cs typeface="Times New Roman" panose="02020603050405020304" pitchFamily="18" charset="0"/>
              </a:rPr>
              <a:t>COMPLIANCE</a:t>
            </a:r>
            <a:r>
              <a:rPr lang="en-IN" dirty="0">
                <a:latin typeface="Times New Roman" panose="02020603050405020304" pitchFamily="18" charset="0"/>
                <a:cs typeface="Times New Roman" panose="02020603050405020304" pitchFamily="18" charset="0"/>
              </a:rPr>
              <a:t> ACHIEVED</a:t>
            </a:r>
            <a:r>
              <a:rPr lang="en-IN" sz="2200" dirty="0">
                <a:latin typeface="Times New Roman" panose="02020603050405020304" pitchFamily="18" charset="0"/>
                <a:cs typeface="Times New Roman" panose="02020603050405020304" pitchFamily="18" charset="0"/>
              </a:rPr>
              <a:t>?</a:t>
            </a:r>
            <a:endParaRPr lang="en-IN" sz="7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26A8D742-DDAE-110C-7482-36FE84248F00}"/>
              </a:ext>
            </a:extLst>
          </p:cNvPr>
          <p:cNvSpPr>
            <a:spLocks noGrp="1"/>
          </p:cNvSpPr>
          <p:nvPr>
            <p:ph type="body" sz="quarter" idx="17"/>
          </p:nvPr>
        </p:nvSpPr>
        <p:spPr>
          <a:xfrm>
            <a:off x="4197977" y="3776729"/>
            <a:ext cx="3866087" cy="1457881"/>
          </a:xfrm>
        </p:spPr>
        <p:txBody>
          <a:bodyPr>
            <a:normAutofit/>
          </a:bodyPr>
          <a:lstStyle/>
          <a:p>
            <a:r>
              <a:rPr lang="en-US" sz="1800" dirty="0">
                <a:latin typeface="Times New Roman" panose="02020603050405020304" pitchFamily="18" charset="0"/>
                <a:cs typeface="Times New Roman" panose="02020603050405020304" pitchFamily="18" charset="0"/>
              </a:rPr>
              <a:t>What measures are organizations taking to achieve GDPR compliance, and how effective are these measures?</a:t>
            </a:r>
            <a:endParaRPr lang="en-IN" sz="18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9B299D1E-16B0-2737-3F5A-88E322E3D47F}"/>
              </a:ext>
            </a:extLst>
          </p:cNvPr>
          <p:cNvSpPr>
            <a:spLocks noGrp="1"/>
          </p:cNvSpPr>
          <p:nvPr>
            <p:ph type="body" sz="quarter" idx="18"/>
          </p:nvPr>
        </p:nvSpPr>
        <p:spPr>
          <a:xfrm>
            <a:off x="8423120" y="3233185"/>
            <a:ext cx="3553531" cy="682831"/>
          </a:xfrm>
        </p:spPr>
        <p:txBody>
          <a:bodyPr>
            <a:normAutofit fontScale="85000" lnSpcReduction="10000"/>
          </a:bodyPr>
          <a:lstStyle/>
          <a:p>
            <a:r>
              <a:rPr lang="en-US" sz="1800" dirty="0">
                <a:latin typeface="Times New Roman" panose="02020603050405020304" pitchFamily="18" charset="0"/>
                <a:cs typeface="Times New Roman" panose="02020603050405020304" pitchFamily="18" charset="0"/>
              </a:rPr>
              <a:t>WHAT ARE THE CONSEQUENCES OF NON-COMPLIANCE</a:t>
            </a:r>
            <a:r>
              <a:rPr lang="en-US" sz="900" dirty="0"/>
              <a:t>?</a:t>
            </a:r>
            <a:endParaRPr lang="en-IN" sz="900" dirty="0"/>
          </a:p>
        </p:txBody>
      </p:sp>
      <p:sp>
        <p:nvSpPr>
          <p:cNvPr id="8" name="Text Placeholder 7">
            <a:extLst>
              <a:ext uri="{FF2B5EF4-FFF2-40B4-BE49-F238E27FC236}">
                <a16:creationId xmlns:a16="http://schemas.microsoft.com/office/drawing/2014/main" id="{112F255D-6633-4C3A-A3BE-2F616F75A36D}"/>
              </a:ext>
            </a:extLst>
          </p:cNvPr>
          <p:cNvSpPr>
            <a:spLocks noGrp="1"/>
          </p:cNvSpPr>
          <p:nvPr>
            <p:ph type="body" sz="quarter" idx="19"/>
          </p:nvPr>
        </p:nvSpPr>
        <p:spPr>
          <a:xfrm>
            <a:off x="8530502" y="3916016"/>
            <a:ext cx="3218016" cy="1642410"/>
          </a:xfrm>
        </p:spPr>
        <p:txBody>
          <a:bodyPr>
            <a:normAutofit/>
          </a:bodyPr>
          <a:lstStyle/>
          <a:p>
            <a:r>
              <a:rPr lang="en-US" sz="1800" dirty="0">
                <a:latin typeface="Times New Roman" panose="02020603050405020304" pitchFamily="18" charset="0"/>
                <a:cs typeface="Times New Roman" panose="02020603050405020304" pitchFamily="18" charset="0"/>
              </a:rPr>
              <a:t>Exploring legal and financial repercussions for non-compliance provides insight into the regulation's enforcement.</a:t>
            </a:r>
            <a:endParaRPr lang="en-IN" sz="18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4648A42-7702-1076-B3FA-1C057C5E7E77}"/>
              </a:ext>
            </a:extLst>
          </p:cNvPr>
          <p:cNvSpPr/>
          <p:nvPr/>
        </p:nvSpPr>
        <p:spPr>
          <a:xfrm>
            <a:off x="8835887" y="6341165"/>
            <a:ext cx="2802835" cy="51683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545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circle(in)">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heel(1)">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heel(1)">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heel(1)">
                                      <p:cBhvr>
                                        <p:cTn id="3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6967-0711-810B-6EB7-510D7BE26155}"/>
              </a:ext>
            </a:extLst>
          </p:cNvPr>
          <p:cNvSpPr>
            <a:spLocks noGrp="1"/>
          </p:cNvSpPr>
          <p:nvPr>
            <p:ph type="title"/>
          </p:nvPr>
        </p:nvSpPr>
        <p:spPr>
          <a:xfrm>
            <a:off x="550863" y="729274"/>
            <a:ext cx="5545137" cy="2330450"/>
          </a:xfrm>
        </p:spPr>
        <p:txBody>
          <a:bodyPr/>
          <a:lstStyle/>
          <a:p>
            <a:r>
              <a:rPr lang="en-IN" dirty="0">
                <a:latin typeface="Times New Roman" panose="02020603050405020304" pitchFamily="18" charset="0"/>
                <a:cs typeface="Times New Roman" panose="02020603050405020304" pitchFamily="18" charset="0"/>
              </a:rPr>
              <a:t>Applications and Functionality</a:t>
            </a:r>
          </a:p>
        </p:txBody>
      </p:sp>
      <p:sp>
        <p:nvSpPr>
          <p:cNvPr id="3" name="Text Placeholder 2">
            <a:extLst>
              <a:ext uri="{FF2B5EF4-FFF2-40B4-BE49-F238E27FC236}">
                <a16:creationId xmlns:a16="http://schemas.microsoft.com/office/drawing/2014/main" id="{069A8A16-FFED-4BE9-62C8-5F1AC2C1D986}"/>
              </a:ext>
            </a:extLst>
          </p:cNvPr>
          <p:cNvSpPr>
            <a:spLocks noGrp="1"/>
          </p:cNvSpPr>
          <p:nvPr>
            <p:ph type="body" sz="quarter" idx="12"/>
          </p:nvPr>
        </p:nvSpPr>
        <p:spPr/>
        <p:txBody>
          <a:bodyPr>
            <a:normAutofit/>
          </a:bodyPr>
          <a:lstStyle/>
          <a:p>
            <a:r>
              <a:rPr lang="en-US" sz="2400" dirty="0">
                <a:latin typeface="Times New Roman" panose="02020603050405020304" pitchFamily="18" charset="0"/>
                <a:cs typeface="Times New Roman" panose="02020603050405020304" pitchFamily="18" charset="0"/>
              </a:rPr>
              <a:t>GDPR safeguards sensitive health data, ensuring patient consent and confidentiality.</a:t>
            </a:r>
            <a:endParaRPr lang="en-IN"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C50BA20-2DE0-36D0-7A8E-7A9B1108CDAC}"/>
              </a:ext>
            </a:extLst>
          </p:cNvPr>
          <p:cNvSpPr>
            <a:spLocks noGrp="1"/>
          </p:cNvSpPr>
          <p:nvPr>
            <p:ph type="body" sz="quarter" idx="15"/>
          </p:nvPr>
        </p:nvSpPr>
        <p:spPr>
          <a:xfrm>
            <a:off x="550863" y="3978274"/>
            <a:ext cx="4428641" cy="524152"/>
          </a:xfrm>
        </p:spPr>
        <p:txBody>
          <a:bodyPr>
            <a:normAutofit/>
          </a:bodyPr>
          <a:lstStyle/>
          <a:p>
            <a:r>
              <a:rPr lang="en-IN" sz="2000" dirty="0">
                <a:latin typeface="Times New Roman" panose="02020603050405020304" pitchFamily="18" charset="0"/>
                <a:cs typeface="Times New Roman" panose="02020603050405020304" pitchFamily="18" charset="0"/>
              </a:rPr>
              <a:t>IN HEALTHCARE</a:t>
            </a:r>
          </a:p>
        </p:txBody>
      </p:sp>
      <p:sp>
        <p:nvSpPr>
          <p:cNvPr id="5" name="Text Placeholder 4">
            <a:extLst>
              <a:ext uri="{FF2B5EF4-FFF2-40B4-BE49-F238E27FC236}">
                <a16:creationId xmlns:a16="http://schemas.microsoft.com/office/drawing/2014/main" id="{66CC69BB-335A-60EE-8AE3-772BB10043D9}"/>
              </a:ext>
            </a:extLst>
          </p:cNvPr>
          <p:cNvSpPr>
            <a:spLocks noGrp="1"/>
          </p:cNvSpPr>
          <p:nvPr>
            <p:ph type="body" sz="quarter" idx="16"/>
          </p:nvPr>
        </p:nvSpPr>
        <p:spPr>
          <a:xfrm>
            <a:off x="6679096" y="4650158"/>
            <a:ext cx="4994274" cy="1893420"/>
          </a:xfrm>
        </p:spPr>
        <p:txBody>
          <a:bodyPr/>
          <a:lstStyle/>
          <a:p>
            <a:r>
              <a:rPr lang="en-US" sz="2400" dirty="0">
                <a:latin typeface="Times New Roman" panose="02020603050405020304" pitchFamily="18" charset="0"/>
                <a:cs typeface="Times New Roman" panose="02020603050405020304" pitchFamily="18" charset="0"/>
              </a:rPr>
              <a:t>Educational institutions must protect student data and comply with GDPR provisions</a:t>
            </a:r>
            <a:r>
              <a:rPr lang="en-US" dirty="0"/>
              <a:t>.</a:t>
            </a:r>
            <a:endParaRPr lang="en-IN" dirty="0"/>
          </a:p>
        </p:txBody>
      </p:sp>
      <p:sp>
        <p:nvSpPr>
          <p:cNvPr id="6" name="Text Placeholder 5">
            <a:extLst>
              <a:ext uri="{FF2B5EF4-FFF2-40B4-BE49-F238E27FC236}">
                <a16:creationId xmlns:a16="http://schemas.microsoft.com/office/drawing/2014/main" id="{8F096B78-75AE-45B0-E8A6-CEDB8353FF3D}"/>
              </a:ext>
            </a:extLst>
          </p:cNvPr>
          <p:cNvSpPr>
            <a:spLocks noGrp="1"/>
          </p:cNvSpPr>
          <p:nvPr>
            <p:ph type="body" sz="quarter" idx="17"/>
          </p:nvPr>
        </p:nvSpPr>
        <p:spPr>
          <a:xfrm>
            <a:off x="6646866" y="3976220"/>
            <a:ext cx="4703621" cy="524152"/>
          </a:xfrm>
        </p:spPr>
        <p:txBody>
          <a:bodyPr/>
          <a:lstStyle/>
          <a:p>
            <a:r>
              <a:rPr lang="en-IN" sz="2000" dirty="0">
                <a:latin typeface="Times New Roman" panose="02020603050405020304" pitchFamily="18" charset="0"/>
                <a:cs typeface="Times New Roman" panose="02020603050405020304" pitchFamily="18" charset="0"/>
              </a:rPr>
              <a:t>IN EDUCATION</a:t>
            </a:r>
          </a:p>
        </p:txBody>
      </p:sp>
      <p:sp>
        <p:nvSpPr>
          <p:cNvPr id="7" name="Text Placeholder 6">
            <a:extLst>
              <a:ext uri="{FF2B5EF4-FFF2-40B4-BE49-F238E27FC236}">
                <a16:creationId xmlns:a16="http://schemas.microsoft.com/office/drawing/2014/main" id="{F0BDB662-8BE0-EAEB-FA9D-A92882D9C520}"/>
              </a:ext>
            </a:extLst>
          </p:cNvPr>
          <p:cNvSpPr>
            <a:spLocks noGrp="1"/>
          </p:cNvSpPr>
          <p:nvPr>
            <p:ph type="body" sz="quarter" idx="18"/>
          </p:nvPr>
        </p:nvSpPr>
        <p:spPr/>
        <p:txBody>
          <a:bodyPr>
            <a:normAutofit/>
          </a:bodyPr>
          <a:lstStyle/>
          <a:p>
            <a:r>
              <a:rPr lang="en-US" sz="2000" dirty="0">
                <a:latin typeface="Times New Roman" panose="02020603050405020304" pitchFamily="18" charset="0"/>
                <a:cs typeface="Times New Roman" panose="02020603050405020304" pitchFamily="18" charset="0"/>
              </a:rPr>
              <a:t>Companies must secure customer permission before processing personal data for marketing purposes.</a:t>
            </a:r>
            <a:endParaRPr lang="en-IN" sz="20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75C0419B-99FF-6FA3-F854-F4278005E581}"/>
              </a:ext>
            </a:extLst>
          </p:cNvPr>
          <p:cNvSpPr>
            <a:spLocks noGrp="1"/>
          </p:cNvSpPr>
          <p:nvPr>
            <p:ph type="body" sz="quarter" idx="19"/>
          </p:nvPr>
        </p:nvSpPr>
        <p:spPr/>
        <p:txBody>
          <a:bodyPr/>
          <a:lstStyle/>
          <a:p>
            <a:r>
              <a:rPr lang="en-IN" dirty="0">
                <a:latin typeface="Times New Roman" panose="02020603050405020304" pitchFamily="18" charset="0"/>
                <a:cs typeface="Times New Roman" panose="02020603050405020304" pitchFamily="18" charset="0"/>
              </a:rPr>
              <a:t>IN MARKETING</a:t>
            </a:r>
          </a:p>
        </p:txBody>
      </p:sp>
    </p:spTree>
    <p:extLst>
      <p:ext uri="{BB962C8B-B14F-4D97-AF65-F5344CB8AC3E}">
        <p14:creationId xmlns:p14="http://schemas.microsoft.com/office/powerpoint/2010/main" val="3794242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heel(1)">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heel(1)">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heel(1)">
                                      <p:cBhvr>
                                        <p:cTn id="22" dur="20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heel(1)">
                                      <p:cBhvr>
                                        <p:cTn id="27" dur="2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heel(1)">
                                      <p:cBhvr>
                                        <p:cTn id="32" dur="20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heel(1)">
                                      <p:cBhvr>
                                        <p:cTn id="3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1370-25FA-EAED-FDB7-E742B92AF0BA}"/>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901FFBA-19BE-E3F0-D1FA-584DF167AB02}"/>
              </a:ext>
            </a:extLst>
          </p:cNvPr>
          <p:cNvSpPr>
            <a:spLocks noGrp="1"/>
          </p:cNvSpPr>
          <p:nvPr>
            <p:ph type="body" sz="quarter" idx="10"/>
          </p:nvPr>
        </p:nvSpPr>
        <p:spPr/>
        <p:txBody>
          <a:bodyPr>
            <a:normAutofit/>
          </a:bodyPr>
          <a:lstStyle/>
          <a:p>
            <a:r>
              <a:rPr lang="en-US" sz="1800" dirty="0">
                <a:latin typeface="Times New Roman" panose="02020603050405020304" pitchFamily="18" charset="0"/>
                <a:cs typeface="Times New Roman" panose="02020603050405020304" pitchFamily="18" charset="0"/>
              </a:rPr>
              <a:t>GDPR significantly enhances data protection for individuals. Its rigorous requirements promote accountability and transparency, leading to a more secure digital environment for personal data.</a:t>
            </a:r>
            <a:endParaRPr lang="en-IN" sz="1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569A724-CA53-11BA-BCAE-BD98FF8F3769}"/>
              </a:ext>
            </a:extLst>
          </p:cNvPr>
          <p:cNvSpPr>
            <a:spLocks noGrp="1"/>
          </p:cNvSpPr>
          <p:nvPr>
            <p:ph type="body" sz="quarter" idx="11"/>
          </p:nvPr>
        </p:nvSpPr>
        <p:spPr>
          <a:xfrm>
            <a:off x="6096000" y="2444588"/>
            <a:ext cx="4429539" cy="463714"/>
          </a:xfrm>
        </p:spPr>
        <p:txBody>
          <a:bodyPr>
            <a:normAutofit fontScale="92500"/>
          </a:bodyPr>
          <a:lstStyle/>
          <a:p>
            <a:r>
              <a:rPr lang="en-IN" sz="2400" dirty="0">
                <a:latin typeface="Times New Roman" panose="02020603050405020304" pitchFamily="18" charset="0"/>
                <a:cs typeface="Times New Roman" panose="02020603050405020304" pitchFamily="18" charset="0"/>
              </a:rPr>
              <a:t>KEY TAKEAWAYS</a:t>
            </a:r>
          </a:p>
        </p:txBody>
      </p:sp>
      <p:sp>
        <p:nvSpPr>
          <p:cNvPr id="5" name="Rectangle 4">
            <a:extLst>
              <a:ext uri="{FF2B5EF4-FFF2-40B4-BE49-F238E27FC236}">
                <a16:creationId xmlns:a16="http://schemas.microsoft.com/office/drawing/2014/main" id="{67515508-6E59-A784-2229-51C00BB01F5E}"/>
              </a:ext>
            </a:extLst>
          </p:cNvPr>
          <p:cNvSpPr/>
          <p:nvPr/>
        </p:nvSpPr>
        <p:spPr>
          <a:xfrm>
            <a:off x="8825948" y="6470374"/>
            <a:ext cx="2633869" cy="387626"/>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7008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1)">
                                      <p:cBhvr>
                                        <p:cTn id="1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E8E68B-64F6-306F-A478-E91F94E4775D}"/>
              </a:ext>
            </a:extLst>
          </p:cNvPr>
          <p:cNvSpPr/>
          <p:nvPr/>
        </p:nvSpPr>
        <p:spPr>
          <a:xfrm>
            <a:off x="8945217" y="6410739"/>
            <a:ext cx="2524540" cy="447261"/>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48AA1F8-CBA3-F489-D206-3CA6FAEA7F14}"/>
              </a:ext>
            </a:extLst>
          </p:cNvPr>
          <p:cNvSpPr txBox="1"/>
          <p:nvPr/>
        </p:nvSpPr>
        <p:spPr>
          <a:xfrm>
            <a:off x="3468757" y="2226365"/>
            <a:ext cx="5834269" cy="2800767"/>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Thank you  Everyone</a:t>
            </a:r>
          </a:p>
        </p:txBody>
      </p:sp>
    </p:spTree>
    <p:extLst>
      <p:ext uri="{BB962C8B-B14F-4D97-AF65-F5344CB8AC3E}">
        <p14:creationId xmlns:p14="http://schemas.microsoft.com/office/powerpoint/2010/main" val="184654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79E16EB-B9AC-4D5D-882F-676288FDA60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50</TotalTime>
  <Words>281</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Montserrat ExtraBold</vt:lpstr>
      <vt:lpstr>Open Sans</vt:lpstr>
      <vt:lpstr>Times New Roman</vt:lpstr>
      <vt:lpstr>Wingdings</vt:lpstr>
      <vt:lpstr>Mint</vt:lpstr>
      <vt:lpstr>PowerPoint Presentation</vt:lpstr>
      <vt:lpstr>General Data Protection Regulation</vt:lpstr>
      <vt:lpstr>Introduction</vt:lpstr>
      <vt:lpstr>Key Features</vt:lpstr>
      <vt:lpstr>PowerPoint Presentation</vt:lpstr>
      <vt:lpstr>Research Questions</vt:lpstr>
      <vt:lpstr>Applications and Functionality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Rabiul Hasan</dc:creator>
  <cp:lastModifiedBy>MD Rabiul Hasan</cp:lastModifiedBy>
  <cp:revision>1</cp:revision>
  <dcterms:created xsi:type="dcterms:W3CDTF">2024-12-04T03:45:49Z</dcterms:created>
  <dcterms:modified xsi:type="dcterms:W3CDTF">2024-12-04T04:36:39Z</dcterms:modified>
</cp:coreProperties>
</file>