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Teacher</c:v>
                </c:pt>
              </c:strCache>
            </c:strRef>
          </c:tx>
          <c:spPr>
            <a:solidFill>
              <a:schemeClr val="accent1"/>
            </a:solidFill>
            <a:ln>
              <a:noFill/>
            </a:ln>
            <a:effectLst/>
          </c:spPr>
          <c:invertIfNegative val="0"/>
          <c:cat>
            <c:strRef>
              <c:f>Sheet1!$A$2:$A$5</c:f>
              <c:strCache>
                <c:ptCount val="1"/>
                <c:pt idx="0">
                  <c:v>Teacher</c:v>
                </c:pt>
              </c:strCache>
            </c:strRef>
          </c:cat>
          <c:val>
            <c:numRef>
              <c:f>Sheet1!$B$2:$B$5</c:f>
              <c:numCache>
                <c:formatCode>General</c:formatCode>
                <c:ptCount val="4"/>
                <c:pt idx="0">
                  <c:v>10</c:v>
                </c:pt>
              </c:numCache>
            </c:numRef>
          </c:val>
          <c:extLst>
            <c:ext xmlns:c16="http://schemas.microsoft.com/office/drawing/2014/chart" uri="{C3380CC4-5D6E-409C-BE32-E72D297353CC}">
              <c16:uniqueId val="{00000000-73F2-4C2B-B8BD-15BA2289AF7D}"/>
            </c:ext>
          </c:extLst>
        </c:ser>
        <c:ser>
          <c:idx val="1"/>
          <c:order val="1"/>
          <c:tx>
            <c:strRef>
              <c:f>Sheet1!$C$1</c:f>
              <c:strCache>
                <c:ptCount val="1"/>
                <c:pt idx="0">
                  <c:v>student</c:v>
                </c:pt>
              </c:strCache>
            </c:strRef>
          </c:tx>
          <c:spPr>
            <a:solidFill>
              <a:schemeClr val="accent2"/>
            </a:solidFill>
            <a:ln>
              <a:noFill/>
            </a:ln>
            <a:effectLst/>
          </c:spPr>
          <c:invertIfNegative val="0"/>
          <c:cat>
            <c:strRef>
              <c:f>Sheet1!$A$2:$A$5</c:f>
              <c:strCache>
                <c:ptCount val="1"/>
                <c:pt idx="0">
                  <c:v>Teacher</c:v>
                </c:pt>
              </c:strCache>
            </c:strRef>
          </c:cat>
          <c:val>
            <c:numRef>
              <c:f>Sheet1!$C$2:$C$5</c:f>
              <c:numCache>
                <c:formatCode>General</c:formatCode>
                <c:ptCount val="4"/>
                <c:pt idx="0">
                  <c:v>350</c:v>
                </c:pt>
              </c:numCache>
            </c:numRef>
          </c:val>
          <c:extLst>
            <c:ext xmlns:c16="http://schemas.microsoft.com/office/drawing/2014/chart" uri="{C3380CC4-5D6E-409C-BE32-E72D297353CC}">
              <c16:uniqueId val="{00000001-73F2-4C2B-B8BD-15BA2289AF7D}"/>
            </c:ext>
          </c:extLst>
        </c:ser>
        <c:ser>
          <c:idx val="2"/>
          <c:order val="2"/>
          <c:tx>
            <c:strRef>
              <c:f>Sheet1!$D$1</c:f>
              <c:strCache>
                <c:ptCount val="1"/>
                <c:pt idx="0">
                  <c:v>Class rome</c:v>
                </c:pt>
              </c:strCache>
            </c:strRef>
          </c:tx>
          <c:spPr>
            <a:solidFill>
              <a:schemeClr val="accent3"/>
            </a:solidFill>
            <a:ln>
              <a:noFill/>
            </a:ln>
            <a:effectLst/>
          </c:spPr>
          <c:invertIfNegative val="0"/>
          <c:cat>
            <c:strRef>
              <c:f>Sheet1!$A$2:$A$5</c:f>
              <c:strCache>
                <c:ptCount val="1"/>
                <c:pt idx="0">
                  <c:v>Teacher</c:v>
                </c:pt>
              </c:strCache>
            </c:strRef>
          </c:cat>
          <c:val>
            <c:numRef>
              <c:f>Sheet1!$D$2:$D$5</c:f>
              <c:numCache>
                <c:formatCode>General</c:formatCode>
                <c:ptCount val="4"/>
                <c:pt idx="0">
                  <c:v>2</c:v>
                </c:pt>
              </c:numCache>
            </c:numRef>
          </c:val>
          <c:extLst>
            <c:ext xmlns:c16="http://schemas.microsoft.com/office/drawing/2014/chart" uri="{C3380CC4-5D6E-409C-BE32-E72D297353CC}">
              <c16:uniqueId val="{00000002-73F2-4C2B-B8BD-15BA2289AF7D}"/>
            </c:ext>
          </c:extLst>
        </c:ser>
        <c:ser>
          <c:idx val="3"/>
          <c:order val="3"/>
          <c:tx>
            <c:strRef>
              <c:f>Sheet1!$E$1</c:f>
              <c:strCache>
                <c:ptCount val="1"/>
                <c:pt idx="0">
                  <c:v>Lab</c:v>
                </c:pt>
              </c:strCache>
            </c:strRef>
          </c:tx>
          <c:spPr>
            <a:solidFill>
              <a:schemeClr val="accent4"/>
            </a:solidFill>
            <a:ln>
              <a:noFill/>
            </a:ln>
            <a:effectLst/>
          </c:spPr>
          <c:invertIfNegative val="0"/>
          <c:cat>
            <c:strRef>
              <c:f>Sheet1!$A$2:$A$5</c:f>
              <c:strCache>
                <c:ptCount val="1"/>
                <c:pt idx="0">
                  <c:v>Teacher</c:v>
                </c:pt>
              </c:strCache>
            </c:strRef>
          </c:cat>
          <c:val>
            <c:numRef>
              <c:f>Sheet1!$E$2:$E$5</c:f>
              <c:numCache>
                <c:formatCode>General</c:formatCode>
                <c:ptCount val="4"/>
              </c:numCache>
            </c:numRef>
          </c:val>
          <c:extLst>
            <c:ext xmlns:c16="http://schemas.microsoft.com/office/drawing/2014/chart" uri="{C3380CC4-5D6E-409C-BE32-E72D297353CC}">
              <c16:uniqueId val="{00000003-73F2-4C2B-B8BD-15BA2289AF7D}"/>
            </c:ext>
          </c:extLst>
        </c:ser>
        <c:dLbls>
          <c:showLegendKey val="0"/>
          <c:showVal val="0"/>
          <c:showCatName val="0"/>
          <c:showSerName val="0"/>
          <c:showPercent val="0"/>
          <c:showBubbleSize val="0"/>
        </c:dLbls>
        <c:gapWidth val="219"/>
        <c:overlap val="-27"/>
        <c:axId val="1004282095"/>
        <c:axId val="1004284015"/>
      </c:barChart>
      <c:catAx>
        <c:axId val="1004282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4284015"/>
        <c:crosses val="autoZero"/>
        <c:auto val="1"/>
        <c:lblAlgn val="ctr"/>
        <c:lblOffset val="100"/>
        <c:noMultiLvlLbl val="0"/>
      </c:catAx>
      <c:valAx>
        <c:axId val="100428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4282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9D1A7-7F5C-464F-AB2C-821D735FFDC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31230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11840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0103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761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2891757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9D1A7-7F5C-464F-AB2C-821D735FFDCD}"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427763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9D1A7-7F5C-464F-AB2C-821D735FFDCD}"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060848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9D1A7-7F5C-464F-AB2C-821D735FFDC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08646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9D1A7-7F5C-464F-AB2C-821D735FFDC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90419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9D1A7-7F5C-464F-AB2C-821D735FFDC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82212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9D1A7-7F5C-464F-AB2C-821D735FFDC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69222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175429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9D1A7-7F5C-464F-AB2C-821D735FFDCD}"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92013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9D1A7-7F5C-464F-AB2C-821D735FFDCD}"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79114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9D1A7-7F5C-464F-AB2C-821D735FFDCD}"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94484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34426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9D1A7-7F5C-464F-AB2C-821D735FFDC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9722D-E6D1-41F5-BFC2-3C449F9078EA}" type="slidenum">
              <a:rPr lang="en-IN" smtClean="0"/>
              <a:t>‹#›</a:t>
            </a:fld>
            <a:endParaRPr lang="en-IN"/>
          </a:p>
        </p:txBody>
      </p:sp>
    </p:spTree>
    <p:extLst>
      <p:ext uri="{BB962C8B-B14F-4D97-AF65-F5344CB8AC3E}">
        <p14:creationId xmlns:p14="http://schemas.microsoft.com/office/powerpoint/2010/main" val="341386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269D1A7-7F5C-464F-AB2C-821D735FFDCD}" type="datetimeFigureOut">
              <a:rPr lang="en-IN" smtClean="0"/>
              <a:t>06-11-2024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009722D-E6D1-41F5-BFC2-3C449F9078EA}" type="slidenum">
              <a:rPr lang="en-IN" smtClean="0"/>
              <a:t>‹#›</a:t>
            </a:fld>
            <a:endParaRPr lang="en-IN"/>
          </a:p>
        </p:txBody>
      </p:sp>
    </p:spTree>
    <p:extLst>
      <p:ext uri="{BB962C8B-B14F-4D97-AF65-F5344CB8AC3E}">
        <p14:creationId xmlns:p14="http://schemas.microsoft.com/office/powerpoint/2010/main" val="76816719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ngineering_management"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8F28-FD8B-5CA2-350D-6A8862CF4D0F}"/>
              </a:ext>
            </a:extLst>
          </p:cNvPr>
          <p:cNvSpPr>
            <a:spLocks noGrp="1"/>
          </p:cNvSpPr>
          <p:nvPr>
            <p:ph type="ctrTitle"/>
          </p:nvPr>
        </p:nvSpPr>
        <p:spPr>
          <a:xfrm>
            <a:off x="3273000" y="3500283"/>
            <a:ext cx="5645999" cy="1366684"/>
          </a:xfrm>
        </p:spPr>
        <p:txBody>
          <a:bodyPr>
            <a:noAutofit/>
          </a:bodyPr>
          <a:lstStyle/>
          <a:p>
            <a:pPr algn="ctr"/>
            <a:r>
              <a:rPr lang="en-IN" sz="5400" dirty="0">
                <a:latin typeface="Times New Roman" panose="02020603050405020304" pitchFamily="18" charset="0"/>
                <a:cs typeface="Times New Roman" panose="02020603050405020304" pitchFamily="18" charset="0"/>
              </a:rPr>
              <a:t>Welcome to my </a:t>
            </a:r>
            <a:br>
              <a:rPr lang="en-IN" sz="5400" dirty="0">
                <a:latin typeface="Times New Roman" panose="02020603050405020304" pitchFamily="18" charset="0"/>
                <a:cs typeface="Times New Roman" panose="02020603050405020304" pitchFamily="18" charset="0"/>
              </a:rPr>
            </a:br>
            <a:r>
              <a:rPr lang="en-IN" sz="5400" dirty="0">
                <a:latin typeface="Times New Roman" panose="02020603050405020304" pitchFamily="18" charset="0"/>
                <a:cs typeface="Times New Roman" panose="02020603050405020304" pitchFamily="18" charset="0"/>
              </a:rPr>
              <a:t>presentation</a:t>
            </a:r>
          </a:p>
        </p:txBody>
      </p:sp>
    </p:spTree>
    <p:extLst>
      <p:ext uri="{BB962C8B-B14F-4D97-AF65-F5344CB8AC3E}">
        <p14:creationId xmlns:p14="http://schemas.microsoft.com/office/powerpoint/2010/main" val="220565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8218-8546-B100-0FF4-C5C91B5AAD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222EFC-90B8-854B-0D3D-6D7BF82F5D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0595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1C74-A08C-0A53-03D8-C2B6641DABF0}"/>
              </a:ext>
            </a:extLst>
          </p:cNvPr>
          <p:cNvSpPr>
            <a:spLocks noGrp="1"/>
          </p:cNvSpPr>
          <p:nvPr>
            <p:ph type="title"/>
          </p:nvPr>
        </p:nvSpPr>
        <p:spPr>
          <a:xfrm>
            <a:off x="2647336" y="315963"/>
            <a:ext cx="8404123" cy="1335855"/>
          </a:xfrm>
        </p:spPr>
        <p:txBody>
          <a:bodyPr>
            <a:normAutofit/>
          </a:bodyPr>
          <a:lstStyle/>
          <a:p>
            <a:r>
              <a:rPr lang="en-IN" sz="2800" b="1" dirty="0">
                <a:latin typeface="Times New Roman" panose="02020603050405020304" pitchFamily="18" charset="0"/>
                <a:cs typeface="Times New Roman" panose="02020603050405020304" pitchFamily="18" charset="0"/>
              </a:rPr>
              <a:t>Management Studies   Department</a:t>
            </a:r>
          </a:p>
        </p:txBody>
      </p:sp>
      <p:sp>
        <p:nvSpPr>
          <p:cNvPr id="3" name="Content Placeholder 2">
            <a:extLst>
              <a:ext uri="{FF2B5EF4-FFF2-40B4-BE49-F238E27FC236}">
                <a16:creationId xmlns:a16="http://schemas.microsoft.com/office/drawing/2014/main" id="{439FC054-BCB4-8B9B-D0E6-209F3055E2F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About my Department</a:t>
            </a:r>
          </a:p>
          <a:p>
            <a:pPr marL="0" indent="0" algn="just">
              <a:buNone/>
            </a:pPr>
            <a:r>
              <a:rPr lang="en-US" dirty="0">
                <a:latin typeface="Times New Roman" panose="02020603050405020304" pitchFamily="18" charset="0"/>
                <a:cs typeface="Times New Roman" panose="02020603050405020304" pitchFamily="18" charset="0"/>
              </a:rPr>
              <a:t>The Management Department focuses on developing leaders and managers equipped with strategic, operational, and interpersonal skills. It offers training in key areas like leadership, human resources, and operations to enhance organizational efficiency. Emphasizing ethical practices and social responsibility, the department prepares individuals to make positive business impacts. Additionally, it conducts research to explore new trends and innovations, helping organizations stay competitive and effective.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64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19D91-4ADA-E5C9-7552-BC9F73221714}"/>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Opportunity of this department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Leadership roles: finance, healthcare, technology, consulting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Career paths: project management, HR, operations, strategic planning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Networking and internships: industry connections, professional growth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Ethics and CSR: sustainable business demand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3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1497B-63FF-3611-EE7A-BA586F4BA0C4}"/>
              </a:ext>
            </a:extLst>
          </p:cNvPr>
          <p:cNvSpPr>
            <a:spLocks noGrp="1"/>
          </p:cNvSpPr>
          <p:nvPr>
            <p:ph idx="1"/>
          </p:nvPr>
        </p:nvSpPr>
        <p:spPr>
          <a:xfrm>
            <a:off x="1317522" y="1284411"/>
            <a:ext cx="9731477" cy="554221"/>
          </a:xfrm>
        </p:spPr>
        <p:txBody>
          <a:bodyPr/>
          <a:lstStyle/>
          <a:p>
            <a:pPr marL="0" indent="0">
              <a:buNone/>
            </a:pPr>
            <a:r>
              <a:rPr lang="en-IN" dirty="0"/>
              <a:t>Needed Skills </a:t>
            </a:r>
          </a:p>
          <a:p>
            <a:pPr marL="0" indent="0">
              <a:buNone/>
            </a:pPr>
            <a:endParaRPr lang="en-IN" dirty="0"/>
          </a:p>
          <a:p>
            <a:pPr marL="0" indent="0">
              <a:buNone/>
            </a:pPr>
            <a:endParaRPr lang="en-IN" dirty="0"/>
          </a:p>
        </p:txBody>
      </p:sp>
      <p:sp>
        <p:nvSpPr>
          <p:cNvPr id="5" name="Rectangle 4">
            <a:extLst>
              <a:ext uri="{FF2B5EF4-FFF2-40B4-BE49-F238E27FC236}">
                <a16:creationId xmlns:a16="http://schemas.microsoft.com/office/drawing/2014/main" id="{A25E9981-E717-C2B3-52FF-F9822DDB1A5E}"/>
              </a:ext>
            </a:extLst>
          </p:cNvPr>
          <p:cNvSpPr/>
          <p:nvPr/>
        </p:nvSpPr>
        <p:spPr>
          <a:xfrm>
            <a:off x="8386915" y="1986081"/>
            <a:ext cx="3569110" cy="3460954"/>
          </a:xfrm>
          <a:prstGeom prst="rect">
            <a:avLst/>
          </a:prstGeom>
          <a:blipFill>
            <a:blip r:embed="rId2">
              <a:extLst>
                <a:ext uri="{837473B0-CC2E-450A-ABE3-18F120FF3D39}">
                  <a1611:picAttrSrcUrl xmlns:a1611="http://schemas.microsoft.com/office/drawing/2016/11/main" r:id="rId3"/>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2">
            <a:extLst>
              <a:ext uri="{FF2B5EF4-FFF2-40B4-BE49-F238E27FC236}">
                <a16:creationId xmlns:a16="http://schemas.microsoft.com/office/drawing/2014/main" id="{D86F9510-A1E3-C504-FCFF-D80C3AC72572}"/>
              </a:ext>
            </a:extLst>
          </p:cNvPr>
          <p:cNvSpPr>
            <a:spLocks noChangeArrowheads="1"/>
          </p:cNvSpPr>
          <p:nvPr/>
        </p:nvSpPr>
        <p:spPr bwMode="auto">
          <a:xfrm rot="10800000" flipV="1">
            <a:off x="1317521" y="1826297"/>
            <a:ext cx="7069394"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Leadership skills</a:t>
            </a:r>
            <a:r>
              <a:rPr kumimoji="0" lang="en-US" altLang="en-US" sz="1800" b="0" i="0" u="none" strike="noStrike" cap="none" normalizeH="0" baseline="0" dirty="0">
                <a:ln>
                  <a:noFill/>
                </a:ln>
                <a:solidFill>
                  <a:schemeClr val="tx1"/>
                </a:solidFill>
                <a:effectLst/>
                <a:latin typeface="Arial" panose="020B0604020202020204" pitchFamily="34" charset="0"/>
              </a:rPr>
              <a:t>: inspiring and guiding teams effectively</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Communication</a:t>
            </a:r>
            <a:r>
              <a:rPr kumimoji="0" lang="en-US" altLang="en-US" sz="1800" b="0" i="0" u="none" strike="noStrike" cap="none" normalizeH="0" baseline="0" dirty="0">
                <a:ln>
                  <a:noFill/>
                </a:ln>
                <a:solidFill>
                  <a:schemeClr val="tx1"/>
                </a:solidFill>
                <a:effectLst/>
                <a:latin typeface="Arial" panose="020B0604020202020204" pitchFamily="34" charset="0"/>
              </a:rPr>
              <a:t>: clear, persuasive verbal and written abilities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Analytical skills</a:t>
            </a:r>
            <a:r>
              <a:rPr kumimoji="0" lang="en-US" altLang="en-US" sz="1800" b="0" i="0" u="none" strike="noStrike" cap="none" normalizeH="0" baseline="0" dirty="0">
                <a:ln>
                  <a:noFill/>
                </a:ln>
                <a:solidFill>
                  <a:schemeClr val="tx1"/>
                </a:solidFill>
                <a:effectLst/>
                <a:latin typeface="Arial" panose="020B0604020202020204" pitchFamily="34" charset="0"/>
              </a:rPr>
              <a:t>: data analysis, problem-solving, decision-			</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making</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Strategic thinking</a:t>
            </a:r>
            <a:r>
              <a:rPr kumimoji="0" lang="en-US" altLang="en-US" sz="1800" b="0" i="0" u="none" strike="noStrike" cap="none" normalizeH="0" baseline="0" dirty="0">
                <a:ln>
                  <a:noFill/>
                </a:ln>
                <a:solidFill>
                  <a:schemeClr val="tx1"/>
                </a:solidFill>
                <a:effectLst/>
                <a:latin typeface="Arial" panose="020B0604020202020204" pitchFamily="34" charset="0"/>
              </a:rPr>
              <a:t>: planning, goal-setting, and long-term vision</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Adaptability</a:t>
            </a:r>
            <a:r>
              <a:rPr kumimoji="0" lang="en-US" altLang="en-US" sz="1800" b="0" i="0" u="none" strike="noStrike" cap="none" normalizeH="0" baseline="0" dirty="0">
                <a:ln>
                  <a:noFill/>
                </a:ln>
                <a:solidFill>
                  <a:schemeClr val="tx1"/>
                </a:solidFill>
                <a:effectLst/>
                <a:latin typeface="Arial" panose="020B0604020202020204" pitchFamily="34" charset="0"/>
              </a:rPr>
              <a:t>: flexibility in changing environments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Interpersonal skills</a:t>
            </a:r>
            <a:r>
              <a:rPr kumimoji="0" lang="en-US" altLang="en-US" sz="1800" b="0" i="0" u="none" strike="noStrike" cap="none" normalizeH="0" baseline="0" dirty="0">
                <a:ln>
                  <a:noFill/>
                </a:ln>
                <a:solidFill>
                  <a:schemeClr val="tx1"/>
                </a:solidFill>
                <a:effectLst/>
                <a:latin typeface="Arial" panose="020B0604020202020204" pitchFamily="34" charset="0"/>
              </a:rPr>
              <a:t>: team collaboration, conflict resolution</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Time management</a:t>
            </a:r>
            <a:r>
              <a:rPr kumimoji="0" lang="en-US" altLang="en-US" sz="1800" b="0" i="0" u="none" strike="noStrike" cap="none" normalizeH="0" baseline="0" dirty="0">
                <a:ln>
                  <a:noFill/>
                </a:ln>
                <a:solidFill>
                  <a:schemeClr val="tx1"/>
                </a:solidFill>
                <a:effectLst/>
                <a:latin typeface="Arial" panose="020B0604020202020204" pitchFamily="34" charset="0"/>
              </a:rPr>
              <a:t>: prioritization, meeting deadlines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B0F0"/>
                </a:solidFill>
                <a:effectLst/>
                <a:latin typeface="Arial" panose="020B0604020202020204" pitchFamily="34" charset="0"/>
              </a:rPr>
              <a:t>Ethical judgment</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applying ethical standards </a:t>
            </a:r>
          </a:p>
        </p:txBody>
      </p:sp>
    </p:spTree>
    <p:extLst>
      <p:ext uri="{BB962C8B-B14F-4D97-AF65-F5344CB8AC3E}">
        <p14:creationId xmlns:p14="http://schemas.microsoft.com/office/powerpoint/2010/main" val="88400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7487-8293-CA48-9137-B87255E3301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Student and teacher ratio</a:t>
            </a:r>
          </a:p>
        </p:txBody>
      </p:sp>
      <p:graphicFrame>
        <p:nvGraphicFramePr>
          <p:cNvPr id="6" name="Content Placeholder 5">
            <a:extLst>
              <a:ext uri="{FF2B5EF4-FFF2-40B4-BE49-F238E27FC236}">
                <a16:creationId xmlns:a16="http://schemas.microsoft.com/office/drawing/2014/main" id="{C4FB5F11-A5C8-228D-AB7D-00C750708D3E}"/>
              </a:ext>
            </a:extLst>
          </p:cNvPr>
          <p:cNvGraphicFramePr>
            <a:graphicFrameLocks noGrp="1"/>
          </p:cNvGraphicFramePr>
          <p:nvPr>
            <p:ph idx="1"/>
            <p:extLst>
              <p:ext uri="{D42A27DB-BD31-4B8C-83A1-F6EECF244321}">
                <p14:modId xmlns:p14="http://schemas.microsoft.com/office/powerpoint/2010/main" val="2368472507"/>
              </p:ext>
            </p:extLst>
          </p:nvPr>
        </p:nvGraphicFramePr>
        <p:xfrm>
          <a:off x="914400" y="2095500"/>
          <a:ext cx="10353675" cy="3695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963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2119-BF6A-6587-00EF-B10EE7AA718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Job field of this department</a:t>
            </a:r>
          </a:p>
        </p:txBody>
      </p:sp>
      <p:sp>
        <p:nvSpPr>
          <p:cNvPr id="4" name="Rectangle 1">
            <a:extLst>
              <a:ext uri="{FF2B5EF4-FFF2-40B4-BE49-F238E27FC236}">
                <a16:creationId xmlns:a16="http://schemas.microsoft.com/office/drawing/2014/main" id="{B07E0594-5C18-4540-E9B1-D002B179AEF4}"/>
              </a:ext>
            </a:extLst>
          </p:cNvPr>
          <p:cNvSpPr>
            <a:spLocks noGrp="1" noChangeArrowheads="1"/>
          </p:cNvSpPr>
          <p:nvPr>
            <p:ph idx="1"/>
          </p:nvPr>
        </p:nvSpPr>
        <p:spPr bwMode="auto">
          <a:xfrm>
            <a:off x="1031510" y="1200024"/>
            <a:ext cx="9636491"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Human Resources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recruitment, training, employee relations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Operations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supply chain, logistics, production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Project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planning, execution, and overseeing projects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Consulting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strategy, management, business development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Financial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budgeting, financial analysis, investment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Marketing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brand strategy, market research, promotions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Entrepreneurship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startup management, business development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Corporate Strategy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strategic planning, mergers, and acquisitions </a:t>
            </a:r>
          </a:p>
        </p:txBody>
      </p:sp>
    </p:spTree>
    <p:extLst>
      <p:ext uri="{BB962C8B-B14F-4D97-AF65-F5344CB8AC3E}">
        <p14:creationId xmlns:p14="http://schemas.microsoft.com/office/powerpoint/2010/main" val="260703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43F-CCC7-0BB8-7A85-5AFD29C26E0F}"/>
              </a:ext>
            </a:extLst>
          </p:cNvPr>
          <p:cNvSpPr>
            <a:spLocks noGrp="1"/>
          </p:cNvSpPr>
          <p:nvPr>
            <p:ph type="title"/>
          </p:nvPr>
        </p:nvSpPr>
        <p:spPr/>
        <p:txBody>
          <a:bodyPr/>
          <a:lstStyle/>
          <a:p>
            <a:r>
              <a:rPr lang="en-IN" dirty="0"/>
              <a:t>Class Rome environment </a:t>
            </a:r>
          </a:p>
        </p:txBody>
      </p:sp>
      <p:sp>
        <p:nvSpPr>
          <p:cNvPr id="6" name="Rectangle 3">
            <a:extLst>
              <a:ext uri="{FF2B5EF4-FFF2-40B4-BE49-F238E27FC236}">
                <a16:creationId xmlns:a16="http://schemas.microsoft.com/office/drawing/2014/main" id="{FE370272-ABD9-03F5-F4FC-EFBD4FD17873}"/>
              </a:ext>
            </a:extLst>
          </p:cNvPr>
          <p:cNvSpPr>
            <a:spLocks noGrp="1" noChangeArrowheads="1"/>
          </p:cNvSpPr>
          <p:nvPr>
            <p:ph idx="1"/>
          </p:nvPr>
        </p:nvSpPr>
        <p:spPr bwMode="auto">
          <a:xfrm>
            <a:off x="838200" y="1512478"/>
            <a:ext cx="8817077"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Physical Setup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Arrangement of desks, lighting, and technology (e.g., projectors, smartboards) to support different teaching styles and student needs.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Atmosphere</a:t>
            </a:r>
            <a:r>
              <a:rPr kumimoji="0" lang="en-US" altLang="en-US" sz="2000" b="0"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welcoming and inclusive atmosphere fosters respect, motivation, and a sense of belonging, helping students feel comfortable to participate.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Interactive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of digital tools, visual aids, and hands-on materials to enhance understanding and make learning dynamic.</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Rules and Expectations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Clear guidelines and respectful communication that encourage positive behavior and create a structured learning environment.</a:t>
            </a:r>
          </a:p>
        </p:txBody>
      </p:sp>
    </p:spTree>
    <p:extLst>
      <p:ext uri="{BB962C8B-B14F-4D97-AF65-F5344CB8AC3E}">
        <p14:creationId xmlns:p14="http://schemas.microsoft.com/office/powerpoint/2010/main" val="18093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F1E87-2DBD-C3AC-A50F-715B7200D23E}"/>
              </a:ext>
            </a:extLst>
          </p:cNvPr>
          <p:cNvSpPr>
            <a:spLocks noGrp="1"/>
          </p:cNvSpPr>
          <p:nvPr>
            <p:ph idx="1"/>
          </p:nvPr>
        </p:nvSpPr>
        <p:spPr>
          <a:xfrm>
            <a:off x="3490453" y="2784206"/>
            <a:ext cx="5712541" cy="1289588"/>
          </a:xfrm>
        </p:spPr>
        <p:txBody>
          <a:bodyPr>
            <a:normAutofit/>
          </a:bodyPr>
          <a:lstStyle/>
          <a:p>
            <a:pPr marL="0" indent="0">
              <a:buNone/>
            </a:pPr>
            <a:r>
              <a:rPr lang="en-IN" sz="4800" b="1" dirty="0">
                <a:solidFill>
                  <a:srgbClr val="0070C0"/>
                </a:solidFill>
                <a:latin typeface="Times New Roman" panose="02020603050405020304" pitchFamily="18" charset="0"/>
                <a:cs typeface="Times New Roman" panose="02020603050405020304" pitchFamily="18" charset="0"/>
              </a:rPr>
              <a:t>Thank you everyone </a:t>
            </a:r>
          </a:p>
        </p:txBody>
      </p:sp>
    </p:spTree>
    <p:extLst>
      <p:ext uri="{BB962C8B-B14F-4D97-AF65-F5344CB8AC3E}">
        <p14:creationId xmlns:p14="http://schemas.microsoft.com/office/powerpoint/2010/main" val="18239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6765-032A-3B75-6897-BF2DF7F14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4A9DD7-F784-D64F-0BE1-705BBD132E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6040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62</TotalTime>
  <Words>384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Rockwell</vt:lpstr>
      <vt:lpstr>Times New Roman</vt:lpstr>
      <vt:lpstr>Wingdings</vt:lpstr>
      <vt:lpstr>Damask</vt:lpstr>
      <vt:lpstr>Welcome to my  presentation</vt:lpstr>
      <vt:lpstr>Management Studies   Department</vt:lpstr>
      <vt:lpstr>PowerPoint Presentation</vt:lpstr>
      <vt:lpstr>PowerPoint Presentation</vt:lpstr>
      <vt:lpstr>Student and teacher ratio</vt:lpstr>
      <vt:lpstr>Job field of this department</vt:lpstr>
      <vt:lpstr>Class Rome environment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Rabiul Hasan</dc:creator>
  <cp:lastModifiedBy>MD Rabiul Hasan</cp:lastModifiedBy>
  <cp:revision>2</cp:revision>
  <dcterms:created xsi:type="dcterms:W3CDTF">2024-11-06T13:32:13Z</dcterms:created>
  <dcterms:modified xsi:type="dcterms:W3CDTF">2024-11-06T14:34:55Z</dcterms:modified>
</cp:coreProperties>
</file>