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286" r:id="rId3"/>
    <p:sldId id="322" r:id="rId4"/>
    <p:sldId id="323" r:id="rId5"/>
    <p:sldId id="324" r:id="rId6"/>
    <p:sldId id="325" r:id="rId7"/>
    <p:sldId id="326" r:id="rId8"/>
    <p:sldId id="327" r:id="rId9"/>
    <p:sldId id="328" r:id="rId10"/>
    <p:sldId id="329" r:id="rId11"/>
    <p:sldId id="330" r:id="rId12"/>
    <p:sldId id="334" r:id="rId13"/>
    <p:sldId id="331" r:id="rId14"/>
    <p:sldId id="332" r:id="rId15"/>
    <p:sldId id="333" r:id="rId16"/>
    <p:sldId id="33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waz Talukder Sanglap" initials="NTS" lastIdx="1" clrIdx="0">
    <p:extLst>
      <p:ext uri="{19B8F6BF-5375-455C-9EA6-DF929625EA0E}">
        <p15:presenceInfo xmlns:p15="http://schemas.microsoft.com/office/powerpoint/2012/main" userId="6f19e84349145a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414"/>
    <a:srgbClr val="282F39"/>
    <a:srgbClr val="007A7D"/>
    <a:srgbClr val="CB1B4A"/>
    <a:srgbClr val="074D6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62" autoAdjust="0"/>
    <p:restoredTop sz="94669" autoAdjust="0"/>
  </p:normalViewPr>
  <p:slideViewPr>
    <p:cSldViewPr snapToGrid="0">
      <p:cViewPr varScale="1">
        <p:scale>
          <a:sx n="87" d="100"/>
          <a:sy n="87" d="100"/>
        </p:scale>
        <p:origin x="187" y="8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02/06/2021</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02/06/2021</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02/06/2021</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02/06/2021</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02/06/2021</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02/06/2021</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02/06/2021</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02/06/2021</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02/06/2021</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02/06/2021</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02/06/2021</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02/06/2021</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4165995" y="4692260"/>
            <a:ext cx="8583859"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solidFill>
                  <a:schemeClr val="accent5"/>
                </a:solidFill>
                <a:latin typeface="Noto Sans Disp ExtBd" panose="020B0902040504020204" pitchFamily="34"/>
                <a:ea typeface="Noto Sans Disp ExtBd" panose="020B0902040504020204" pitchFamily="34"/>
                <a:cs typeface="Noto Sans Disp ExtBd" panose="020B0902040504020204" pitchFamily="34"/>
              </a:rPr>
              <a:t>Parabolic Antenna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solidFill>
                  <a:schemeClr val="accent5"/>
                </a:solidFill>
                <a:latin typeface="Noto Sans Disp ExtBd" panose="020B0902040504020204" pitchFamily="34"/>
                <a:ea typeface="Noto Sans Disp ExtBd" panose="020B0902040504020204" pitchFamily="34"/>
                <a:cs typeface="Noto Sans Disp ExtBd" panose="020B0902040504020204" pitchFamily="34"/>
              </a:rPr>
              <a:t> at 7Ghz</a:t>
            </a:r>
          </a:p>
        </p:txBody>
      </p:sp>
      <p:cxnSp>
        <p:nvCxnSpPr>
          <p:cNvPr id="5" name="Straight Connector 4">
            <a:extLst>
              <a:ext uri="{FF2B5EF4-FFF2-40B4-BE49-F238E27FC236}">
                <a16:creationId xmlns:a16="http://schemas.microsoft.com/office/drawing/2014/main" id="{1E86588C-F5E3-4817-8552-6D3332A56E63}"/>
              </a:ext>
            </a:extLst>
          </p:cNvPr>
          <p:cNvCxnSpPr>
            <a:cxnSpLocks/>
          </p:cNvCxnSpPr>
          <p:nvPr/>
        </p:nvCxnSpPr>
        <p:spPr>
          <a:xfrm>
            <a:off x="4491416" y="0"/>
            <a:ext cx="0" cy="227438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E1066A9F-64AE-4E5E-ACEE-7BFBCAE6518C}"/>
              </a:ext>
            </a:extLst>
          </p:cNvPr>
          <p:cNvGrpSpPr/>
          <p:nvPr/>
        </p:nvGrpSpPr>
        <p:grpSpPr>
          <a:xfrm>
            <a:off x="1483376" y="0"/>
            <a:ext cx="1077358" cy="2984211"/>
            <a:chOff x="984760" y="274320"/>
            <a:chExt cx="1077358" cy="2984211"/>
          </a:xfrm>
          <a:solidFill>
            <a:schemeClr val="tx1"/>
          </a:solidFill>
        </p:grpSpPr>
        <p:grpSp>
          <p:nvGrpSpPr>
            <p:cNvPr id="113" name="Group 112">
              <a:extLst>
                <a:ext uri="{FF2B5EF4-FFF2-40B4-BE49-F238E27FC236}">
                  <a16:creationId xmlns:a16="http://schemas.microsoft.com/office/drawing/2014/main" id="{4A8B7D09-CCCB-41E2-8742-A3BB533C4FBB}"/>
                </a:ext>
              </a:extLst>
            </p:cNvPr>
            <p:cNvGrpSpPr/>
            <p:nvPr/>
          </p:nvGrpSpPr>
          <p:grpSpPr>
            <a:xfrm>
              <a:off x="984760" y="1467868"/>
              <a:ext cx="1077358" cy="1790663"/>
              <a:chOff x="10268256" y="991107"/>
              <a:chExt cx="1077358" cy="1790663"/>
            </a:xfrm>
            <a:grpFill/>
          </p:grpSpPr>
          <p:sp>
            <p:nvSpPr>
              <p:cNvPr id="114" name="Freeform 5">
                <a:extLst>
                  <a:ext uri="{FF2B5EF4-FFF2-40B4-BE49-F238E27FC236}">
                    <a16:creationId xmlns:a16="http://schemas.microsoft.com/office/drawing/2014/main" id="{1E5C5691-723F-4A70-B2E5-F3CC76ED87F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15" name="Freeform 6">
                <a:extLst>
                  <a:ext uri="{FF2B5EF4-FFF2-40B4-BE49-F238E27FC236}">
                    <a16:creationId xmlns:a16="http://schemas.microsoft.com/office/drawing/2014/main" id="{A31F1ABC-F007-43DC-BA06-1AEB599D747B}"/>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6" name="Freeform 7">
                <a:extLst>
                  <a:ext uri="{FF2B5EF4-FFF2-40B4-BE49-F238E27FC236}">
                    <a16:creationId xmlns:a16="http://schemas.microsoft.com/office/drawing/2014/main" id="{C7CB8647-0116-47CE-8E7B-0490618718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7" name="Freeform 8">
                <a:extLst>
                  <a:ext uri="{FF2B5EF4-FFF2-40B4-BE49-F238E27FC236}">
                    <a16:creationId xmlns:a16="http://schemas.microsoft.com/office/drawing/2014/main" id="{EF2B3790-56B5-47D0-A690-53E8E27DDC7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8" name="Freeform 9">
                <a:extLst>
                  <a:ext uri="{FF2B5EF4-FFF2-40B4-BE49-F238E27FC236}">
                    <a16:creationId xmlns:a16="http://schemas.microsoft.com/office/drawing/2014/main" id="{92AB0F54-9032-48EB-97C3-9E93BCE235A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2" name="Straight Connector 131">
              <a:extLst>
                <a:ext uri="{FF2B5EF4-FFF2-40B4-BE49-F238E27FC236}">
                  <a16:creationId xmlns:a16="http://schemas.microsoft.com/office/drawing/2014/main" id="{65145EDD-D606-4347-8E4D-5BB67CFFAA99}"/>
                </a:ext>
              </a:extLst>
            </p:cNvPr>
            <p:cNvCxnSpPr>
              <a:cxnSpLocks/>
            </p:cNvCxnSpPr>
            <p:nvPr/>
          </p:nvCxnSpPr>
          <p:spPr>
            <a:xfrm>
              <a:off x="1515412" y="274320"/>
              <a:ext cx="0" cy="1193548"/>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1FDD82B-5983-4FED-B454-26F3BE7A0B36}"/>
              </a:ext>
            </a:extLst>
          </p:cNvPr>
          <p:cNvGrpSpPr/>
          <p:nvPr/>
        </p:nvGrpSpPr>
        <p:grpSpPr>
          <a:xfrm>
            <a:off x="8183449" y="0"/>
            <a:ext cx="1077358" cy="3287723"/>
            <a:chOff x="7571708" y="0"/>
            <a:chExt cx="1077358" cy="3287723"/>
          </a:xfrm>
          <a:solidFill>
            <a:schemeClr val="tx1"/>
          </a:solidFill>
        </p:grpSpPr>
        <p:grpSp>
          <p:nvGrpSpPr>
            <p:cNvPr id="14" name="Group 13">
              <a:extLst>
                <a:ext uri="{FF2B5EF4-FFF2-40B4-BE49-F238E27FC236}">
                  <a16:creationId xmlns:a16="http://schemas.microsoft.com/office/drawing/2014/main" id="{AF5E0922-C813-4C76-8DA2-AD2C928F8E53}"/>
                </a:ext>
              </a:extLst>
            </p:cNvPr>
            <p:cNvGrpSpPr/>
            <p:nvPr/>
          </p:nvGrpSpPr>
          <p:grpSpPr>
            <a:xfrm>
              <a:off x="7571708" y="1497060"/>
              <a:ext cx="1077358" cy="1790663"/>
              <a:chOff x="10268256" y="991107"/>
              <a:chExt cx="1077358" cy="1790663"/>
            </a:xfrm>
            <a:grpFill/>
          </p:grpSpPr>
          <p:sp>
            <p:nvSpPr>
              <p:cNvPr id="99" name="Freeform 5">
                <a:extLst>
                  <a:ext uri="{FF2B5EF4-FFF2-40B4-BE49-F238E27FC236}">
                    <a16:creationId xmlns:a16="http://schemas.microsoft.com/office/drawing/2014/main"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00" name="Freeform 6">
                <a:extLst>
                  <a:ext uri="{FF2B5EF4-FFF2-40B4-BE49-F238E27FC236}">
                    <a16:creationId xmlns:a16="http://schemas.microsoft.com/office/drawing/2014/main"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1" name="Freeform 7">
                <a:extLst>
                  <a:ext uri="{FF2B5EF4-FFF2-40B4-BE49-F238E27FC236}">
                    <a16:creationId xmlns:a16="http://schemas.microsoft.com/office/drawing/2014/main"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2" name="Freeform 8">
                <a:extLst>
                  <a:ext uri="{FF2B5EF4-FFF2-40B4-BE49-F238E27FC236}">
                    <a16:creationId xmlns:a16="http://schemas.microsoft.com/office/drawing/2014/main"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3" name="Freeform 9">
                <a:extLst>
                  <a:ext uri="{FF2B5EF4-FFF2-40B4-BE49-F238E27FC236}">
                    <a16:creationId xmlns:a16="http://schemas.microsoft.com/office/drawing/2014/main"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5" name="Straight Connector 134">
              <a:extLst>
                <a:ext uri="{FF2B5EF4-FFF2-40B4-BE49-F238E27FC236}">
                  <a16:creationId xmlns:a16="http://schemas.microsoft.com/office/drawing/2014/main" id="{5451453B-71E5-4CEB-A5D5-B5214832F59E}"/>
                </a:ext>
              </a:extLst>
            </p:cNvPr>
            <p:cNvCxnSpPr>
              <a:cxnSpLocks/>
            </p:cNvCxnSpPr>
            <p:nvPr/>
          </p:nvCxnSpPr>
          <p:spPr>
            <a:xfrm>
              <a:off x="8106712" y="0"/>
              <a:ext cx="0" cy="1548440"/>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6B2AA441-76A7-41A3-8263-C8708232AED2}"/>
              </a:ext>
            </a:extLst>
          </p:cNvPr>
          <p:cNvGrpSpPr/>
          <p:nvPr/>
        </p:nvGrpSpPr>
        <p:grpSpPr>
          <a:xfrm>
            <a:off x="5917421" y="0"/>
            <a:ext cx="902225" cy="2650842"/>
            <a:chOff x="5844264" y="0"/>
            <a:chExt cx="902225" cy="2650842"/>
          </a:xfrm>
          <a:solidFill>
            <a:schemeClr val="tx1"/>
          </a:solidFill>
        </p:grpSpPr>
        <p:grpSp>
          <p:nvGrpSpPr>
            <p:cNvPr id="119" name="Group 118">
              <a:extLst>
                <a:ext uri="{FF2B5EF4-FFF2-40B4-BE49-F238E27FC236}">
                  <a16:creationId xmlns:a16="http://schemas.microsoft.com/office/drawing/2014/main" id="{E5B4FC20-C444-4C03-B912-6914AC2B8AB2}"/>
                </a:ext>
              </a:extLst>
            </p:cNvPr>
            <p:cNvGrpSpPr/>
            <p:nvPr/>
          </p:nvGrpSpPr>
          <p:grpSpPr>
            <a:xfrm>
              <a:off x="5844264" y="1151265"/>
              <a:ext cx="902225" cy="1499577"/>
              <a:chOff x="10268256" y="991107"/>
              <a:chExt cx="1077358" cy="1790663"/>
            </a:xfrm>
            <a:grpFill/>
          </p:grpSpPr>
          <p:sp>
            <p:nvSpPr>
              <p:cNvPr id="120" name="Freeform 5">
                <a:extLst>
                  <a:ext uri="{FF2B5EF4-FFF2-40B4-BE49-F238E27FC236}">
                    <a16:creationId xmlns:a16="http://schemas.microsoft.com/office/drawing/2014/main" id="{F52FC4DE-F5C4-47DA-8A31-AAFB66D641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21" name="Freeform 6">
                <a:extLst>
                  <a:ext uri="{FF2B5EF4-FFF2-40B4-BE49-F238E27FC236}">
                    <a16:creationId xmlns:a16="http://schemas.microsoft.com/office/drawing/2014/main" id="{4FCC544E-32E5-43BE-906D-D401BEF50A6D}"/>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2" name="Freeform 7">
                <a:extLst>
                  <a:ext uri="{FF2B5EF4-FFF2-40B4-BE49-F238E27FC236}">
                    <a16:creationId xmlns:a16="http://schemas.microsoft.com/office/drawing/2014/main" id="{BD352A43-C163-466F-9E85-35AA89D82115}"/>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3" name="Freeform 8">
                <a:extLst>
                  <a:ext uri="{FF2B5EF4-FFF2-40B4-BE49-F238E27FC236}">
                    <a16:creationId xmlns:a16="http://schemas.microsoft.com/office/drawing/2014/main" id="{A49BC1DA-7F34-4FC0-97B8-59AB848A73B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4" name="Freeform 9">
                <a:extLst>
                  <a:ext uri="{FF2B5EF4-FFF2-40B4-BE49-F238E27FC236}">
                    <a16:creationId xmlns:a16="http://schemas.microsoft.com/office/drawing/2014/main" id="{7527A342-5DA5-4D68-9162-4C01DEFB61DB}"/>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6" name="Straight Connector 135">
              <a:extLst>
                <a:ext uri="{FF2B5EF4-FFF2-40B4-BE49-F238E27FC236}">
                  <a16:creationId xmlns:a16="http://schemas.microsoft.com/office/drawing/2014/main" id="{A0066D04-42E9-4291-8FF4-1A3DE7ECBA0E}"/>
                </a:ext>
              </a:extLst>
            </p:cNvPr>
            <p:cNvCxnSpPr>
              <a:cxnSpLocks/>
            </p:cNvCxnSpPr>
            <p:nvPr/>
          </p:nvCxnSpPr>
          <p:spPr>
            <a:xfrm>
              <a:off x="6290612" y="0"/>
              <a:ext cx="0" cy="117341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6990497-3BA4-4070-805D-0A5F39CB742F}"/>
              </a:ext>
            </a:extLst>
          </p:cNvPr>
          <p:cNvGrpSpPr/>
          <p:nvPr/>
        </p:nvGrpSpPr>
        <p:grpSpPr>
          <a:xfrm>
            <a:off x="10051446" y="0"/>
            <a:ext cx="851340" cy="2391914"/>
            <a:chOff x="9427175" y="0"/>
            <a:chExt cx="851340" cy="2391914"/>
          </a:xfrm>
          <a:solidFill>
            <a:schemeClr val="tx1"/>
          </a:solidFill>
        </p:grpSpPr>
        <p:grpSp>
          <p:nvGrpSpPr>
            <p:cNvPr id="125" name="Group 124">
              <a:extLst>
                <a:ext uri="{FF2B5EF4-FFF2-40B4-BE49-F238E27FC236}">
                  <a16:creationId xmlns:a16="http://schemas.microsoft.com/office/drawing/2014/main" id="{3A98F39F-9265-4C78-8D29-CCDF0B559433}"/>
                </a:ext>
              </a:extLst>
            </p:cNvPr>
            <p:cNvGrpSpPr/>
            <p:nvPr/>
          </p:nvGrpSpPr>
          <p:grpSpPr>
            <a:xfrm>
              <a:off x="9427175" y="976913"/>
              <a:ext cx="851340" cy="1415001"/>
              <a:chOff x="10268256" y="991107"/>
              <a:chExt cx="1077358" cy="1790663"/>
            </a:xfrm>
            <a:grpFill/>
          </p:grpSpPr>
          <p:sp>
            <p:nvSpPr>
              <p:cNvPr id="126" name="Freeform 5">
                <a:extLst>
                  <a:ext uri="{FF2B5EF4-FFF2-40B4-BE49-F238E27FC236}">
                    <a16:creationId xmlns:a16="http://schemas.microsoft.com/office/drawing/2014/main" id="{83FFC820-DDED-4057-AEB4-2941333A6897}"/>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27" name="Freeform 6">
                <a:extLst>
                  <a:ext uri="{FF2B5EF4-FFF2-40B4-BE49-F238E27FC236}">
                    <a16:creationId xmlns:a16="http://schemas.microsoft.com/office/drawing/2014/main" id="{EAFD2AFD-CE31-47D4-BA52-C3F3B7F4D850}"/>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8" name="Freeform 7">
                <a:extLst>
                  <a:ext uri="{FF2B5EF4-FFF2-40B4-BE49-F238E27FC236}">
                    <a16:creationId xmlns:a16="http://schemas.microsoft.com/office/drawing/2014/main" id="{545F5AC7-A5D5-4F5A-9BD2-84B617D0DC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9" name="Freeform 8">
                <a:extLst>
                  <a:ext uri="{FF2B5EF4-FFF2-40B4-BE49-F238E27FC236}">
                    <a16:creationId xmlns:a16="http://schemas.microsoft.com/office/drawing/2014/main" id="{B2F09D9F-F636-419C-8706-79B99826DBCB}"/>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30" name="Freeform 9">
                <a:extLst>
                  <a:ext uri="{FF2B5EF4-FFF2-40B4-BE49-F238E27FC236}">
                    <a16:creationId xmlns:a16="http://schemas.microsoft.com/office/drawing/2014/main" id="{80C99F69-63D3-492A-AAE5-3DC3D4E5722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7" name="Straight Connector 136">
              <a:extLst>
                <a:ext uri="{FF2B5EF4-FFF2-40B4-BE49-F238E27FC236}">
                  <a16:creationId xmlns:a16="http://schemas.microsoft.com/office/drawing/2014/main" id="{200C9044-81C4-4B87-A0B2-5DE7897CBD28}"/>
                </a:ext>
              </a:extLst>
            </p:cNvPr>
            <p:cNvCxnSpPr>
              <a:cxnSpLocks/>
            </p:cNvCxnSpPr>
            <p:nvPr/>
          </p:nvCxnSpPr>
          <p:spPr>
            <a:xfrm>
              <a:off x="9852845" y="0"/>
              <a:ext cx="12817" cy="1017849"/>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E6CA2614-C776-41DC-B4D3-D31634D9C475}"/>
              </a:ext>
            </a:extLst>
          </p:cNvPr>
          <p:cNvGrpSpPr/>
          <p:nvPr/>
        </p:nvGrpSpPr>
        <p:grpSpPr>
          <a:xfrm>
            <a:off x="3389152" y="2224726"/>
            <a:ext cx="2203483" cy="2687684"/>
            <a:chOff x="3389152" y="2224726"/>
            <a:chExt cx="2203483" cy="2687684"/>
          </a:xfrm>
        </p:grpSpPr>
        <p:sp>
          <p:nvSpPr>
            <p:cNvPr id="84" name="Freeform 5">
              <a:extLst>
                <a:ext uri="{FF2B5EF4-FFF2-40B4-BE49-F238E27FC236}">
                  <a16:creationId xmlns:a16="http://schemas.microsoft.com/office/drawing/2014/main" id="{C3018793-9F15-4AA0-8D88-CFE8F59413F5}"/>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dirty="0">
                <a:solidFill>
                  <a:schemeClr val="accent6">
                    <a:lumMod val="60000"/>
                    <a:lumOff val="40000"/>
                  </a:schemeClr>
                </a:solidFill>
              </a:endParaRPr>
            </a:p>
          </p:txBody>
        </p:sp>
        <p:sp>
          <p:nvSpPr>
            <p:cNvPr id="85" name="Freeform 6">
              <a:extLst>
                <a:ext uri="{FF2B5EF4-FFF2-40B4-BE49-F238E27FC236}">
                  <a16:creationId xmlns:a16="http://schemas.microsoft.com/office/drawing/2014/main" id="{DE8BB8EF-7DA6-41F1-BC71-B8028DC8E8BB}"/>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86" name="Freeform 7">
              <a:extLst>
                <a:ext uri="{FF2B5EF4-FFF2-40B4-BE49-F238E27FC236}">
                  <a16:creationId xmlns:a16="http://schemas.microsoft.com/office/drawing/2014/main" id="{4EB21C51-58A8-4A53-801B-988B2406C17F}"/>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7" name="Freeform 8">
              <a:extLst>
                <a:ext uri="{FF2B5EF4-FFF2-40B4-BE49-F238E27FC236}">
                  <a16:creationId xmlns:a16="http://schemas.microsoft.com/office/drawing/2014/main" id="{D37A70B3-F043-4A49-A074-CAE0F71F8FCD}"/>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88" name="Freeform 9">
              <a:extLst>
                <a:ext uri="{FF2B5EF4-FFF2-40B4-BE49-F238E27FC236}">
                  <a16:creationId xmlns:a16="http://schemas.microsoft.com/office/drawing/2014/main" id="{A0C22660-B79D-4A94-BD65-391DD653D470}"/>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89" name="Freeform 10">
              <a:extLst>
                <a:ext uri="{FF2B5EF4-FFF2-40B4-BE49-F238E27FC236}">
                  <a16:creationId xmlns:a16="http://schemas.microsoft.com/office/drawing/2014/main" id="{CFC93E54-CFFF-4ABA-BFD6-36579C7A0052}"/>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90" name="Freeform 11">
              <a:extLst>
                <a:ext uri="{FF2B5EF4-FFF2-40B4-BE49-F238E27FC236}">
                  <a16:creationId xmlns:a16="http://schemas.microsoft.com/office/drawing/2014/main" id="{22131C25-69B1-4F33-9B81-64B6AA7AEF5A}"/>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91" name="Freeform 12">
              <a:extLst>
                <a:ext uri="{FF2B5EF4-FFF2-40B4-BE49-F238E27FC236}">
                  <a16:creationId xmlns:a16="http://schemas.microsoft.com/office/drawing/2014/main" id="{B4251EF7-E48A-46C8-BA9B-7BD81279429F}"/>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92" name="Freeform 13">
              <a:extLst>
                <a:ext uri="{FF2B5EF4-FFF2-40B4-BE49-F238E27FC236}">
                  <a16:creationId xmlns:a16="http://schemas.microsoft.com/office/drawing/2014/main" id="{A2F2C16A-6D6D-409A-9C9E-65CB184D3F26}"/>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93" name="Freeform 14">
              <a:extLst>
                <a:ext uri="{FF2B5EF4-FFF2-40B4-BE49-F238E27FC236}">
                  <a16:creationId xmlns:a16="http://schemas.microsoft.com/office/drawing/2014/main" id="{DE9D0EE0-16F0-4C3D-8B7B-C52E37EB02A7}"/>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94" name="Freeform 15">
              <a:extLst>
                <a:ext uri="{FF2B5EF4-FFF2-40B4-BE49-F238E27FC236}">
                  <a16:creationId xmlns:a16="http://schemas.microsoft.com/office/drawing/2014/main" id="{866B0852-9270-48AC-B823-579167A21C0E}"/>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95" name="Freeform 16">
              <a:extLst>
                <a:ext uri="{FF2B5EF4-FFF2-40B4-BE49-F238E27FC236}">
                  <a16:creationId xmlns:a16="http://schemas.microsoft.com/office/drawing/2014/main" id="{F7291838-E6C8-415E-A10A-6461E4679FA4}"/>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96" name="Freeform 17">
              <a:extLst>
                <a:ext uri="{FF2B5EF4-FFF2-40B4-BE49-F238E27FC236}">
                  <a16:creationId xmlns:a16="http://schemas.microsoft.com/office/drawing/2014/main" id="{6919034B-0329-4750-B29F-F3CDAB05EC26}"/>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97" name="Freeform 18">
              <a:extLst>
                <a:ext uri="{FF2B5EF4-FFF2-40B4-BE49-F238E27FC236}">
                  <a16:creationId xmlns:a16="http://schemas.microsoft.com/office/drawing/2014/main" id="{B83DC41F-2223-45D9-882F-0C6801E7AB0F}"/>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3406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2A5198-F5E6-4035-A0E7-F51135CD7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522"/>
            <a:ext cx="12071126" cy="4359018"/>
          </a:xfrm>
          <a:prstGeom prst="rect">
            <a:avLst/>
          </a:prstGeom>
        </p:spPr>
      </p:pic>
      <p:sp>
        <p:nvSpPr>
          <p:cNvPr id="4" name="TextBox 3">
            <a:extLst>
              <a:ext uri="{FF2B5EF4-FFF2-40B4-BE49-F238E27FC236}">
                <a16:creationId xmlns:a16="http://schemas.microsoft.com/office/drawing/2014/main" id="{0B1DB36D-FBF1-4A4E-A8EF-65BFBBE038FB}"/>
              </a:ext>
            </a:extLst>
          </p:cNvPr>
          <p:cNvSpPr txBox="1"/>
          <p:nvPr/>
        </p:nvSpPr>
        <p:spPr>
          <a:xfrm>
            <a:off x="3746337" y="5130208"/>
            <a:ext cx="5090746" cy="369332"/>
          </a:xfrm>
          <a:prstGeom prst="rect">
            <a:avLst/>
          </a:prstGeom>
          <a:noFill/>
        </p:spPr>
        <p:txBody>
          <a:bodyPr wrap="square" rtlCol="0">
            <a:spAutoFit/>
          </a:bodyPr>
          <a:lstStyle/>
          <a:p>
            <a:r>
              <a:rPr lang="en-US" dirty="0"/>
              <a:t>Figure 6: Far field radiation pattern in polar form.</a:t>
            </a:r>
          </a:p>
        </p:txBody>
      </p:sp>
      <p:sp>
        <p:nvSpPr>
          <p:cNvPr id="2" name="TextBox 1">
            <a:extLst>
              <a:ext uri="{FF2B5EF4-FFF2-40B4-BE49-F238E27FC236}">
                <a16:creationId xmlns:a16="http://schemas.microsoft.com/office/drawing/2014/main" id="{C864A6C1-15E9-493F-A1D4-3AC0D525C56E}"/>
              </a:ext>
            </a:extLst>
          </p:cNvPr>
          <p:cNvSpPr txBox="1"/>
          <p:nvPr/>
        </p:nvSpPr>
        <p:spPr>
          <a:xfrm>
            <a:off x="158262" y="6049108"/>
            <a:ext cx="11781692" cy="646331"/>
          </a:xfrm>
          <a:prstGeom prst="rect">
            <a:avLst/>
          </a:prstGeom>
          <a:noFill/>
        </p:spPr>
        <p:txBody>
          <a:bodyPr wrap="square" rtlCol="0">
            <a:spAutoFit/>
          </a:bodyPr>
          <a:lstStyle/>
          <a:p>
            <a:r>
              <a:rPr lang="en-US" dirty="0"/>
              <a:t>The Far field radiation pattern in polar form indicates that the main lobe which resembles correct signal radiation is  bigger than the side lobe level. It indicates a good sign of directivity.</a:t>
            </a:r>
          </a:p>
        </p:txBody>
      </p:sp>
    </p:spTree>
    <p:extLst>
      <p:ext uri="{BB962C8B-B14F-4D97-AF65-F5344CB8AC3E}">
        <p14:creationId xmlns:p14="http://schemas.microsoft.com/office/powerpoint/2010/main" val="230596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900B0F-1F29-40DA-BA5B-F83FF3C1D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412"/>
            <a:ext cx="11994919" cy="4389500"/>
          </a:xfrm>
          <a:prstGeom prst="rect">
            <a:avLst/>
          </a:prstGeom>
        </p:spPr>
      </p:pic>
      <p:sp>
        <p:nvSpPr>
          <p:cNvPr id="4" name="TextBox 3">
            <a:extLst>
              <a:ext uri="{FF2B5EF4-FFF2-40B4-BE49-F238E27FC236}">
                <a16:creationId xmlns:a16="http://schemas.microsoft.com/office/drawing/2014/main" id="{0DDD7566-FAFD-4974-BF33-28C1C7906945}"/>
              </a:ext>
            </a:extLst>
          </p:cNvPr>
          <p:cNvSpPr txBox="1"/>
          <p:nvPr/>
        </p:nvSpPr>
        <p:spPr>
          <a:xfrm>
            <a:off x="3359475" y="5270885"/>
            <a:ext cx="5090746" cy="369332"/>
          </a:xfrm>
          <a:prstGeom prst="rect">
            <a:avLst/>
          </a:prstGeom>
          <a:noFill/>
        </p:spPr>
        <p:txBody>
          <a:bodyPr wrap="square" rtlCol="0">
            <a:spAutoFit/>
          </a:bodyPr>
          <a:lstStyle/>
          <a:p>
            <a:r>
              <a:rPr lang="en-US" dirty="0"/>
              <a:t>Figure 7: Power accepted and outgoing plot.</a:t>
            </a:r>
          </a:p>
        </p:txBody>
      </p:sp>
      <p:sp>
        <p:nvSpPr>
          <p:cNvPr id="2" name="TextBox 1">
            <a:extLst>
              <a:ext uri="{FF2B5EF4-FFF2-40B4-BE49-F238E27FC236}">
                <a16:creationId xmlns:a16="http://schemas.microsoft.com/office/drawing/2014/main" id="{EE84986F-0795-452F-8E44-2CABDFD89999}"/>
              </a:ext>
            </a:extLst>
          </p:cNvPr>
          <p:cNvSpPr txBox="1"/>
          <p:nvPr/>
        </p:nvSpPr>
        <p:spPr>
          <a:xfrm>
            <a:off x="342900" y="5987562"/>
            <a:ext cx="11922369" cy="646331"/>
          </a:xfrm>
          <a:prstGeom prst="rect">
            <a:avLst/>
          </a:prstGeom>
          <a:noFill/>
        </p:spPr>
        <p:txBody>
          <a:bodyPr wrap="square" rtlCol="0">
            <a:spAutoFit/>
          </a:bodyPr>
          <a:lstStyle/>
          <a:p>
            <a:r>
              <a:rPr lang="en-US" dirty="0"/>
              <a:t>Power accepted and outgoing plot shows that the antenna power is radiating at 6.876GHz which is desired frequency for our antenna design. </a:t>
            </a:r>
          </a:p>
        </p:txBody>
      </p:sp>
    </p:spTree>
    <p:extLst>
      <p:ext uri="{BB962C8B-B14F-4D97-AF65-F5344CB8AC3E}">
        <p14:creationId xmlns:p14="http://schemas.microsoft.com/office/powerpoint/2010/main" val="368142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54647-3F75-4662-81A3-BDB1050F868A}"/>
              </a:ext>
            </a:extLst>
          </p:cNvPr>
          <p:cNvPicPr>
            <a:picLocks noChangeAspect="1"/>
          </p:cNvPicPr>
          <p:nvPr/>
        </p:nvPicPr>
        <p:blipFill>
          <a:blip r:embed="rId2"/>
          <a:stretch>
            <a:fillRect/>
          </a:stretch>
        </p:blipFill>
        <p:spPr>
          <a:xfrm>
            <a:off x="0" y="95691"/>
            <a:ext cx="12134850" cy="3838575"/>
          </a:xfrm>
          <a:prstGeom prst="rect">
            <a:avLst/>
          </a:prstGeom>
        </p:spPr>
      </p:pic>
      <p:sp>
        <p:nvSpPr>
          <p:cNvPr id="5" name="TextBox 4">
            <a:extLst>
              <a:ext uri="{FF2B5EF4-FFF2-40B4-BE49-F238E27FC236}">
                <a16:creationId xmlns:a16="http://schemas.microsoft.com/office/drawing/2014/main" id="{04ECB39F-E1EC-4C2C-8A6F-347F0F55C686}"/>
              </a:ext>
            </a:extLst>
          </p:cNvPr>
          <p:cNvSpPr txBox="1"/>
          <p:nvPr/>
        </p:nvSpPr>
        <p:spPr>
          <a:xfrm>
            <a:off x="4355185" y="4100660"/>
            <a:ext cx="4251488" cy="338554"/>
          </a:xfrm>
          <a:prstGeom prst="rect">
            <a:avLst/>
          </a:prstGeom>
          <a:noFill/>
        </p:spPr>
        <p:txBody>
          <a:bodyPr wrap="square" rtlCol="0">
            <a:spAutoFit/>
          </a:bodyPr>
          <a:lstStyle/>
          <a:p>
            <a:r>
              <a:rPr lang="en-US" sz="1600" dirty="0"/>
              <a:t>Fig 8: VSWR curve</a:t>
            </a:r>
          </a:p>
        </p:txBody>
      </p:sp>
      <p:sp>
        <p:nvSpPr>
          <p:cNvPr id="2" name="TextBox 1">
            <a:extLst>
              <a:ext uri="{FF2B5EF4-FFF2-40B4-BE49-F238E27FC236}">
                <a16:creationId xmlns:a16="http://schemas.microsoft.com/office/drawing/2014/main" id="{B4B26274-0AF4-4793-8518-36675E01CE0B}"/>
              </a:ext>
            </a:extLst>
          </p:cNvPr>
          <p:cNvSpPr txBox="1"/>
          <p:nvPr/>
        </p:nvSpPr>
        <p:spPr>
          <a:xfrm>
            <a:off x="65856" y="5380892"/>
            <a:ext cx="11713768" cy="646331"/>
          </a:xfrm>
          <a:prstGeom prst="rect">
            <a:avLst/>
          </a:prstGeom>
          <a:noFill/>
        </p:spPr>
        <p:txBody>
          <a:bodyPr wrap="square" rtlCol="0">
            <a:spAutoFit/>
          </a:bodyPr>
          <a:lstStyle/>
          <a:p>
            <a:pPr algn="just"/>
            <a:r>
              <a:rPr lang="en-US" dirty="0"/>
              <a:t>For an antenna operation the VSWR(Voltage Standing Wave Ratio) should be in between 1 and 2 .In our antenna design the VSWR is 1.001947 and it shows that our antenna is working properly.</a:t>
            </a:r>
          </a:p>
        </p:txBody>
      </p:sp>
    </p:spTree>
    <p:extLst>
      <p:ext uri="{BB962C8B-B14F-4D97-AF65-F5344CB8AC3E}">
        <p14:creationId xmlns:p14="http://schemas.microsoft.com/office/powerpoint/2010/main" val="206474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056202-1747-444B-9744-9BBAACEA9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288"/>
            <a:ext cx="12124471" cy="4412362"/>
          </a:xfrm>
          <a:prstGeom prst="rect">
            <a:avLst/>
          </a:prstGeom>
        </p:spPr>
      </p:pic>
      <p:sp>
        <p:nvSpPr>
          <p:cNvPr id="4" name="TextBox 3">
            <a:extLst>
              <a:ext uri="{FF2B5EF4-FFF2-40B4-BE49-F238E27FC236}">
                <a16:creationId xmlns:a16="http://schemas.microsoft.com/office/drawing/2014/main" id="{E88F547A-6EE8-4DF0-8474-CB880A37CFF5}"/>
              </a:ext>
            </a:extLst>
          </p:cNvPr>
          <p:cNvSpPr txBox="1"/>
          <p:nvPr/>
        </p:nvSpPr>
        <p:spPr>
          <a:xfrm>
            <a:off x="3236383" y="5350016"/>
            <a:ext cx="5090746" cy="369332"/>
          </a:xfrm>
          <a:prstGeom prst="rect">
            <a:avLst/>
          </a:prstGeom>
          <a:noFill/>
        </p:spPr>
        <p:txBody>
          <a:bodyPr wrap="square" rtlCol="0">
            <a:spAutoFit/>
          </a:bodyPr>
          <a:lstStyle/>
          <a:p>
            <a:r>
              <a:rPr lang="en-US" dirty="0"/>
              <a:t>Figure 9: E field of the antenna.</a:t>
            </a:r>
          </a:p>
        </p:txBody>
      </p:sp>
    </p:spTree>
    <p:extLst>
      <p:ext uri="{BB962C8B-B14F-4D97-AF65-F5344CB8AC3E}">
        <p14:creationId xmlns:p14="http://schemas.microsoft.com/office/powerpoint/2010/main" val="413519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8633C1-5D0C-430E-9913-2D26555A7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9" y="407773"/>
            <a:ext cx="12124471" cy="4389500"/>
          </a:xfrm>
          <a:prstGeom prst="rect">
            <a:avLst/>
          </a:prstGeom>
        </p:spPr>
      </p:pic>
      <p:sp>
        <p:nvSpPr>
          <p:cNvPr id="4" name="TextBox 3">
            <a:extLst>
              <a:ext uri="{FF2B5EF4-FFF2-40B4-BE49-F238E27FC236}">
                <a16:creationId xmlns:a16="http://schemas.microsoft.com/office/drawing/2014/main" id="{FCBF725C-8E52-4A32-A324-5C6CCB243E8A}"/>
              </a:ext>
            </a:extLst>
          </p:cNvPr>
          <p:cNvSpPr txBox="1"/>
          <p:nvPr/>
        </p:nvSpPr>
        <p:spPr>
          <a:xfrm>
            <a:off x="3208646" y="5242605"/>
            <a:ext cx="5090746" cy="369332"/>
          </a:xfrm>
          <a:prstGeom prst="rect">
            <a:avLst/>
          </a:prstGeom>
          <a:noFill/>
        </p:spPr>
        <p:txBody>
          <a:bodyPr wrap="square" rtlCol="0">
            <a:spAutoFit/>
          </a:bodyPr>
          <a:lstStyle/>
          <a:p>
            <a:r>
              <a:rPr lang="en-US" dirty="0"/>
              <a:t>Figure 10: H field of the antenna.</a:t>
            </a:r>
          </a:p>
        </p:txBody>
      </p:sp>
    </p:spTree>
    <p:extLst>
      <p:ext uri="{BB962C8B-B14F-4D97-AF65-F5344CB8AC3E}">
        <p14:creationId xmlns:p14="http://schemas.microsoft.com/office/powerpoint/2010/main" val="801716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2E9BFE-D7EB-42CC-9979-7E83676B22D9}"/>
              </a:ext>
            </a:extLst>
          </p:cNvPr>
          <p:cNvPicPr>
            <a:picLocks noChangeAspect="1"/>
          </p:cNvPicPr>
          <p:nvPr/>
        </p:nvPicPr>
        <p:blipFill>
          <a:blip r:embed="rId2"/>
          <a:stretch>
            <a:fillRect/>
          </a:stretch>
        </p:blipFill>
        <p:spPr>
          <a:xfrm>
            <a:off x="0" y="0"/>
            <a:ext cx="12192000" cy="4590854"/>
          </a:xfrm>
          <a:prstGeom prst="rect">
            <a:avLst/>
          </a:prstGeom>
        </p:spPr>
      </p:pic>
      <p:sp>
        <p:nvSpPr>
          <p:cNvPr id="6" name="TextBox 5">
            <a:extLst>
              <a:ext uri="{FF2B5EF4-FFF2-40B4-BE49-F238E27FC236}">
                <a16:creationId xmlns:a16="http://schemas.microsoft.com/office/drawing/2014/main" id="{34170A45-DE27-4E52-9EE1-E08B3A040699}"/>
              </a:ext>
            </a:extLst>
          </p:cNvPr>
          <p:cNvSpPr txBox="1"/>
          <p:nvPr/>
        </p:nvSpPr>
        <p:spPr>
          <a:xfrm>
            <a:off x="3516197" y="4996206"/>
            <a:ext cx="3553905" cy="584775"/>
          </a:xfrm>
          <a:prstGeom prst="rect">
            <a:avLst/>
          </a:prstGeom>
          <a:noFill/>
        </p:spPr>
        <p:txBody>
          <a:bodyPr wrap="square" rtlCol="0">
            <a:spAutoFit/>
          </a:bodyPr>
          <a:lstStyle/>
          <a:p>
            <a:r>
              <a:rPr lang="en-US" sz="1400" dirty="0"/>
              <a:t>Figure 11: Surface current of the antenna.</a:t>
            </a:r>
          </a:p>
          <a:p>
            <a:endParaRPr lang="en-US" dirty="0"/>
          </a:p>
        </p:txBody>
      </p:sp>
    </p:spTree>
    <p:extLst>
      <p:ext uri="{BB962C8B-B14F-4D97-AF65-F5344CB8AC3E}">
        <p14:creationId xmlns:p14="http://schemas.microsoft.com/office/powerpoint/2010/main" val="288140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71606D-6D25-47A8-A434-31C1129DDE1D}"/>
              </a:ext>
            </a:extLst>
          </p:cNvPr>
          <p:cNvSpPr txBox="1"/>
          <p:nvPr/>
        </p:nvSpPr>
        <p:spPr>
          <a:xfrm>
            <a:off x="281354" y="237392"/>
            <a:ext cx="11412415" cy="2862322"/>
          </a:xfrm>
          <a:prstGeom prst="rect">
            <a:avLst/>
          </a:prstGeom>
          <a:noFill/>
        </p:spPr>
        <p:txBody>
          <a:bodyPr wrap="square" rtlCol="0">
            <a:spAutoFit/>
          </a:bodyPr>
          <a:lstStyle/>
          <a:p>
            <a:r>
              <a:rPr lang="en-US" b="1" dirty="0"/>
              <a:t>CONCLUSION:</a:t>
            </a:r>
          </a:p>
          <a:p>
            <a:endParaRPr lang="en-US" b="1" dirty="0"/>
          </a:p>
          <a:p>
            <a:pPr algn="just"/>
            <a:r>
              <a:rPr lang="en-US" dirty="0"/>
              <a:t>The design of a conical horn antenna fed by rectangular waveguide with parabolic reflector is very easy to be design using CST. However, the time domain transient solver used by the software cause the simulation to take so much time to complete the simulation. It took almost 8 hours to complete. The antenna is working at the given frequency of 6.8 GHz with necessary dimensions. The analysis of the overall results of the antenna  suggests that the antenna has achieves its desired performance in terms of directivity and gain . The radiation fields obtained was quite narrow beam that also resembled a characteristic of a horn antenna with parabolic reflector. In addition, polar plot formed shows that the antenna has small side lobes compared to its main lobe. This is a desired performance since the outgoing waves from the horn successfully propagate in the behavior of TEM waves toward the reflector. </a:t>
            </a:r>
          </a:p>
        </p:txBody>
      </p:sp>
    </p:spTree>
    <p:extLst>
      <p:ext uri="{BB962C8B-B14F-4D97-AF65-F5344CB8AC3E}">
        <p14:creationId xmlns:p14="http://schemas.microsoft.com/office/powerpoint/2010/main" val="221943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8225417" y="3425551"/>
            <a:ext cx="1239473" cy="1242994"/>
            <a:chOff x="2257425" y="2868613"/>
            <a:chExt cx="1117600" cy="1120775"/>
          </a:xfrm>
        </p:grpSpPr>
        <p:sp>
          <p:nvSpPr>
            <p:cNvPr id="5"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2590800" y="3460751"/>
              <a:ext cx="441325" cy="288925"/>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2670175" y="3170238"/>
              <a:ext cx="292100" cy="29051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5832380" y="4200409"/>
            <a:ext cx="1371536" cy="1375432"/>
            <a:chOff x="2257425" y="2865383"/>
            <a:chExt cx="1117600" cy="1120775"/>
          </a:xfrm>
        </p:grpSpPr>
        <p:sp>
          <p:nvSpPr>
            <p:cNvPr id="26" name="Freeform 5"/>
            <p:cNvSpPr>
              <a:spLocks noEditPoints="1"/>
            </p:cNvSpPr>
            <p:nvPr/>
          </p:nvSpPr>
          <p:spPr bwMode="auto">
            <a:xfrm>
              <a:off x="2257425" y="286538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p:cNvSpPr>
            <p:nvPr/>
          </p:nvSpPr>
          <p:spPr bwMode="auto">
            <a:xfrm>
              <a:off x="2590800" y="3460751"/>
              <a:ext cx="441325" cy="288925"/>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
            <p:cNvSpPr>
              <a:spLocks/>
            </p:cNvSpPr>
            <p:nvPr/>
          </p:nvSpPr>
          <p:spPr bwMode="auto">
            <a:xfrm>
              <a:off x="2670175" y="3170238"/>
              <a:ext cx="292100" cy="29051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 name="Group 31"/>
          <p:cNvGrpSpPr/>
          <p:nvPr/>
        </p:nvGrpSpPr>
        <p:grpSpPr>
          <a:xfrm>
            <a:off x="8425901" y="2273058"/>
            <a:ext cx="615197" cy="616945"/>
            <a:chOff x="2257425" y="2868613"/>
            <a:chExt cx="1117600" cy="1120775"/>
          </a:xfrm>
        </p:grpSpPr>
        <p:sp>
          <p:nvSpPr>
            <p:cNvPr id="33"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p:nvSpPr>
          <p:spPr bwMode="auto">
            <a:xfrm>
              <a:off x="2590800" y="3460751"/>
              <a:ext cx="441325" cy="288925"/>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
            <p:cNvSpPr>
              <a:spLocks/>
            </p:cNvSpPr>
            <p:nvPr/>
          </p:nvSpPr>
          <p:spPr bwMode="auto">
            <a:xfrm>
              <a:off x="2670175" y="3170238"/>
              <a:ext cx="292100" cy="29051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9" name="Group 38"/>
          <p:cNvGrpSpPr/>
          <p:nvPr/>
        </p:nvGrpSpPr>
        <p:grpSpPr>
          <a:xfrm>
            <a:off x="6145588" y="1449693"/>
            <a:ext cx="892025" cy="894559"/>
            <a:chOff x="2257425" y="2868613"/>
            <a:chExt cx="1117600" cy="1120775"/>
          </a:xfrm>
        </p:grpSpPr>
        <p:sp>
          <p:nvSpPr>
            <p:cNvPr id="40"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p:cNvSpPr>
            <p:nvPr/>
          </p:nvSpPr>
          <p:spPr bwMode="auto">
            <a:xfrm>
              <a:off x="2590800" y="3460751"/>
              <a:ext cx="441325" cy="288925"/>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p:cNvSpPr>
            <p:nvPr/>
          </p:nvSpPr>
          <p:spPr bwMode="auto">
            <a:xfrm>
              <a:off x="2670175" y="3170238"/>
              <a:ext cx="292100" cy="29051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6" name="Group 45"/>
          <p:cNvGrpSpPr/>
          <p:nvPr/>
        </p:nvGrpSpPr>
        <p:grpSpPr>
          <a:xfrm>
            <a:off x="3087558" y="2390526"/>
            <a:ext cx="847657" cy="850065"/>
            <a:chOff x="2257425" y="2868613"/>
            <a:chExt cx="1117600" cy="1120775"/>
          </a:xfrm>
        </p:grpSpPr>
        <p:sp>
          <p:nvSpPr>
            <p:cNvPr id="47"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7"/>
            <p:cNvSpPr>
              <a:spLocks/>
            </p:cNvSpPr>
            <p:nvPr/>
          </p:nvSpPr>
          <p:spPr bwMode="auto">
            <a:xfrm>
              <a:off x="2590800" y="3460751"/>
              <a:ext cx="441325" cy="288925"/>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p:cNvSpPr>
              <a:spLocks/>
            </p:cNvSpPr>
            <p:nvPr/>
          </p:nvSpPr>
          <p:spPr bwMode="auto">
            <a:xfrm>
              <a:off x="2670175" y="3170238"/>
              <a:ext cx="292100" cy="29051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3" name="Group 52"/>
          <p:cNvGrpSpPr/>
          <p:nvPr/>
        </p:nvGrpSpPr>
        <p:grpSpPr>
          <a:xfrm>
            <a:off x="2990788" y="3518680"/>
            <a:ext cx="1286694" cy="1290349"/>
            <a:chOff x="2257425" y="2868613"/>
            <a:chExt cx="1117600" cy="1120775"/>
          </a:xfrm>
        </p:grpSpPr>
        <p:sp>
          <p:nvSpPr>
            <p:cNvPr id="54"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Freeform 7"/>
            <p:cNvSpPr>
              <a:spLocks/>
            </p:cNvSpPr>
            <p:nvPr/>
          </p:nvSpPr>
          <p:spPr bwMode="auto">
            <a:xfrm>
              <a:off x="2590800" y="3460751"/>
              <a:ext cx="441325" cy="288925"/>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
            <p:cNvSpPr>
              <a:spLocks/>
            </p:cNvSpPr>
            <p:nvPr/>
          </p:nvSpPr>
          <p:spPr bwMode="auto">
            <a:xfrm>
              <a:off x="2670175" y="3170238"/>
              <a:ext cx="292100" cy="29051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1" name="Group 60"/>
          <p:cNvGrpSpPr/>
          <p:nvPr/>
        </p:nvGrpSpPr>
        <p:grpSpPr>
          <a:xfrm>
            <a:off x="4435383" y="4453030"/>
            <a:ext cx="889911" cy="892439"/>
            <a:chOff x="2257425" y="2868613"/>
            <a:chExt cx="1117600" cy="1120775"/>
          </a:xfrm>
        </p:grpSpPr>
        <p:sp>
          <p:nvSpPr>
            <p:cNvPr id="62"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p:cNvSpPr>
            <p:nvPr/>
          </p:nvSpPr>
          <p:spPr bwMode="auto">
            <a:xfrm>
              <a:off x="2590800" y="3460751"/>
              <a:ext cx="441325" cy="288925"/>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p:cNvSpPr>
            <p:nvPr/>
          </p:nvSpPr>
          <p:spPr bwMode="auto">
            <a:xfrm>
              <a:off x="2670175" y="3170238"/>
              <a:ext cx="292100" cy="29051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2" name="Group 81"/>
          <p:cNvGrpSpPr/>
          <p:nvPr/>
        </p:nvGrpSpPr>
        <p:grpSpPr>
          <a:xfrm>
            <a:off x="3654240" y="5045746"/>
            <a:ext cx="597747" cy="599445"/>
            <a:chOff x="2257425" y="2868613"/>
            <a:chExt cx="1117600" cy="1120775"/>
          </a:xfrm>
        </p:grpSpPr>
        <p:sp>
          <p:nvSpPr>
            <p:cNvPr id="83"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7"/>
            <p:cNvSpPr>
              <a:spLocks/>
            </p:cNvSpPr>
            <p:nvPr/>
          </p:nvSpPr>
          <p:spPr bwMode="auto">
            <a:xfrm>
              <a:off x="2590800" y="3460751"/>
              <a:ext cx="441325" cy="288925"/>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
            <p:cNvSpPr>
              <a:spLocks/>
            </p:cNvSpPr>
            <p:nvPr/>
          </p:nvSpPr>
          <p:spPr bwMode="auto">
            <a:xfrm>
              <a:off x="2670175" y="3170238"/>
              <a:ext cx="292100" cy="29051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0"/>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9" name="Group 88"/>
          <p:cNvGrpSpPr/>
          <p:nvPr/>
        </p:nvGrpSpPr>
        <p:grpSpPr>
          <a:xfrm>
            <a:off x="6651018" y="2416503"/>
            <a:ext cx="1759884" cy="1764883"/>
            <a:chOff x="2257425" y="2868613"/>
            <a:chExt cx="1117600" cy="1120775"/>
          </a:xfrm>
        </p:grpSpPr>
        <p:sp>
          <p:nvSpPr>
            <p:cNvPr id="90"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7"/>
            <p:cNvSpPr>
              <a:spLocks/>
            </p:cNvSpPr>
            <p:nvPr/>
          </p:nvSpPr>
          <p:spPr bwMode="auto">
            <a:xfrm>
              <a:off x="2590800" y="3460751"/>
              <a:ext cx="441325" cy="288925"/>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
            <p:cNvSpPr>
              <a:spLocks/>
            </p:cNvSpPr>
            <p:nvPr/>
          </p:nvSpPr>
          <p:spPr bwMode="auto">
            <a:xfrm>
              <a:off x="2670175" y="3170238"/>
              <a:ext cx="292100" cy="29051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6" name="Group 95"/>
          <p:cNvGrpSpPr/>
          <p:nvPr/>
        </p:nvGrpSpPr>
        <p:grpSpPr>
          <a:xfrm>
            <a:off x="4245291" y="2013375"/>
            <a:ext cx="2308475" cy="2315032"/>
            <a:chOff x="2257425" y="2868613"/>
            <a:chExt cx="1117600" cy="1120775"/>
          </a:xfrm>
        </p:grpSpPr>
        <p:sp>
          <p:nvSpPr>
            <p:cNvPr id="97"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7"/>
            <p:cNvSpPr>
              <a:spLocks/>
            </p:cNvSpPr>
            <p:nvPr/>
          </p:nvSpPr>
          <p:spPr bwMode="auto">
            <a:xfrm>
              <a:off x="2590800" y="3460751"/>
              <a:ext cx="441325" cy="288925"/>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
            <p:cNvSpPr>
              <a:spLocks/>
            </p:cNvSpPr>
            <p:nvPr/>
          </p:nvSpPr>
          <p:spPr bwMode="auto">
            <a:xfrm>
              <a:off x="2670175" y="3170238"/>
              <a:ext cx="292100" cy="29051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3" name="TextBox 102">
            <a:extLst>
              <a:ext uri="{FF2B5EF4-FFF2-40B4-BE49-F238E27FC236}">
                <a16:creationId xmlns:a16="http://schemas.microsoft.com/office/drawing/2014/main" id="{DB0A9C50-B290-4C30-A65A-9D7AB111D154}"/>
              </a:ext>
            </a:extLst>
          </p:cNvPr>
          <p:cNvSpPr txBox="1"/>
          <p:nvPr/>
        </p:nvSpPr>
        <p:spPr>
          <a:xfrm>
            <a:off x="380178" y="190428"/>
            <a:ext cx="5221219" cy="523220"/>
          </a:xfrm>
          <a:prstGeom prst="rect">
            <a:avLst/>
          </a:prstGeom>
          <a:noFill/>
        </p:spPr>
        <p:txBody>
          <a:bodyPr wrap="square" rtlCol="0">
            <a:spAutoFit/>
          </a:bodyPr>
          <a:lstStyle/>
          <a:p>
            <a:pPr lvl="0">
              <a:defRPr/>
            </a:pPr>
            <a:r>
              <a:rPr lang="en-US" sz="2800" b="1" dirty="0">
                <a:ea typeface="Noto Sans" panose="020B0502040504020204" pitchFamily="34"/>
                <a:cs typeface="Noto Sans" panose="020B0502040504020204" pitchFamily="34"/>
              </a:rPr>
              <a:t>Team Member</a:t>
            </a:r>
            <a:endParaRPr kumimoji="0" lang="en-GB" sz="2800" b="1" i="0" u="none" strike="noStrike" kern="1200" cap="none" spc="0" normalizeH="0" baseline="0" noProof="0" dirty="0">
              <a:ln>
                <a:noFill/>
              </a:ln>
              <a:effectLst/>
              <a:uLnTx/>
              <a:uFillTx/>
              <a:ea typeface="Noto Sans" panose="020B0502040504020204" pitchFamily="34"/>
              <a:cs typeface="Noto Sans" panose="020B0502040504020204" pitchFamily="34"/>
            </a:endParaRPr>
          </a:p>
        </p:txBody>
      </p:sp>
      <p:cxnSp>
        <p:nvCxnSpPr>
          <p:cNvPr id="108" name="Straight Connector 107"/>
          <p:cNvCxnSpPr/>
          <p:nvPr/>
        </p:nvCxnSpPr>
        <p:spPr>
          <a:xfrm flipH="1" flipV="1">
            <a:off x="8899072" y="4515372"/>
            <a:ext cx="545790" cy="1168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9432509" y="5678170"/>
            <a:ext cx="1885136" cy="58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68EB6B5D-84A6-4EA6-9AB4-A42F13EA240B}"/>
              </a:ext>
            </a:extLst>
          </p:cNvPr>
          <p:cNvSpPr txBox="1"/>
          <p:nvPr/>
        </p:nvSpPr>
        <p:spPr>
          <a:xfrm>
            <a:off x="9084597" y="4570912"/>
            <a:ext cx="3111848" cy="12464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500" dirty="0">
                <a:latin typeface="Noto Sans" panose="020B0502040504020204" pitchFamily="34"/>
                <a:ea typeface="Noto Sans" panose="020B0502040504020204" pitchFamily="34"/>
                <a:cs typeface="Noto Sans" panose="020B0502040504020204" pitchFamily="34"/>
              </a:rPr>
              <a:t>Avizit Nandi Avin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170901</a:t>
            </a:r>
            <a:r>
              <a:rPr lang="en-GB" sz="2500" dirty="0">
                <a:latin typeface="Noto Sans" panose="020B0502040504020204" pitchFamily="34"/>
                <a:ea typeface="Noto Sans" panose="020B0502040504020204" pitchFamily="34"/>
                <a:cs typeface="Noto Sans" panose="020B0502040504020204" pitchFamily="34"/>
              </a:rPr>
              <a:t>8</a:t>
            </a:r>
            <a:endParaRPr kumimoji="0" lang="en-GB" sz="2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cxnSp>
        <p:nvCxnSpPr>
          <p:cNvPr id="109" name="Straight Connector 108"/>
          <p:cNvCxnSpPr>
            <a:endCxn id="54" idx="23"/>
          </p:cNvCxnSpPr>
          <p:nvPr/>
        </p:nvCxnSpPr>
        <p:spPr>
          <a:xfrm flipV="1">
            <a:off x="2407605" y="4469852"/>
            <a:ext cx="778584" cy="767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802543" y="5237754"/>
            <a:ext cx="1605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90" idx="42"/>
          </p:cNvCxnSpPr>
          <p:nvPr/>
        </p:nvCxnSpPr>
        <p:spPr>
          <a:xfrm flipV="1">
            <a:off x="7785614" y="1717027"/>
            <a:ext cx="636718" cy="891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flipV="1">
            <a:off x="8410293" y="1713100"/>
            <a:ext cx="1790822" cy="6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68EB6B5D-84A6-4EA6-9AB4-A42F13EA240B}"/>
              </a:ext>
            </a:extLst>
          </p:cNvPr>
          <p:cNvSpPr txBox="1"/>
          <p:nvPr/>
        </p:nvSpPr>
        <p:spPr>
          <a:xfrm>
            <a:off x="8103973" y="806228"/>
            <a:ext cx="4053589"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500" dirty="0">
                <a:latin typeface="Noto Sans" panose="020B0502040504020204" pitchFamily="34"/>
                <a:ea typeface="Noto Sans" panose="020B0502040504020204" pitchFamily="34"/>
                <a:cs typeface="Noto Sans" panose="020B0502040504020204" pitchFamily="34"/>
              </a:rPr>
              <a:t>Nawaz Talukdar Sanglap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1709016</a:t>
            </a:r>
          </a:p>
        </p:txBody>
      </p:sp>
      <p:sp>
        <p:nvSpPr>
          <p:cNvPr id="105" name="Oval 104">
            <a:extLst>
              <a:ext uri="{FF2B5EF4-FFF2-40B4-BE49-F238E27FC236}">
                <a16:creationId xmlns:a16="http://schemas.microsoft.com/office/drawing/2014/main" id="{7B92844B-81F9-4EAB-A0DE-35D06E5D9BB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a:t>
            </a:r>
          </a:p>
        </p:txBody>
      </p:sp>
      <p:sp>
        <p:nvSpPr>
          <p:cNvPr id="106" name="TextBox 105">
            <a:extLst>
              <a:ext uri="{FF2B5EF4-FFF2-40B4-BE49-F238E27FC236}">
                <a16:creationId xmlns:a16="http://schemas.microsoft.com/office/drawing/2014/main" id="{62B067E6-A53F-4B4A-9BAB-20CCDF38F9B0}"/>
              </a:ext>
            </a:extLst>
          </p:cNvPr>
          <p:cNvSpPr txBox="1"/>
          <p:nvPr/>
        </p:nvSpPr>
        <p:spPr>
          <a:xfrm>
            <a:off x="-155652" y="4118926"/>
            <a:ext cx="3111848" cy="12464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500" dirty="0">
                <a:latin typeface="Noto Sans" panose="020B0502040504020204" pitchFamily="34"/>
                <a:ea typeface="Noto Sans" panose="020B0502040504020204" pitchFamily="34"/>
                <a:cs typeface="Noto Sans" panose="020B0502040504020204" pitchFamily="34"/>
              </a:rPr>
              <a:t>Md Rabiul Hasan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1709017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15804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0F7340-B679-480F-9067-DC6AC2AE4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865" y="1228345"/>
            <a:ext cx="3198058" cy="3198058"/>
          </a:xfrm>
          <a:prstGeom prst="rect">
            <a:avLst/>
          </a:prstGeom>
        </p:spPr>
      </p:pic>
      <p:sp>
        <p:nvSpPr>
          <p:cNvPr id="6" name="TextBox 5">
            <a:extLst>
              <a:ext uri="{FF2B5EF4-FFF2-40B4-BE49-F238E27FC236}">
                <a16:creationId xmlns:a16="http://schemas.microsoft.com/office/drawing/2014/main" id="{79896B8B-35F0-4E7B-B419-3626E065CF05}"/>
              </a:ext>
            </a:extLst>
          </p:cNvPr>
          <p:cNvSpPr txBox="1"/>
          <p:nvPr/>
        </p:nvSpPr>
        <p:spPr>
          <a:xfrm>
            <a:off x="338328" y="2020824"/>
            <a:ext cx="6446520" cy="2031325"/>
          </a:xfrm>
          <a:prstGeom prst="rect">
            <a:avLst/>
          </a:prstGeom>
          <a:noFill/>
        </p:spPr>
        <p:txBody>
          <a:bodyPr wrap="square" rtlCol="0">
            <a:spAutoFit/>
          </a:bodyPr>
          <a:lstStyle/>
          <a:p>
            <a:pPr algn="just"/>
            <a:r>
              <a:rPr lang="en-US" b="0" i="0" dirty="0">
                <a:solidFill>
                  <a:srgbClr val="222222"/>
                </a:solidFill>
                <a:effectLst/>
                <a:latin typeface="Lato" panose="020F0502020204030203" pitchFamily="34" charset="0"/>
              </a:rPr>
              <a:t>A type of reflector which has a reflecting surface having the shape of a paraboloid that is used to collect and re-radiated the electromagnetic energy is known as </a:t>
            </a:r>
            <a:r>
              <a:rPr lang="en-US" b="1" i="0" dirty="0">
                <a:solidFill>
                  <a:srgbClr val="222222"/>
                </a:solidFill>
                <a:effectLst/>
                <a:latin typeface="Lato" panose="020F0502020204030203" pitchFamily="34" charset="0"/>
              </a:rPr>
              <a:t>Parabolic Reflector</a:t>
            </a:r>
            <a:r>
              <a:rPr lang="en-US" b="0" i="0" dirty="0">
                <a:solidFill>
                  <a:srgbClr val="222222"/>
                </a:solidFill>
                <a:effectLst/>
                <a:latin typeface="Lato" panose="020F0502020204030203" pitchFamily="34" charset="0"/>
              </a:rPr>
              <a:t>. It is regarded as the simplest and popular form of reflector antenna.</a:t>
            </a:r>
          </a:p>
          <a:p>
            <a:pPr algn="just"/>
            <a:endParaRPr lang="en-US" dirty="0">
              <a:solidFill>
                <a:srgbClr val="222222"/>
              </a:solidFill>
              <a:latin typeface="Lato" panose="020F0502020204030203" pitchFamily="34" charset="0"/>
            </a:endParaRPr>
          </a:p>
          <a:p>
            <a:endParaRPr lang="en-US" dirty="0">
              <a:solidFill>
                <a:srgbClr val="222222"/>
              </a:solidFill>
              <a:latin typeface="Lato" panose="020F0502020204030203" pitchFamily="34" charset="0"/>
            </a:endParaRPr>
          </a:p>
          <a:p>
            <a:endParaRPr lang="en-US" dirty="0"/>
          </a:p>
        </p:txBody>
      </p:sp>
      <p:sp>
        <p:nvSpPr>
          <p:cNvPr id="7" name="TextBox 6">
            <a:extLst>
              <a:ext uri="{FF2B5EF4-FFF2-40B4-BE49-F238E27FC236}">
                <a16:creationId xmlns:a16="http://schemas.microsoft.com/office/drawing/2014/main" id="{214E1F50-87D1-4CAF-9B32-F316EDD0AA99}"/>
              </a:ext>
            </a:extLst>
          </p:cNvPr>
          <p:cNvSpPr txBox="1"/>
          <p:nvPr/>
        </p:nvSpPr>
        <p:spPr>
          <a:xfrm>
            <a:off x="475488" y="290595"/>
            <a:ext cx="2143857" cy="523220"/>
          </a:xfrm>
          <a:prstGeom prst="rect">
            <a:avLst/>
          </a:prstGeom>
          <a:noFill/>
        </p:spPr>
        <p:txBody>
          <a:bodyPr wrap="none" rtlCol="0">
            <a:spAutoFit/>
          </a:bodyPr>
          <a:lstStyle/>
          <a:p>
            <a:r>
              <a:rPr lang="en-US" sz="2800" b="1" dirty="0"/>
              <a:t>Introduction:</a:t>
            </a:r>
          </a:p>
        </p:txBody>
      </p:sp>
    </p:spTree>
    <p:extLst>
      <p:ext uri="{BB962C8B-B14F-4D97-AF65-F5344CB8AC3E}">
        <p14:creationId xmlns:p14="http://schemas.microsoft.com/office/powerpoint/2010/main" val="44743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CB7844-F6B3-4655-A942-C84F0DB5A869}"/>
              </a:ext>
            </a:extLst>
          </p:cNvPr>
          <p:cNvSpPr txBox="1"/>
          <p:nvPr/>
        </p:nvSpPr>
        <p:spPr>
          <a:xfrm>
            <a:off x="301752" y="1746932"/>
            <a:ext cx="5980176" cy="3416320"/>
          </a:xfrm>
          <a:prstGeom prst="rect">
            <a:avLst/>
          </a:prstGeom>
          <a:noFill/>
        </p:spPr>
        <p:txBody>
          <a:bodyPr wrap="square" rtlCol="0">
            <a:spAutoFit/>
          </a:bodyPr>
          <a:lstStyle/>
          <a:p>
            <a:pPr algn="just" fontAlgn="base"/>
            <a:r>
              <a:rPr lang="en-US" b="0" i="0" dirty="0">
                <a:solidFill>
                  <a:srgbClr val="222222"/>
                </a:solidFill>
                <a:effectLst/>
                <a:latin typeface="Lato" panose="020F0502020204030203" pitchFamily="34" charset="0"/>
              </a:rPr>
              <a:t>Consider having a parabolic reflector in receiving mode and where the feed element is present at the focus. The crucial function of the parabolic reflector is to change the spherical wave into a plane wave. So, at the focus when a feed antenna is placed which is nothing but an isotropic source then the waves are emitted from the source. The radiating element used at the focus is generally  </a:t>
            </a:r>
            <a:r>
              <a:rPr lang="en-US" b="0" i="0" dirty="0">
                <a:solidFill>
                  <a:srgbClr val="0274BE"/>
                </a:solidFill>
                <a:effectLst/>
                <a:latin typeface="Lato" panose="020F0502020204030203" pitchFamily="34" charset="0"/>
              </a:rPr>
              <a:t>horn antenna </a:t>
            </a:r>
            <a:r>
              <a:rPr lang="en-US" b="0" i="0" dirty="0">
                <a:solidFill>
                  <a:srgbClr val="222222"/>
                </a:solidFill>
                <a:effectLst/>
                <a:latin typeface="Lato" panose="020F0502020204030203" pitchFamily="34" charset="0"/>
              </a:rPr>
              <a:t>, which are used to illuminate the reflecting surface. Thus, the waves emitted from the source, incident on the surface of the reflector and are further reflected back as a plane wave of circular cross-section. </a:t>
            </a:r>
          </a:p>
          <a:p>
            <a:endParaRPr lang="en-US" dirty="0"/>
          </a:p>
        </p:txBody>
      </p:sp>
      <p:pic>
        <p:nvPicPr>
          <p:cNvPr id="1026" name="Picture 2" descr="ray representation through parabolic reflector">
            <a:extLst>
              <a:ext uri="{FF2B5EF4-FFF2-40B4-BE49-F238E27FC236}">
                <a16:creationId xmlns:a16="http://schemas.microsoft.com/office/drawing/2014/main" id="{42B287BC-0DC0-481A-BCE0-CA5FFBBF9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6785" y="1250054"/>
            <a:ext cx="4095750" cy="4410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E90BD7-8CE0-4EEC-9A9E-8DFDA508232C}"/>
              </a:ext>
            </a:extLst>
          </p:cNvPr>
          <p:cNvSpPr txBox="1"/>
          <p:nvPr/>
        </p:nvSpPr>
        <p:spPr>
          <a:xfrm>
            <a:off x="393192" y="722376"/>
            <a:ext cx="6195670" cy="523220"/>
          </a:xfrm>
          <a:prstGeom prst="rect">
            <a:avLst/>
          </a:prstGeom>
          <a:noFill/>
        </p:spPr>
        <p:txBody>
          <a:bodyPr wrap="none" rtlCol="0">
            <a:spAutoFit/>
          </a:bodyPr>
          <a:lstStyle/>
          <a:p>
            <a:r>
              <a:rPr lang="en-US" sz="2800" b="1" dirty="0"/>
              <a:t>Working Principle of Parabolic Reflector:</a:t>
            </a:r>
          </a:p>
        </p:txBody>
      </p:sp>
    </p:spTree>
    <p:extLst>
      <p:ext uri="{BB962C8B-B14F-4D97-AF65-F5344CB8AC3E}">
        <p14:creationId xmlns:p14="http://schemas.microsoft.com/office/powerpoint/2010/main" val="132759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2C353E-9FFC-4CAD-B332-B48C5EA648E0}"/>
              </a:ext>
            </a:extLst>
          </p:cNvPr>
          <p:cNvSpPr txBox="1"/>
          <p:nvPr/>
        </p:nvSpPr>
        <p:spPr>
          <a:xfrm>
            <a:off x="116879" y="73152"/>
            <a:ext cx="11676887" cy="2031325"/>
          </a:xfrm>
          <a:prstGeom prst="rect">
            <a:avLst/>
          </a:prstGeom>
          <a:noFill/>
        </p:spPr>
        <p:txBody>
          <a:bodyPr wrap="square" rtlCol="0">
            <a:spAutoFit/>
          </a:bodyPr>
          <a:lstStyle/>
          <a:p>
            <a:r>
              <a:rPr lang="en-US" dirty="0"/>
              <a:t>In this third project assignment, we are required to design a parabola reflector antenna using Computer Simulation Technology (CST) Studio Suite. CST has number of solvers in it both frequency and time domain. However in this project only transient solver is used which is time domain solver. CST is based on finite domain time difference method (FDTD). The antenna is front-fed by a circular horn waveguide antenna with rectangular waveguide feed of a given standard S as prescribed in the table below. The antenna is working at 6.8Ghz.</a:t>
            </a:r>
          </a:p>
          <a:p>
            <a:endParaRPr lang="en-US" dirty="0"/>
          </a:p>
          <a:p>
            <a:r>
              <a:rPr lang="en-US" b="1" dirty="0"/>
              <a:t>Table 1:</a:t>
            </a:r>
            <a:r>
              <a:rPr lang="en-US" dirty="0"/>
              <a:t>Parameters list</a:t>
            </a:r>
          </a:p>
        </p:txBody>
      </p:sp>
      <p:graphicFrame>
        <p:nvGraphicFramePr>
          <p:cNvPr id="4" name="Table 4">
            <a:extLst>
              <a:ext uri="{FF2B5EF4-FFF2-40B4-BE49-F238E27FC236}">
                <a16:creationId xmlns:a16="http://schemas.microsoft.com/office/drawing/2014/main" id="{4D9556BE-46E8-45F6-BADD-A3EADB717D17}"/>
              </a:ext>
            </a:extLst>
          </p:cNvPr>
          <p:cNvGraphicFramePr>
            <a:graphicFrameLocks noGrp="1"/>
          </p:cNvGraphicFramePr>
          <p:nvPr>
            <p:extLst>
              <p:ext uri="{D42A27DB-BD31-4B8C-83A1-F6EECF244321}">
                <p14:modId xmlns:p14="http://schemas.microsoft.com/office/powerpoint/2010/main" val="1908664630"/>
              </p:ext>
            </p:extLst>
          </p:nvPr>
        </p:nvGraphicFramePr>
        <p:xfrm>
          <a:off x="257556" y="2029968"/>
          <a:ext cx="5073396" cy="4754880"/>
        </p:xfrm>
        <a:graphic>
          <a:graphicData uri="http://schemas.openxmlformats.org/drawingml/2006/table">
            <a:tbl>
              <a:tblPr firstRow="1" bandRow="1">
                <a:tableStyleId>{5940675A-B579-460E-94D1-54222C63F5DA}</a:tableStyleId>
              </a:tblPr>
              <a:tblGrid>
                <a:gridCol w="2536698">
                  <a:extLst>
                    <a:ext uri="{9D8B030D-6E8A-4147-A177-3AD203B41FA5}">
                      <a16:colId xmlns:a16="http://schemas.microsoft.com/office/drawing/2014/main" val="820419707"/>
                    </a:ext>
                  </a:extLst>
                </a:gridCol>
                <a:gridCol w="2536698">
                  <a:extLst>
                    <a:ext uri="{9D8B030D-6E8A-4147-A177-3AD203B41FA5}">
                      <a16:colId xmlns:a16="http://schemas.microsoft.com/office/drawing/2014/main" val="3958390668"/>
                    </a:ext>
                  </a:extLst>
                </a:gridCol>
              </a:tblGrid>
              <a:tr h="334108">
                <a:tc>
                  <a:txBody>
                    <a:bodyPr/>
                    <a:lstStyle/>
                    <a:p>
                      <a:r>
                        <a:rPr lang="en-US" dirty="0"/>
                        <a:t>Name</a:t>
                      </a:r>
                    </a:p>
                  </a:txBody>
                  <a:tcPr/>
                </a:tc>
                <a:tc>
                  <a:txBody>
                    <a:bodyPr/>
                    <a:lstStyle/>
                    <a:p>
                      <a:r>
                        <a:rPr lang="en-US" dirty="0"/>
                        <a:t>Value(mm)</a:t>
                      </a:r>
                    </a:p>
                  </a:txBody>
                  <a:tcPr/>
                </a:tc>
                <a:extLst>
                  <a:ext uri="{0D108BD9-81ED-4DB2-BD59-A6C34878D82A}">
                    <a16:rowId xmlns:a16="http://schemas.microsoft.com/office/drawing/2014/main" val="3867490476"/>
                  </a:ext>
                </a:extLst>
              </a:tr>
              <a:tr h="334108">
                <a:tc>
                  <a:txBody>
                    <a:bodyPr/>
                    <a:lstStyle/>
                    <a:p>
                      <a:r>
                        <a:rPr lang="en-US" dirty="0"/>
                        <a:t>A</a:t>
                      </a:r>
                    </a:p>
                  </a:txBody>
                  <a:tcPr/>
                </a:tc>
                <a:tc>
                  <a:txBody>
                    <a:bodyPr/>
                    <a:lstStyle/>
                    <a:p>
                      <a:r>
                        <a:rPr lang="en-US" dirty="0"/>
                        <a:t>0.005</a:t>
                      </a:r>
                    </a:p>
                  </a:txBody>
                  <a:tcPr/>
                </a:tc>
                <a:extLst>
                  <a:ext uri="{0D108BD9-81ED-4DB2-BD59-A6C34878D82A}">
                    <a16:rowId xmlns:a16="http://schemas.microsoft.com/office/drawing/2014/main" val="3871638271"/>
                  </a:ext>
                </a:extLst>
              </a:tr>
              <a:tr h="334108">
                <a:tc>
                  <a:txBody>
                    <a:bodyPr/>
                    <a:lstStyle/>
                    <a:p>
                      <a:r>
                        <a:rPr lang="en-US" dirty="0"/>
                        <a:t>R</a:t>
                      </a:r>
                    </a:p>
                  </a:txBody>
                  <a:tcPr/>
                </a:tc>
                <a:tc>
                  <a:txBody>
                    <a:bodyPr/>
                    <a:lstStyle/>
                    <a:p>
                      <a:r>
                        <a:rPr lang="en-US" dirty="0"/>
                        <a:t>110</a:t>
                      </a:r>
                    </a:p>
                  </a:txBody>
                  <a:tcPr/>
                </a:tc>
                <a:extLst>
                  <a:ext uri="{0D108BD9-81ED-4DB2-BD59-A6C34878D82A}">
                    <a16:rowId xmlns:a16="http://schemas.microsoft.com/office/drawing/2014/main" val="3588133385"/>
                  </a:ext>
                </a:extLst>
              </a:tr>
              <a:tr h="334108">
                <a:tc>
                  <a:txBody>
                    <a:bodyPr/>
                    <a:lstStyle/>
                    <a:p>
                      <a:r>
                        <a:rPr lang="en-US" dirty="0"/>
                        <a:t>Rt</a:t>
                      </a:r>
                    </a:p>
                  </a:txBody>
                  <a:tcPr/>
                </a:tc>
                <a:tc>
                  <a:txBody>
                    <a:bodyPr/>
                    <a:lstStyle/>
                    <a:p>
                      <a:r>
                        <a:rPr lang="en-US" dirty="0"/>
                        <a:t>8</a:t>
                      </a:r>
                    </a:p>
                  </a:txBody>
                  <a:tcPr/>
                </a:tc>
                <a:extLst>
                  <a:ext uri="{0D108BD9-81ED-4DB2-BD59-A6C34878D82A}">
                    <a16:rowId xmlns:a16="http://schemas.microsoft.com/office/drawing/2014/main" val="1818064278"/>
                  </a:ext>
                </a:extLst>
              </a:tr>
              <a:tr h="334108">
                <a:tc>
                  <a:txBody>
                    <a:bodyPr/>
                    <a:lstStyle/>
                    <a:p>
                      <a:r>
                        <a:rPr lang="en-US" dirty="0"/>
                        <a:t>F</a:t>
                      </a:r>
                    </a:p>
                  </a:txBody>
                  <a:tcPr/>
                </a:tc>
                <a:tc>
                  <a:txBody>
                    <a:bodyPr/>
                    <a:lstStyle/>
                    <a:p>
                      <a:r>
                        <a:rPr lang="en-US" dirty="0"/>
                        <a:t>160</a:t>
                      </a:r>
                    </a:p>
                  </a:txBody>
                  <a:tcPr/>
                </a:tc>
                <a:extLst>
                  <a:ext uri="{0D108BD9-81ED-4DB2-BD59-A6C34878D82A}">
                    <a16:rowId xmlns:a16="http://schemas.microsoft.com/office/drawing/2014/main" val="1359696850"/>
                  </a:ext>
                </a:extLst>
              </a:tr>
              <a:tr h="334108">
                <a:tc>
                  <a:txBody>
                    <a:bodyPr/>
                    <a:lstStyle/>
                    <a:p>
                      <a:r>
                        <a:rPr lang="en-US" dirty="0"/>
                        <a:t>Lf</a:t>
                      </a:r>
                    </a:p>
                  </a:txBody>
                  <a:tcPr/>
                </a:tc>
                <a:tc>
                  <a:txBody>
                    <a:bodyPr/>
                    <a:lstStyle/>
                    <a:p>
                      <a:r>
                        <a:rPr lang="en-US" dirty="0"/>
                        <a:t>42</a:t>
                      </a:r>
                    </a:p>
                  </a:txBody>
                  <a:tcPr/>
                </a:tc>
                <a:extLst>
                  <a:ext uri="{0D108BD9-81ED-4DB2-BD59-A6C34878D82A}">
                    <a16:rowId xmlns:a16="http://schemas.microsoft.com/office/drawing/2014/main" val="2621053415"/>
                  </a:ext>
                </a:extLst>
              </a:tr>
              <a:tr h="334108">
                <a:tc>
                  <a:txBody>
                    <a:bodyPr/>
                    <a:lstStyle/>
                    <a:p>
                      <a:r>
                        <a:rPr lang="en-US" dirty="0"/>
                        <a:t>Lg</a:t>
                      </a:r>
                    </a:p>
                  </a:txBody>
                  <a:tcPr/>
                </a:tc>
                <a:tc>
                  <a:txBody>
                    <a:bodyPr/>
                    <a:lstStyle/>
                    <a:p>
                      <a:r>
                        <a:rPr lang="en-US" dirty="0"/>
                        <a:t>19</a:t>
                      </a:r>
                    </a:p>
                  </a:txBody>
                  <a:tcPr/>
                </a:tc>
                <a:extLst>
                  <a:ext uri="{0D108BD9-81ED-4DB2-BD59-A6C34878D82A}">
                    <a16:rowId xmlns:a16="http://schemas.microsoft.com/office/drawing/2014/main" val="1059500144"/>
                  </a:ext>
                </a:extLst>
              </a:tr>
              <a:tr h="334108">
                <a:tc>
                  <a:txBody>
                    <a:bodyPr/>
                    <a:lstStyle/>
                    <a:p>
                      <a:r>
                        <a:rPr lang="en-US" dirty="0"/>
                        <a:t>Wg</a:t>
                      </a:r>
                    </a:p>
                  </a:txBody>
                  <a:tcPr/>
                </a:tc>
                <a:tc>
                  <a:txBody>
                    <a:bodyPr/>
                    <a:lstStyle/>
                    <a:p>
                      <a:r>
                        <a:rPr lang="en-US" dirty="0"/>
                        <a:t>16</a:t>
                      </a:r>
                    </a:p>
                  </a:txBody>
                  <a:tcPr/>
                </a:tc>
                <a:extLst>
                  <a:ext uri="{0D108BD9-81ED-4DB2-BD59-A6C34878D82A}">
                    <a16:rowId xmlns:a16="http://schemas.microsoft.com/office/drawing/2014/main" val="3485075276"/>
                  </a:ext>
                </a:extLst>
              </a:tr>
              <a:tr h="334108">
                <a:tc>
                  <a:txBody>
                    <a:bodyPr/>
                    <a:lstStyle/>
                    <a:p>
                      <a:r>
                        <a:rPr lang="en-US" dirty="0"/>
                        <a:t>Hg</a:t>
                      </a:r>
                    </a:p>
                  </a:txBody>
                  <a:tcPr/>
                </a:tc>
                <a:tc>
                  <a:txBody>
                    <a:bodyPr/>
                    <a:lstStyle/>
                    <a:p>
                      <a:r>
                        <a:rPr lang="en-US" dirty="0"/>
                        <a:t>11</a:t>
                      </a:r>
                    </a:p>
                  </a:txBody>
                  <a:tcPr/>
                </a:tc>
                <a:extLst>
                  <a:ext uri="{0D108BD9-81ED-4DB2-BD59-A6C34878D82A}">
                    <a16:rowId xmlns:a16="http://schemas.microsoft.com/office/drawing/2014/main" val="911147471"/>
                  </a:ext>
                </a:extLst>
              </a:tr>
              <a:tr h="334108">
                <a:tc>
                  <a:txBody>
                    <a:bodyPr/>
                    <a:lstStyle/>
                    <a:p>
                      <a:r>
                        <a:rPr lang="en-US" dirty="0"/>
                        <a:t>Wa</a:t>
                      </a:r>
                    </a:p>
                  </a:txBody>
                  <a:tcPr/>
                </a:tc>
                <a:tc>
                  <a:txBody>
                    <a:bodyPr/>
                    <a:lstStyle/>
                    <a:p>
                      <a:r>
                        <a:rPr lang="en-US" dirty="0"/>
                        <a:t>27</a:t>
                      </a:r>
                    </a:p>
                  </a:txBody>
                  <a:tcPr/>
                </a:tc>
                <a:extLst>
                  <a:ext uri="{0D108BD9-81ED-4DB2-BD59-A6C34878D82A}">
                    <a16:rowId xmlns:a16="http://schemas.microsoft.com/office/drawing/2014/main" val="3027047208"/>
                  </a:ext>
                </a:extLst>
              </a:tr>
              <a:tr h="334108">
                <a:tc>
                  <a:txBody>
                    <a:bodyPr/>
                    <a:lstStyle/>
                    <a:p>
                      <a:r>
                        <a:rPr lang="en-US" dirty="0"/>
                        <a:t>Ha</a:t>
                      </a:r>
                    </a:p>
                  </a:txBody>
                  <a:tcPr/>
                </a:tc>
                <a:tc>
                  <a:txBody>
                    <a:bodyPr/>
                    <a:lstStyle/>
                    <a:p>
                      <a:r>
                        <a:rPr lang="en-US" dirty="0"/>
                        <a:t>21</a:t>
                      </a:r>
                    </a:p>
                  </a:txBody>
                  <a:tcPr/>
                </a:tc>
                <a:extLst>
                  <a:ext uri="{0D108BD9-81ED-4DB2-BD59-A6C34878D82A}">
                    <a16:rowId xmlns:a16="http://schemas.microsoft.com/office/drawing/2014/main" val="3268464512"/>
                  </a:ext>
                </a:extLst>
              </a:tr>
              <a:tr h="334108">
                <a:tc>
                  <a:txBody>
                    <a:bodyPr/>
                    <a:lstStyle/>
                    <a:p>
                      <a:r>
                        <a:rPr lang="en-US" dirty="0"/>
                        <a:t>Mt</a:t>
                      </a:r>
                    </a:p>
                  </a:txBody>
                  <a:tcPr/>
                </a:tc>
                <a:tc>
                  <a:txBody>
                    <a:bodyPr/>
                    <a:lstStyle/>
                    <a:p>
                      <a:r>
                        <a:rPr lang="en-US" dirty="0"/>
                        <a:t>0.9</a:t>
                      </a:r>
                    </a:p>
                  </a:txBody>
                  <a:tcPr/>
                </a:tc>
                <a:extLst>
                  <a:ext uri="{0D108BD9-81ED-4DB2-BD59-A6C34878D82A}">
                    <a16:rowId xmlns:a16="http://schemas.microsoft.com/office/drawing/2014/main" val="2533569459"/>
                  </a:ext>
                </a:extLst>
              </a:tr>
              <a:tr h="334108">
                <a:tc>
                  <a:txBody>
                    <a:bodyPr/>
                    <a:lstStyle/>
                    <a:p>
                      <a:r>
                        <a:rPr lang="en-US" dirty="0"/>
                        <a:t>Rs</a:t>
                      </a:r>
                    </a:p>
                  </a:txBody>
                  <a:tcPr/>
                </a:tc>
                <a:tc>
                  <a:txBody>
                    <a:bodyPr/>
                    <a:lstStyle/>
                    <a:p>
                      <a:r>
                        <a:rPr lang="en-US" dirty="0"/>
                        <a:t>0.5</a:t>
                      </a:r>
                    </a:p>
                  </a:txBody>
                  <a:tcPr/>
                </a:tc>
                <a:extLst>
                  <a:ext uri="{0D108BD9-81ED-4DB2-BD59-A6C34878D82A}">
                    <a16:rowId xmlns:a16="http://schemas.microsoft.com/office/drawing/2014/main" val="3994099788"/>
                  </a:ext>
                </a:extLst>
              </a:tr>
            </a:tbl>
          </a:graphicData>
        </a:graphic>
      </p:graphicFrame>
      <p:pic>
        <p:nvPicPr>
          <p:cNvPr id="5" name="Picture 4">
            <a:extLst>
              <a:ext uri="{FF2B5EF4-FFF2-40B4-BE49-F238E27FC236}">
                <a16:creationId xmlns:a16="http://schemas.microsoft.com/office/drawing/2014/main" id="{3A8C962E-12CB-427E-AD7C-FEF9792E9977}"/>
              </a:ext>
            </a:extLst>
          </p:cNvPr>
          <p:cNvPicPr>
            <a:picLocks noChangeAspect="1"/>
          </p:cNvPicPr>
          <p:nvPr/>
        </p:nvPicPr>
        <p:blipFill>
          <a:blip r:embed="rId2"/>
          <a:stretch>
            <a:fillRect/>
          </a:stretch>
        </p:blipFill>
        <p:spPr>
          <a:xfrm>
            <a:off x="6741415" y="1635465"/>
            <a:ext cx="3071888" cy="1901645"/>
          </a:xfrm>
          <a:prstGeom prst="rect">
            <a:avLst/>
          </a:prstGeom>
        </p:spPr>
      </p:pic>
      <p:pic>
        <p:nvPicPr>
          <p:cNvPr id="7" name="Picture 6">
            <a:extLst>
              <a:ext uri="{FF2B5EF4-FFF2-40B4-BE49-F238E27FC236}">
                <a16:creationId xmlns:a16="http://schemas.microsoft.com/office/drawing/2014/main" id="{C5BDE7B6-2AB2-4170-9667-BC24DB609662}"/>
              </a:ext>
            </a:extLst>
          </p:cNvPr>
          <p:cNvPicPr>
            <a:picLocks noChangeAspect="1"/>
          </p:cNvPicPr>
          <p:nvPr/>
        </p:nvPicPr>
        <p:blipFill>
          <a:blip r:embed="rId3"/>
          <a:stretch>
            <a:fillRect/>
          </a:stretch>
        </p:blipFill>
        <p:spPr>
          <a:xfrm>
            <a:off x="6741415" y="4198797"/>
            <a:ext cx="3071888" cy="1915424"/>
          </a:xfrm>
          <a:prstGeom prst="rect">
            <a:avLst/>
          </a:prstGeom>
        </p:spPr>
      </p:pic>
      <p:sp>
        <p:nvSpPr>
          <p:cNvPr id="8" name="TextBox 7">
            <a:extLst>
              <a:ext uri="{FF2B5EF4-FFF2-40B4-BE49-F238E27FC236}">
                <a16:creationId xmlns:a16="http://schemas.microsoft.com/office/drawing/2014/main" id="{1A2FBF58-E2BC-455A-A271-8C505E76920E}"/>
              </a:ext>
            </a:extLst>
          </p:cNvPr>
          <p:cNvSpPr txBox="1"/>
          <p:nvPr/>
        </p:nvSpPr>
        <p:spPr>
          <a:xfrm>
            <a:off x="7277492" y="6114221"/>
            <a:ext cx="2309567" cy="307777"/>
          </a:xfrm>
          <a:prstGeom prst="rect">
            <a:avLst/>
          </a:prstGeom>
          <a:noFill/>
        </p:spPr>
        <p:txBody>
          <a:bodyPr wrap="square" rtlCol="0">
            <a:spAutoFit/>
          </a:bodyPr>
          <a:lstStyle/>
          <a:p>
            <a:r>
              <a:rPr lang="en-US" sz="1400" dirty="0"/>
              <a:t>Fig 1: Horn Antenna</a:t>
            </a:r>
          </a:p>
        </p:txBody>
      </p:sp>
    </p:spTree>
    <p:extLst>
      <p:ext uri="{BB962C8B-B14F-4D97-AF65-F5344CB8AC3E}">
        <p14:creationId xmlns:p14="http://schemas.microsoft.com/office/powerpoint/2010/main" val="325538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17F062-D6B3-4A01-B535-CE0DFDD05417}"/>
              </a:ext>
            </a:extLst>
          </p:cNvPr>
          <p:cNvSpPr txBox="1"/>
          <p:nvPr/>
        </p:nvSpPr>
        <p:spPr>
          <a:xfrm>
            <a:off x="254978" y="431807"/>
            <a:ext cx="5249008" cy="2031325"/>
          </a:xfrm>
          <a:prstGeom prst="rect">
            <a:avLst/>
          </a:prstGeom>
          <a:noFill/>
        </p:spPr>
        <p:txBody>
          <a:bodyPr wrap="square" rtlCol="0">
            <a:spAutoFit/>
          </a:bodyPr>
          <a:lstStyle/>
          <a:p>
            <a:pPr algn="just"/>
            <a:r>
              <a:rPr lang="en-US" dirty="0"/>
              <a:t>The simulation takes up about 8 hours to complete with default mesh properties. Such long period is taken because the CST uses time domain transient solver instead of frequency domain solver in other software for example High Frequency Structure Simulator (HFSS) that based on finite element method (FEM). </a:t>
            </a:r>
          </a:p>
        </p:txBody>
      </p:sp>
      <p:sp>
        <p:nvSpPr>
          <p:cNvPr id="4" name="TextBox 3">
            <a:extLst>
              <a:ext uri="{FF2B5EF4-FFF2-40B4-BE49-F238E27FC236}">
                <a16:creationId xmlns:a16="http://schemas.microsoft.com/office/drawing/2014/main" id="{D240B4F1-839B-44E9-83B4-9FFC9CC1A19B}"/>
              </a:ext>
            </a:extLst>
          </p:cNvPr>
          <p:cNvSpPr txBox="1"/>
          <p:nvPr/>
        </p:nvSpPr>
        <p:spPr>
          <a:xfrm>
            <a:off x="7268066" y="4864230"/>
            <a:ext cx="3252247" cy="307777"/>
          </a:xfrm>
          <a:prstGeom prst="rect">
            <a:avLst/>
          </a:prstGeom>
          <a:noFill/>
        </p:spPr>
        <p:txBody>
          <a:bodyPr wrap="square" rtlCol="0">
            <a:spAutoFit/>
          </a:bodyPr>
          <a:lstStyle/>
          <a:p>
            <a:r>
              <a:rPr lang="en-US" sz="1400" dirty="0"/>
              <a:t>Fig 2: Parabolic reflector antenna</a:t>
            </a:r>
          </a:p>
        </p:txBody>
      </p:sp>
      <p:pic>
        <p:nvPicPr>
          <p:cNvPr id="6" name="Picture 5">
            <a:extLst>
              <a:ext uri="{FF2B5EF4-FFF2-40B4-BE49-F238E27FC236}">
                <a16:creationId xmlns:a16="http://schemas.microsoft.com/office/drawing/2014/main" id="{2B19AFC2-1BB4-4B56-AC76-EC36BE3FDB60}"/>
              </a:ext>
            </a:extLst>
          </p:cNvPr>
          <p:cNvPicPr>
            <a:picLocks noChangeAspect="1"/>
          </p:cNvPicPr>
          <p:nvPr/>
        </p:nvPicPr>
        <p:blipFill>
          <a:blip r:embed="rId2"/>
          <a:stretch>
            <a:fillRect/>
          </a:stretch>
        </p:blipFill>
        <p:spPr>
          <a:xfrm>
            <a:off x="6688016" y="431807"/>
            <a:ext cx="3248025" cy="3838575"/>
          </a:xfrm>
          <a:prstGeom prst="rect">
            <a:avLst/>
          </a:prstGeom>
        </p:spPr>
      </p:pic>
    </p:spTree>
    <p:extLst>
      <p:ext uri="{BB962C8B-B14F-4D97-AF65-F5344CB8AC3E}">
        <p14:creationId xmlns:p14="http://schemas.microsoft.com/office/powerpoint/2010/main" val="264422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8BB189-7D31-4726-8897-A095DB0CF288}"/>
              </a:ext>
            </a:extLst>
          </p:cNvPr>
          <p:cNvSpPr txBox="1"/>
          <p:nvPr/>
        </p:nvSpPr>
        <p:spPr>
          <a:xfrm>
            <a:off x="219807" y="92269"/>
            <a:ext cx="3209193" cy="523220"/>
          </a:xfrm>
          <a:prstGeom prst="rect">
            <a:avLst/>
          </a:prstGeom>
          <a:noFill/>
        </p:spPr>
        <p:txBody>
          <a:bodyPr wrap="square" rtlCol="0">
            <a:spAutoFit/>
          </a:bodyPr>
          <a:lstStyle/>
          <a:p>
            <a:r>
              <a:rPr lang="en-US" sz="2800" b="1" dirty="0"/>
              <a:t>Results:</a:t>
            </a:r>
          </a:p>
        </p:txBody>
      </p:sp>
      <p:pic>
        <p:nvPicPr>
          <p:cNvPr id="4" name="Picture 3">
            <a:extLst>
              <a:ext uri="{FF2B5EF4-FFF2-40B4-BE49-F238E27FC236}">
                <a16:creationId xmlns:a16="http://schemas.microsoft.com/office/drawing/2014/main" id="{178F9355-CB6F-4F18-8908-C737C281C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3456"/>
            <a:ext cx="12192000" cy="3796215"/>
          </a:xfrm>
          <a:prstGeom prst="rect">
            <a:avLst/>
          </a:prstGeom>
        </p:spPr>
      </p:pic>
      <p:sp>
        <p:nvSpPr>
          <p:cNvPr id="5" name="TextBox 4">
            <a:extLst>
              <a:ext uri="{FF2B5EF4-FFF2-40B4-BE49-F238E27FC236}">
                <a16:creationId xmlns:a16="http://schemas.microsoft.com/office/drawing/2014/main" id="{35640671-0B0F-4AD9-941D-5FE7DCE6BC88}"/>
              </a:ext>
            </a:extLst>
          </p:cNvPr>
          <p:cNvSpPr txBox="1"/>
          <p:nvPr/>
        </p:nvSpPr>
        <p:spPr>
          <a:xfrm>
            <a:off x="3288322" y="4687638"/>
            <a:ext cx="5090746" cy="369332"/>
          </a:xfrm>
          <a:prstGeom prst="rect">
            <a:avLst/>
          </a:prstGeom>
          <a:noFill/>
        </p:spPr>
        <p:txBody>
          <a:bodyPr wrap="square" rtlCol="0">
            <a:spAutoFit/>
          </a:bodyPr>
          <a:lstStyle/>
          <a:p>
            <a:r>
              <a:rPr lang="en-US" dirty="0"/>
              <a:t>Figure 3: S-parameter S1,1 magnitude vs. frequency</a:t>
            </a:r>
          </a:p>
        </p:txBody>
      </p:sp>
      <p:sp>
        <p:nvSpPr>
          <p:cNvPr id="6" name="TextBox 5">
            <a:extLst>
              <a:ext uri="{FF2B5EF4-FFF2-40B4-BE49-F238E27FC236}">
                <a16:creationId xmlns:a16="http://schemas.microsoft.com/office/drawing/2014/main" id="{32A15C6A-C016-46EB-8497-38A0A19E5FA0}"/>
              </a:ext>
            </a:extLst>
          </p:cNvPr>
          <p:cNvSpPr txBox="1"/>
          <p:nvPr/>
        </p:nvSpPr>
        <p:spPr>
          <a:xfrm>
            <a:off x="219807" y="5125778"/>
            <a:ext cx="12004271" cy="1077218"/>
          </a:xfrm>
          <a:prstGeom prst="rect">
            <a:avLst/>
          </a:prstGeom>
          <a:noFill/>
        </p:spPr>
        <p:txBody>
          <a:bodyPr wrap="square" rtlCol="0">
            <a:spAutoFit/>
          </a:bodyPr>
          <a:lstStyle/>
          <a:p>
            <a:pPr algn="just"/>
            <a:r>
              <a:rPr lang="en-US" sz="1600" dirty="0"/>
              <a:t>Figure 3 shows S-parameter 1D plot marked at frequency of 6.876 GHz as the nearest frequency to the operating frequency of this antenna which is 7 GHz. Generally, the preferred value is in the range of -10 to -20 dB. However, the value less than -10 dB proved that the antenna is transferring the maximum power and thus almost no power is reflected back. Further adjustments can be made to achieve its desired performance by varying the distance of the horn antenna to the reflector, a, size of the antenna, and others.</a:t>
            </a:r>
          </a:p>
        </p:txBody>
      </p:sp>
    </p:spTree>
    <p:extLst>
      <p:ext uri="{BB962C8B-B14F-4D97-AF65-F5344CB8AC3E}">
        <p14:creationId xmlns:p14="http://schemas.microsoft.com/office/powerpoint/2010/main" val="269901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DD7297-0E53-4CE7-B49D-2BBE7BE2A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0829"/>
            <a:ext cx="12055885" cy="4404742"/>
          </a:xfrm>
          <a:prstGeom prst="rect">
            <a:avLst/>
          </a:prstGeom>
        </p:spPr>
      </p:pic>
      <p:sp>
        <p:nvSpPr>
          <p:cNvPr id="4" name="TextBox 3">
            <a:extLst>
              <a:ext uri="{FF2B5EF4-FFF2-40B4-BE49-F238E27FC236}">
                <a16:creationId xmlns:a16="http://schemas.microsoft.com/office/drawing/2014/main" id="{1D2AA918-7DA1-45AE-8F9B-50756E756180}"/>
              </a:ext>
            </a:extLst>
          </p:cNvPr>
          <p:cNvSpPr txBox="1"/>
          <p:nvPr/>
        </p:nvSpPr>
        <p:spPr>
          <a:xfrm>
            <a:off x="4423345" y="5024701"/>
            <a:ext cx="5090746" cy="369332"/>
          </a:xfrm>
          <a:prstGeom prst="rect">
            <a:avLst/>
          </a:prstGeom>
          <a:noFill/>
        </p:spPr>
        <p:txBody>
          <a:bodyPr wrap="square" rtlCol="0">
            <a:spAutoFit/>
          </a:bodyPr>
          <a:lstStyle/>
          <a:p>
            <a:r>
              <a:rPr lang="en-US" dirty="0"/>
              <a:t>Figure 4: Port signal plot.</a:t>
            </a:r>
          </a:p>
        </p:txBody>
      </p:sp>
    </p:spTree>
    <p:extLst>
      <p:ext uri="{BB962C8B-B14F-4D97-AF65-F5344CB8AC3E}">
        <p14:creationId xmlns:p14="http://schemas.microsoft.com/office/powerpoint/2010/main" val="295681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9FA300-8491-43FD-967B-24EDE1184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09" y="452030"/>
            <a:ext cx="12017781" cy="4336156"/>
          </a:xfrm>
          <a:prstGeom prst="rect">
            <a:avLst/>
          </a:prstGeom>
        </p:spPr>
      </p:pic>
      <p:sp>
        <p:nvSpPr>
          <p:cNvPr id="4" name="TextBox 3">
            <a:extLst>
              <a:ext uri="{FF2B5EF4-FFF2-40B4-BE49-F238E27FC236}">
                <a16:creationId xmlns:a16="http://schemas.microsoft.com/office/drawing/2014/main" id="{639E68D0-2D6D-4CE7-BE0E-0C1A5BBB5852}"/>
              </a:ext>
            </a:extLst>
          </p:cNvPr>
          <p:cNvSpPr txBox="1"/>
          <p:nvPr/>
        </p:nvSpPr>
        <p:spPr>
          <a:xfrm>
            <a:off x="4344214" y="4910401"/>
            <a:ext cx="5090746" cy="369332"/>
          </a:xfrm>
          <a:prstGeom prst="rect">
            <a:avLst/>
          </a:prstGeom>
          <a:noFill/>
        </p:spPr>
        <p:txBody>
          <a:bodyPr wrap="square" rtlCol="0">
            <a:spAutoFit/>
          </a:bodyPr>
          <a:lstStyle/>
          <a:p>
            <a:r>
              <a:rPr lang="en-US" dirty="0"/>
              <a:t>Figure 5: Energy  plot.</a:t>
            </a:r>
          </a:p>
        </p:txBody>
      </p:sp>
    </p:spTree>
    <p:extLst>
      <p:ext uri="{BB962C8B-B14F-4D97-AF65-F5344CB8AC3E}">
        <p14:creationId xmlns:p14="http://schemas.microsoft.com/office/powerpoint/2010/main" val="3752110"/>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14141</TotalTime>
  <Words>819</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Lato</vt:lpstr>
      <vt:lpstr>Noto Sans</vt:lpstr>
      <vt:lpstr>Noto Sans Disp ExtBd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md rabiul rabiul</cp:lastModifiedBy>
  <cp:revision>1030</cp:revision>
  <dcterms:created xsi:type="dcterms:W3CDTF">2017-12-05T16:25:52Z</dcterms:created>
  <dcterms:modified xsi:type="dcterms:W3CDTF">2021-06-02T13:14:18Z</dcterms:modified>
</cp:coreProperties>
</file>