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5" r:id="rId8"/>
    <p:sldId id="267" r:id="rId9"/>
    <p:sldId id="268" r:id="rId10"/>
    <p:sldId id="270" r:id="rId11"/>
    <p:sldId id="271"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10/31/2023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10/31/2023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10/31/2023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smtClean="0">
                <a:latin typeface="Sylfaen" panose="010A0502050306030303" pitchFamily="18" charset="0"/>
              </a:rPr>
              <a:t>IMAGE </a:t>
            </a:r>
            <a:r>
              <a:rPr lang="en-US" sz="4800" smtClean="0">
                <a:latin typeface="Sylfaen" panose="010A0502050306030303" pitchFamily="18" charset="0"/>
              </a:rPr>
              <a:t>RECOGNITION</a:t>
            </a:r>
            <a:br>
              <a:rPr lang="en-US" sz="4800" smtClean="0">
                <a:latin typeface="Sylfaen" panose="010A0502050306030303" pitchFamily="18" charset="0"/>
              </a:rPr>
            </a:br>
            <a:r>
              <a:rPr lang="en-US" sz="4800" smtClean="0">
                <a:latin typeface="Sylfaen" panose="010A0502050306030303" pitchFamily="18" charset="0"/>
              </a:rPr>
              <a:t> </a:t>
            </a:r>
            <a:r>
              <a:rPr lang="en-US" sz="4800" dirty="0" smtClean="0">
                <a:latin typeface="Sylfaen" panose="010A0502050306030303" pitchFamily="18" charset="0"/>
              </a:rPr>
              <a:t>WITH IBM CLOUD VISUAL RECOGNITION</a:t>
            </a:r>
            <a:endParaRPr lang="en-US" sz="4800" dirty="0">
              <a:latin typeface="Sylfaen" panose="010A0502050306030303"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160" y="267786"/>
            <a:ext cx="6689677" cy="12801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814" y="93480"/>
            <a:ext cx="2809875" cy="1628775"/>
          </a:xfrm>
          <a:prstGeom prst="rect">
            <a:avLst/>
          </a:prstGeom>
        </p:spPr>
      </p:pic>
    </p:spTree>
    <p:extLst>
      <p:ext uri="{BB962C8B-B14F-4D97-AF65-F5344CB8AC3E}">
        <p14:creationId xmlns:p14="http://schemas.microsoft.com/office/powerpoint/2010/main" val="62341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FE60-6854-D201-9726-39E71756EE5C}"/>
              </a:ext>
            </a:extLst>
          </p:cNvPr>
          <p:cNvSpPr>
            <a:spLocks noGrp="1"/>
          </p:cNvSpPr>
          <p:nvPr>
            <p:ph type="title"/>
          </p:nvPr>
        </p:nvSpPr>
        <p:spPr/>
        <p:txBody>
          <a:bodyPr>
            <a:normAutofit/>
          </a:bodyPr>
          <a:lstStyle/>
          <a:p>
            <a:r>
              <a:rPr lang="en-US" sz="3200" dirty="0" smtClean="0">
                <a:latin typeface="Sylfaen" panose="010A0502050306030303" pitchFamily="18" charset="0"/>
              </a:rPr>
              <a:t>USER INTERFACE:</a:t>
            </a:r>
            <a:endParaRPr lang="en-US" sz="3200" dirty="0">
              <a:latin typeface="Sylfaen" panose="010A0502050306030303" pitchFamily="18" charset="0"/>
            </a:endParaRPr>
          </a:p>
        </p:txBody>
      </p:sp>
      <p:sp>
        <p:nvSpPr>
          <p:cNvPr id="3" name="Content Placeholder 2">
            <a:extLst>
              <a:ext uri="{FF2B5EF4-FFF2-40B4-BE49-F238E27FC236}">
                <a16:creationId xmlns:a16="http://schemas.microsoft.com/office/drawing/2014/main" id="{1CF24F53-D513-5F85-64CB-9CC0F41B92CE}"/>
              </a:ext>
            </a:extLst>
          </p:cNvPr>
          <p:cNvSpPr>
            <a:spLocks noGrp="1"/>
          </p:cNvSpPr>
          <p:nvPr>
            <p:ph idx="1"/>
          </p:nvPr>
        </p:nvSpPr>
        <p:spPr/>
        <p:txBody>
          <a:bodyPr/>
          <a:lstStyle/>
          <a:p>
            <a:pPr>
              <a:buFont typeface="Wingdings" panose="05000000000000000000" pitchFamily="2" charset="2"/>
              <a:buChar char="§"/>
            </a:pPr>
            <a:r>
              <a:rPr lang="en-GB" sz="1800" dirty="0" smtClean="0">
                <a:latin typeface="Ebrima" panose="02000000000000000000" pitchFamily="2" charset="0"/>
                <a:ea typeface="Ebrima" panose="02000000000000000000" pitchFamily="2" charset="0"/>
                <a:cs typeface="Ebrima" panose="02000000000000000000" pitchFamily="2" charset="0"/>
              </a:rPr>
              <a:t>Blind </a:t>
            </a:r>
            <a:r>
              <a:rPr lang="en-GB" sz="1800" dirty="0">
                <a:latin typeface="Ebrima" panose="02000000000000000000" pitchFamily="2" charset="0"/>
                <a:ea typeface="Ebrima" panose="02000000000000000000" pitchFamily="2" charset="0"/>
                <a:cs typeface="Ebrima" panose="02000000000000000000" pitchFamily="2" charset="0"/>
              </a:rPr>
              <a:t>persons should be able to use the user interface of a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a:t>
            </a:r>
            <a:r>
              <a:rPr lang="en-GB" sz="1800" dirty="0">
                <a:latin typeface="Ebrima" panose="02000000000000000000" pitchFamily="2" charset="0"/>
                <a:ea typeface="Ebrima" panose="02000000000000000000" pitchFamily="2" charset="0"/>
                <a:cs typeface="Ebrima" panose="02000000000000000000" pitchFamily="2" charset="0"/>
              </a:rPr>
              <a:t>for the blind that uses IBM Cloud Visual Recognition for image recognition. This means that the user interface needs to be able to give them feedback in a form that makes sense to them, like haptic or audio </a:t>
            </a:r>
            <a:r>
              <a:rPr lang="en-GB" sz="1800" dirty="0" smtClean="0">
                <a:latin typeface="Ebrima" panose="02000000000000000000" pitchFamily="2" charset="0"/>
                <a:ea typeface="Ebrima" panose="02000000000000000000" pitchFamily="2" charset="0"/>
                <a:cs typeface="Ebrima" panose="02000000000000000000" pitchFamily="2" charset="0"/>
              </a:rPr>
              <a:t>feedback.</a:t>
            </a:r>
            <a:endParaRPr lang="en-GB" sz="1800" dirty="0">
              <a:latin typeface="Ebrima" panose="02000000000000000000" pitchFamily="2" charset="0"/>
              <a:ea typeface="Ebrima" panose="02000000000000000000" pitchFamily="2" charset="0"/>
              <a:cs typeface="Ebrima" panose="02000000000000000000" pitchFamily="2" charset="0"/>
            </a:endParaRPr>
          </a:p>
          <a:p>
            <a:pPr>
              <a:buFont typeface="Wingdings" panose="05000000000000000000" pitchFamily="2" charset="2"/>
              <a:buChar char="§"/>
            </a:pPr>
            <a:r>
              <a:rPr lang="en-GB" sz="1800" dirty="0" smtClean="0">
                <a:latin typeface="Ebrima" panose="02000000000000000000" pitchFamily="2" charset="0"/>
                <a:ea typeface="Ebrima" panose="02000000000000000000" pitchFamily="2" charset="0"/>
                <a:cs typeface="Ebrima" panose="02000000000000000000" pitchFamily="2" charset="0"/>
              </a:rPr>
              <a:t>The </a:t>
            </a:r>
            <a:r>
              <a:rPr lang="en-GB" sz="1800" dirty="0">
                <a:latin typeface="Ebrima" panose="02000000000000000000" pitchFamily="2" charset="0"/>
                <a:ea typeface="Ebrima" panose="02000000000000000000" pitchFamily="2" charset="0"/>
                <a:cs typeface="Ebrima" panose="02000000000000000000" pitchFamily="2" charset="0"/>
              </a:rPr>
              <a:t>use of a text-to-speech synthesiser is one method of creating an accessible user interface for the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 </a:t>
            </a:r>
            <a:r>
              <a:rPr lang="en-GB" sz="1800" dirty="0">
                <a:latin typeface="Ebrima" panose="02000000000000000000" pitchFamily="2" charset="0"/>
                <a:ea typeface="Ebrima" panose="02000000000000000000" pitchFamily="2" charset="0"/>
                <a:cs typeface="Ebrima" panose="02000000000000000000" pitchFamily="2" charset="0"/>
              </a:rPr>
              <a:t>The text descriptions of the scenes and objects recognised by IBM Cloud Visual Recognition would be converted into audio feedback by the text-to-speech synthesiser. After that, the user could hear the audio feedback to find out more about the scenes and items in their surroundings</a:t>
            </a:r>
            <a:r>
              <a:rPr lang="en-GB" sz="1800" dirty="0" smtClean="0">
                <a:latin typeface="Ebrima" panose="02000000000000000000" pitchFamily="2" charset="0"/>
                <a:ea typeface="Ebrima" panose="02000000000000000000" pitchFamily="2" charset="0"/>
                <a:cs typeface="Ebrima" panose="02000000000000000000" pitchFamily="2" charset="0"/>
              </a:rPr>
              <a:t>.</a:t>
            </a:r>
          </a:p>
          <a:p>
            <a:pPr>
              <a:buFont typeface="Wingdings" panose="05000000000000000000" pitchFamily="2" charset="2"/>
              <a:buChar char="§"/>
            </a:pPr>
            <a:r>
              <a:rPr lang="en-GB" sz="1800" dirty="0">
                <a:latin typeface="Ebrima" panose="02000000000000000000" pitchFamily="2" charset="0"/>
                <a:ea typeface="Ebrima" panose="02000000000000000000" pitchFamily="2" charset="0"/>
                <a:cs typeface="Ebrima" panose="02000000000000000000" pitchFamily="2" charset="0"/>
              </a:rPr>
              <a:t>Haptic feedback is another technique for creating an accessible </a:t>
            </a:r>
            <a:r>
              <a:rPr lang="en-GB" sz="1800" dirty="0" smtClean="0">
                <a:latin typeface="Ebrima" panose="02000000000000000000" pitchFamily="2" charset="0"/>
                <a:ea typeface="Ebrima" panose="02000000000000000000" pitchFamily="2" charset="0"/>
                <a:cs typeface="Ebrima" panose="02000000000000000000" pitchFamily="2" charset="0"/>
              </a:rPr>
              <a:t>micro camera </a:t>
            </a:r>
            <a:r>
              <a:rPr lang="en-GB" sz="1800" dirty="0">
                <a:latin typeface="Ebrima" panose="02000000000000000000" pitchFamily="2" charset="0"/>
                <a:ea typeface="Ebrima" panose="02000000000000000000" pitchFamily="2" charset="0"/>
                <a:cs typeface="Ebrima" panose="02000000000000000000" pitchFamily="2" charset="0"/>
              </a:rPr>
              <a:t>UI. The user would receive tactile feedback—such as vibrations—from the haptic feedback system to let them know where things are in their surroundings. To let the user know that there is someone in front of them, the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might</a:t>
            </a:r>
            <a:r>
              <a:rPr lang="en-GB" sz="1800" dirty="0">
                <a:latin typeface="Ebrima" panose="02000000000000000000" pitchFamily="2" charset="0"/>
                <a:ea typeface="Ebrima" panose="02000000000000000000" pitchFamily="2" charset="0"/>
                <a:cs typeface="Ebrima" panose="02000000000000000000" pitchFamily="2" charset="0"/>
              </a:rPr>
              <a:t>, for instance, vibrate.</a:t>
            </a:r>
          </a:p>
          <a:p>
            <a:pPr>
              <a:buFont typeface="Wingdings" panose="05000000000000000000" pitchFamily="2" charset="2"/>
              <a:buChar char="§"/>
            </a:pPr>
            <a:endParaRPr lang="en-GB"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0127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ylfaen" panose="010A0502050306030303" pitchFamily="18" charset="0"/>
              </a:rPr>
              <a:t>TECHNICAL IMPLEMENTATIONS</a:t>
            </a:r>
            <a:r>
              <a:rPr lang="en-US" sz="3200" dirty="0" smtClean="0"/>
              <a:t>:</a:t>
            </a:r>
            <a:endParaRPr lang="en-US" sz="3200" dirty="0"/>
          </a:p>
        </p:txBody>
      </p:sp>
      <p:sp>
        <p:nvSpPr>
          <p:cNvPr id="3" name="Content Placeholder 2"/>
          <p:cNvSpPr>
            <a:spLocks noGrp="1"/>
          </p:cNvSpPr>
          <p:nvPr>
            <p:ph idx="1"/>
          </p:nvPr>
        </p:nvSpPr>
        <p:spPr/>
        <p:txBody>
          <a:bodyPr>
            <a:normAutofit/>
          </a:bodyPr>
          <a:lstStyle/>
          <a:p>
            <a:r>
              <a:rPr lang="en-GB" sz="1800" dirty="0">
                <a:latin typeface="Ebrima" panose="02000000000000000000" pitchFamily="2" charset="0"/>
                <a:ea typeface="Ebrima" panose="02000000000000000000" pitchFamily="2" charset="0"/>
                <a:cs typeface="Ebrima" panose="02000000000000000000" pitchFamily="2" charset="0"/>
              </a:rPr>
              <a:t>The following elements would be included in the technical implementation of an image-recognition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for </a:t>
            </a:r>
            <a:r>
              <a:rPr lang="en-GB" sz="1800" dirty="0">
                <a:latin typeface="Ebrima" panose="02000000000000000000" pitchFamily="2" charset="0"/>
                <a:ea typeface="Ebrima" panose="02000000000000000000" pitchFamily="2" charset="0"/>
                <a:cs typeface="Ebrima" panose="02000000000000000000" pitchFamily="2" charset="0"/>
              </a:rPr>
              <a:t>the blind using IBM Cloud Visual </a:t>
            </a:r>
            <a:r>
              <a:rPr lang="en-GB" sz="1800" dirty="0" smtClean="0">
                <a:latin typeface="Ebrima" panose="02000000000000000000" pitchFamily="2" charset="0"/>
                <a:ea typeface="Ebrima" panose="02000000000000000000" pitchFamily="2" charset="0"/>
                <a:cs typeface="Ebrima" panose="02000000000000000000" pitchFamily="2" charset="0"/>
              </a:rPr>
              <a:t>Recognition:</a:t>
            </a:r>
          </a:p>
          <a:p>
            <a:r>
              <a:rPr lang="en-GB" sz="1800" b="1" dirty="0" smtClean="0">
                <a:latin typeface="Ebrima" panose="02000000000000000000" pitchFamily="2" charset="0"/>
                <a:ea typeface="Ebrima" panose="02000000000000000000" pitchFamily="2" charset="0"/>
                <a:cs typeface="Ebrima" panose="02000000000000000000" pitchFamily="2" charset="0"/>
              </a:rPr>
              <a:t>A micro camera</a:t>
            </a:r>
            <a:r>
              <a:rPr lang="en-GB" sz="1800" b="1" dirty="0">
                <a:latin typeface="Ebrima" panose="02000000000000000000" pitchFamily="2" charset="0"/>
                <a:ea typeface="Ebrima" panose="02000000000000000000" pitchFamily="2" charset="0"/>
                <a:cs typeface="Ebrima" panose="02000000000000000000" pitchFamily="2" charset="0"/>
              </a:rPr>
              <a:t>: </a:t>
            </a:r>
            <a:r>
              <a:rPr lang="en-GB" sz="1800" dirty="0">
                <a:latin typeface="Ebrima" panose="02000000000000000000" pitchFamily="2" charset="0"/>
                <a:ea typeface="Ebrima" panose="02000000000000000000" pitchFamily="2" charset="0"/>
                <a:cs typeface="Ebrima" panose="02000000000000000000" pitchFamily="2" charset="0"/>
              </a:rPr>
              <a:t>This device would be in charge of taking pictures of the </a:t>
            </a:r>
            <a:r>
              <a:rPr lang="en-GB" sz="1800" dirty="0" smtClean="0">
                <a:latin typeface="Ebrima" panose="02000000000000000000" pitchFamily="2" charset="0"/>
                <a:ea typeface="Ebrima" panose="02000000000000000000" pitchFamily="2" charset="0"/>
                <a:cs typeface="Ebrima" panose="02000000000000000000" pitchFamily="2" charset="0"/>
              </a:rPr>
              <a:t>surroundings.</a:t>
            </a:r>
          </a:p>
          <a:p>
            <a:r>
              <a:rPr lang="en-GB" sz="1800" b="1" dirty="0" smtClean="0">
                <a:latin typeface="Ebrima" panose="02000000000000000000" pitchFamily="2" charset="0"/>
                <a:ea typeface="Ebrima" panose="02000000000000000000" pitchFamily="2" charset="0"/>
                <a:cs typeface="Ebrima" panose="02000000000000000000" pitchFamily="2" charset="0"/>
              </a:rPr>
              <a:t>A </a:t>
            </a:r>
            <a:r>
              <a:rPr lang="en-GB" sz="1800" b="1" dirty="0">
                <a:latin typeface="Ebrima" panose="02000000000000000000" pitchFamily="2" charset="0"/>
                <a:ea typeface="Ebrima" panose="02000000000000000000" pitchFamily="2" charset="0"/>
                <a:cs typeface="Ebrima" panose="02000000000000000000" pitchFamily="2" charset="0"/>
              </a:rPr>
              <a:t>processor:</a:t>
            </a:r>
            <a:r>
              <a:rPr lang="en-GB" sz="1800" dirty="0">
                <a:latin typeface="Ebrima" panose="02000000000000000000" pitchFamily="2" charset="0"/>
                <a:ea typeface="Ebrima" panose="02000000000000000000" pitchFamily="2" charset="0"/>
                <a:cs typeface="Ebrima" panose="02000000000000000000" pitchFamily="2" charset="0"/>
              </a:rPr>
              <a:t> This would be in charge of interacting with IBM Cloud Visual Recognition and operating the image recognition </a:t>
            </a:r>
            <a:r>
              <a:rPr lang="en-GB" sz="1800" dirty="0" smtClean="0">
                <a:latin typeface="Ebrima" panose="02000000000000000000" pitchFamily="2" charset="0"/>
                <a:ea typeface="Ebrima" panose="02000000000000000000" pitchFamily="2" charset="0"/>
                <a:cs typeface="Ebrima" panose="02000000000000000000" pitchFamily="2" charset="0"/>
              </a:rPr>
              <a:t>software . A </a:t>
            </a:r>
            <a:r>
              <a:rPr lang="en-GB" sz="1800" dirty="0">
                <a:latin typeface="Ebrima" panose="02000000000000000000" pitchFamily="2" charset="0"/>
                <a:ea typeface="Ebrima" panose="02000000000000000000" pitchFamily="2" charset="0"/>
                <a:cs typeface="Ebrima" panose="02000000000000000000" pitchFamily="2" charset="0"/>
              </a:rPr>
              <a:t>wireless connection would be needed to transmit images to IBM Cloud Visual Recognition and retrieve the outcomes</a:t>
            </a:r>
            <a:r>
              <a:rPr lang="en-GB" sz="1800" dirty="0" smtClean="0">
                <a:latin typeface="Ebrima" panose="02000000000000000000" pitchFamily="2" charset="0"/>
                <a:ea typeface="Ebrima" panose="02000000000000000000" pitchFamily="2" charset="0"/>
                <a:cs typeface="Ebrima" panose="02000000000000000000" pitchFamily="2" charset="0"/>
              </a:rPr>
              <a:t>.</a:t>
            </a:r>
          </a:p>
          <a:p>
            <a:r>
              <a:rPr lang="en-GB" sz="1800" b="1" dirty="0" smtClean="0">
                <a:latin typeface="Ebrima" panose="02000000000000000000" pitchFamily="2" charset="0"/>
                <a:ea typeface="Ebrima" panose="02000000000000000000" pitchFamily="2" charset="0"/>
                <a:cs typeface="Ebrima" panose="02000000000000000000" pitchFamily="2" charset="0"/>
              </a:rPr>
              <a:t>A wireless connection : </a:t>
            </a:r>
            <a:r>
              <a:rPr lang="en-GB" sz="1800" dirty="0" smtClean="0">
                <a:latin typeface="Ebrima" panose="02000000000000000000" pitchFamily="2" charset="0"/>
                <a:ea typeface="Ebrima" panose="02000000000000000000" pitchFamily="2" charset="0"/>
                <a:cs typeface="Ebrima" panose="02000000000000000000" pitchFamily="2" charset="0"/>
              </a:rPr>
              <a:t>A </a:t>
            </a:r>
            <a:r>
              <a:rPr lang="en-GB" sz="1800" dirty="0">
                <a:latin typeface="Ebrima" panose="02000000000000000000" pitchFamily="2" charset="0"/>
                <a:ea typeface="Ebrima" panose="02000000000000000000" pitchFamily="2" charset="0"/>
                <a:cs typeface="Ebrima" panose="02000000000000000000" pitchFamily="2" charset="0"/>
              </a:rPr>
              <a:t>wireless connection would be needed to transmit images to IBM Cloud Visual Recognition and retrieve the outcomes. </a:t>
            </a:r>
            <a:endParaRPr lang="en-GB" sz="1800" dirty="0" smtClean="0">
              <a:latin typeface="Ebrima" panose="02000000000000000000" pitchFamily="2" charset="0"/>
              <a:ea typeface="Ebrima" panose="02000000000000000000" pitchFamily="2" charset="0"/>
              <a:cs typeface="Ebrima" panose="02000000000000000000" pitchFamily="2" charset="0"/>
            </a:endParaRPr>
          </a:p>
          <a:p>
            <a:r>
              <a:rPr lang="en-GB" sz="1800" b="1" dirty="0" smtClean="0">
                <a:latin typeface="Ebrima" panose="02000000000000000000" pitchFamily="2" charset="0"/>
                <a:ea typeface="Ebrima" panose="02000000000000000000" pitchFamily="2" charset="0"/>
                <a:cs typeface="Ebrima" panose="02000000000000000000" pitchFamily="2" charset="0"/>
              </a:rPr>
              <a:t>An </a:t>
            </a:r>
            <a:r>
              <a:rPr lang="en-GB" sz="1800" b="1" dirty="0">
                <a:latin typeface="Ebrima" panose="02000000000000000000" pitchFamily="2" charset="0"/>
                <a:ea typeface="Ebrima" panose="02000000000000000000" pitchFamily="2" charset="0"/>
                <a:cs typeface="Ebrima" panose="02000000000000000000" pitchFamily="2" charset="0"/>
              </a:rPr>
              <a:t>interface for users: </a:t>
            </a:r>
            <a:r>
              <a:rPr lang="en-GB" sz="1800" dirty="0">
                <a:latin typeface="Ebrima" panose="02000000000000000000" pitchFamily="2" charset="0"/>
                <a:ea typeface="Ebrima" panose="02000000000000000000" pitchFamily="2" charset="0"/>
                <a:cs typeface="Ebrima" panose="02000000000000000000" pitchFamily="2" charset="0"/>
              </a:rPr>
              <a:t>This would be in charge of informing users about the scenes and objects that IBM Cloud Visual Recognition has </a:t>
            </a:r>
            <a:r>
              <a:rPr lang="en-GB" sz="1800" dirty="0" smtClean="0">
                <a:latin typeface="Ebrima" panose="02000000000000000000" pitchFamily="2" charset="0"/>
                <a:ea typeface="Ebrima" panose="02000000000000000000" pitchFamily="2" charset="0"/>
                <a:cs typeface="Ebrima" panose="02000000000000000000" pitchFamily="2" charset="0"/>
              </a:rPr>
              <a:t>identified . </a:t>
            </a:r>
            <a:r>
              <a:rPr lang="en-GB" dirty="0"/>
              <a:t>
</a:t>
            </a:r>
            <a:endParaRPr lang="en-US" dirty="0"/>
          </a:p>
        </p:txBody>
      </p:sp>
    </p:spTree>
    <p:extLst>
      <p:ext uri="{BB962C8B-B14F-4D97-AF65-F5344CB8AC3E}">
        <p14:creationId xmlns:p14="http://schemas.microsoft.com/office/powerpoint/2010/main" val="128526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ylfaen" panose="010A0502050306030303" pitchFamily="18" charset="0"/>
              </a:rPr>
              <a:t>AI GENERATED CAPTIONS</a:t>
            </a:r>
            <a:r>
              <a:rPr lang="en-US" sz="3600" dirty="0" smtClean="0">
                <a:latin typeface="Sylfaen" panose="010A0502050306030303" pitchFamily="18" charset="0"/>
              </a:rPr>
              <a:t>:</a:t>
            </a:r>
            <a:endParaRPr lang="en-US" sz="3600" dirty="0">
              <a:latin typeface="Sylfaen" panose="010A0502050306030303"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GB" sz="1800" dirty="0">
                <a:latin typeface="Ebrima" panose="02000000000000000000" pitchFamily="2" charset="0"/>
                <a:ea typeface="Ebrima" panose="02000000000000000000" pitchFamily="2" charset="0"/>
                <a:cs typeface="Ebrima" panose="02000000000000000000" pitchFamily="2" charset="0"/>
              </a:rPr>
              <a:t>The following are some ways that AI-generated captions for an image recognition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a:t>
            </a:r>
            <a:r>
              <a:rPr lang="en-GB" sz="1800" dirty="0">
                <a:latin typeface="Ebrima" panose="02000000000000000000" pitchFamily="2" charset="0"/>
                <a:ea typeface="Ebrima" panose="02000000000000000000" pitchFamily="2" charset="0"/>
                <a:cs typeface="Ebrima" panose="02000000000000000000" pitchFamily="2" charset="0"/>
              </a:rPr>
              <a:t>for the blind with the IBM Cloud Visual Recognition project can improve user engagement and </a:t>
            </a:r>
            <a:r>
              <a:rPr lang="en-GB" sz="1800" dirty="0" smtClean="0">
                <a:latin typeface="Ebrima" panose="02000000000000000000" pitchFamily="2" charset="0"/>
                <a:ea typeface="Ebrima" panose="02000000000000000000" pitchFamily="2" charset="0"/>
                <a:cs typeface="Ebrima" panose="02000000000000000000" pitchFamily="2" charset="0"/>
              </a:rPr>
              <a:t>storytelling</a:t>
            </a:r>
            <a:r>
              <a:rPr lang="en-GB" sz="1800" dirty="0">
                <a:latin typeface="Ebrima" panose="02000000000000000000" pitchFamily="2" charset="0"/>
                <a:ea typeface="Ebrima" panose="02000000000000000000" pitchFamily="2" charset="0"/>
                <a:cs typeface="Ebrima" panose="02000000000000000000" pitchFamily="2" charset="0"/>
              </a:rPr>
              <a:t>:
Users who are blind can access visual content thanks to captions. Users who are blind would be unable to comprehend the images taken by the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a:t>
            </a:r>
            <a:r>
              <a:rPr lang="en-GB" sz="1800" dirty="0">
                <a:latin typeface="Ebrima" panose="02000000000000000000" pitchFamily="2" charset="0"/>
                <a:ea typeface="Ebrima" panose="02000000000000000000" pitchFamily="2" charset="0"/>
                <a:cs typeface="Ebrima" panose="02000000000000000000" pitchFamily="2" charset="0"/>
              </a:rPr>
              <a:t>without captions. Through captions, blind users can become more mobile and independent by learning about the objects and scenes in their surroundings</a:t>
            </a:r>
            <a:r>
              <a:rPr lang="en-GB" sz="1800" dirty="0" smtClean="0">
                <a:latin typeface="Ebrima" panose="02000000000000000000" pitchFamily="2" charset="0"/>
                <a:ea typeface="Ebrima" panose="02000000000000000000" pitchFamily="2" charset="0"/>
                <a:cs typeface="Ebrima" panose="02000000000000000000" pitchFamily="2" charset="0"/>
              </a:rPr>
              <a:t>.</a:t>
            </a:r>
          </a:p>
          <a:p>
            <a:pPr>
              <a:buFont typeface="Wingdings" panose="05000000000000000000" pitchFamily="2" charset="2"/>
              <a:buChar char="§"/>
            </a:pPr>
            <a:r>
              <a:rPr lang="en-GB" sz="1800" dirty="0">
                <a:latin typeface="Ebrima" panose="02000000000000000000" pitchFamily="2" charset="0"/>
                <a:ea typeface="Ebrima" panose="02000000000000000000" pitchFamily="2" charset="0"/>
                <a:cs typeface="Ebrima" panose="02000000000000000000" pitchFamily="2" charset="0"/>
              </a:rPr>
              <a:t>The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can </a:t>
            </a:r>
            <a:r>
              <a:rPr lang="en-GB" sz="1800" dirty="0">
                <a:latin typeface="Ebrima" panose="02000000000000000000" pitchFamily="2" charset="0"/>
                <a:ea typeface="Ebrima" panose="02000000000000000000" pitchFamily="2" charset="0"/>
                <a:cs typeface="Ebrima" panose="02000000000000000000" pitchFamily="2" charset="0"/>
              </a:rPr>
              <a:t>be more entertaining to use with captions. For many people, learning occurs best when information is processed both visually and aurally. </a:t>
            </a:r>
            <a:endParaRPr lang="en-GB" sz="1800" dirty="0" smtClean="0">
              <a:latin typeface="Ebrima" panose="02000000000000000000" pitchFamily="2" charset="0"/>
              <a:ea typeface="Ebrima" panose="02000000000000000000" pitchFamily="2" charset="0"/>
              <a:cs typeface="Ebrima" panose="02000000000000000000" pitchFamily="2" charset="0"/>
            </a:endParaRPr>
          </a:p>
          <a:p>
            <a:pPr>
              <a:buFont typeface="Wingdings" panose="05000000000000000000" pitchFamily="2" charset="2"/>
              <a:buChar char="§"/>
            </a:pPr>
            <a:r>
              <a:rPr lang="en-GB" sz="1800" dirty="0" smtClean="0">
                <a:latin typeface="Ebrima" panose="02000000000000000000" pitchFamily="2" charset="0"/>
                <a:ea typeface="Ebrima" panose="02000000000000000000" pitchFamily="2" charset="0"/>
                <a:cs typeface="Ebrima" panose="02000000000000000000" pitchFamily="2" charset="0"/>
              </a:rPr>
              <a:t>The micro camera specs can </a:t>
            </a:r>
            <a:r>
              <a:rPr lang="en-GB" sz="1800" dirty="0">
                <a:latin typeface="Ebrima" panose="02000000000000000000" pitchFamily="2" charset="0"/>
                <a:ea typeface="Ebrima" panose="02000000000000000000" pitchFamily="2" charset="0"/>
                <a:cs typeface="Ebrima" panose="02000000000000000000" pitchFamily="2" charset="0"/>
              </a:rPr>
              <a:t>help blind users learn more about their surroundings and comprehend the information being presented to them by offering captions</a:t>
            </a:r>
            <a:r>
              <a:rPr lang="en-GB" sz="1800" dirty="0" smtClean="0">
                <a:latin typeface="Ebrima" panose="02000000000000000000" pitchFamily="2" charset="0"/>
                <a:ea typeface="Ebrima" panose="02000000000000000000" pitchFamily="2" charset="0"/>
                <a:cs typeface="Ebrima" panose="02000000000000000000" pitchFamily="2" charset="0"/>
              </a:rPr>
              <a:t>.</a:t>
            </a:r>
            <a:endParaRPr lang="en-US" sz="1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01281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GB" sz="1900" dirty="0">
                <a:latin typeface="Ebrima" panose="02000000000000000000" pitchFamily="2" charset="0"/>
                <a:ea typeface="Ebrima" panose="02000000000000000000" pitchFamily="2" charset="0"/>
                <a:cs typeface="Ebrima" panose="02000000000000000000" pitchFamily="2" charset="0"/>
              </a:rPr>
              <a:t>Here are some concrete instances of how user engagement and storytelling for a blind </a:t>
            </a:r>
            <a:r>
              <a:rPr lang="en-GB" sz="1900" dirty="0" smtClean="0">
                <a:latin typeface="Ebrima" panose="02000000000000000000" pitchFamily="2" charset="0"/>
                <a:ea typeface="Ebrima" panose="02000000000000000000" pitchFamily="2" charset="0"/>
                <a:cs typeface="Ebrima" panose="02000000000000000000" pitchFamily="2" charset="0"/>
              </a:rPr>
              <a:t>micro </a:t>
            </a:r>
            <a:r>
              <a:rPr lang="en-GB" sz="1900" smtClean="0">
                <a:latin typeface="Ebrima" panose="02000000000000000000" pitchFamily="2" charset="0"/>
                <a:ea typeface="Ebrima" panose="02000000000000000000" pitchFamily="2" charset="0"/>
                <a:cs typeface="Ebrima" panose="02000000000000000000" pitchFamily="2" charset="0"/>
              </a:rPr>
              <a:t>camera specs can </a:t>
            </a:r>
            <a:r>
              <a:rPr lang="en-GB" sz="1900" dirty="0">
                <a:latin typeface="Ebrima" panose="02000000000000000000" pitchFamily="2" charset="0"/>
                <a:ea typeface="Ebrima" panose="02000000000000000000" pitchFamily="2" charset="0"/>
                <a:cs typeface="Ebrima" panose="02000000000000000000" pitchFamily="2" charset="0"/>
              </a:rPr>
              <a:t>be improved with AI-generated captions:</a:t>
            </a:r>
            <a:endParaRPr lang="en-US" sz="1900" dirty="0">
              <a:latin typeface="Ebrima" panose="02000000000000000000" pitchFamily="2" charset="0"/>
              <a:ea typeface="Ebrima" panose="02000000000000000000" pitchFamily="2" charset="0"/>
              <a:cs typeface="Ebrima" panose="02000000000000000000" pitchFamily="2" charset="0"/>
            </a:endParaRPr>
          </a:p>
          <a:p>
            <a:pPr>
              <a:buFont typeface="Wingdings" panose="05000000000000000000" pitchFamily="2" charset="2"/>
              <a:buChar char="§"/>
            </a:pPr>
            <a:r>
              <a:rPr lang="en-GB" sz="1900" dirty="0">
                <a:latin typeface="Ebrima" panose="02000000000000000000" pitchFamily="2" charset="0"/>
                <a:ea typeface="Ebrima" panose="02000000000000000000" pitchFamily="2" charset="0"/>
                <a:cs typeface="Ebrima" panose="02000000000000000000" pitchFamily="2" charset="0"/>
              </a:rPr>
              <a:t>Captions can be used to describe the objects and scenes in a photo or video. For example, a blind user could take a photo of a menu at a restaurant and the </a:t>
            </a:r>
            <a:r>
              <a:rPr lang="en-GB" sz="1900" dirty="0" smtClean="0">
                <a:latin typeface="Ebrima" panose="02000000000000000000" pitchFamily="2" charset="0"/>
                <a:ea typeface="Ebrima" panose="02000000000000000000" pitchFamily="2" charset="0"/>
                <a:cs typeface="Ebrima" panose="02000000000000000000" pitchFamily="2" charset="0"/>
              </a:rPr>
              <a:t>micro camera </a:t>
            </a:r>
            <a:r>
              <a:rPr lang="en-GB" sz="1900" dirty="0">
                <a:latin typeface="Ebrima" panose="02000000000000000000" pitchFamily="2" charset="0"/>
                <a:ea typeface="Ebrima" panose="02000000000000000000" pitchFamily="2" charset="0"/>
                <a:cs typeface="Ebrima" panose="02000000000000000000" pitchFamily="2" charset="0"/>
              </a:rPr>
              <a:t>could use AI-generated captions to describe the items on the menu.
Captions can be used to provide directions. For example, a blind user could use the </a:t>
            </a:r>
            <a:r>
              <a:rPr lang="en-GB" sz="1900" dirty="0" smtClean="0">
                <a:latin typeface="Ebrima" panose="02000000000000000000" pitchFamily="2" charset="0"/>
                <a:ea typeface="Ebrima" panose="02000000000000000000" pitchFamily="2" charset="0"/>
                <a:cs typeface="Ebrima" panose="02000000000000000000" pitchFamily="2" charset="0"/>
              </a:rPr>
              <a:t>micro camera </a:t>
            </a:r>
            <a:r>
              <a:rPr lang="en-GB" sz="1900" dirty="0">
                <a:latin typeface="Ebrima" panose="02000000000000000000" pitchFamily="2" charset="0"/>
                <a:ea typeface="Ebrima" panose="02000000000000000000" pitchFamily="2" charset="0"/>
                <a:cs typeface="Ebrima" panose="02000000000000000000" pitchFamily="2" charset="0"/>
              </a:rPr>
              <a:t>to navigate a new city and the </a:t>
            </a:r>
            <a:r>
              <a:rPr lang="en-GB" sz="1900" dirty="0" smtClean="0">
                <a:latin typeface="Ebrima" panose="02000000000000000000" pitchFamily="2" charset="0"/>
                <a:ea typeface="Ebrima" panose="02000000000000000000" pitchFamily="2" charset="0"/>
                <a:cs typeface="Ebrima" panose="02000000000000000000" pitchFamily="2" charset="0"/>
              </a:rPr>
              <a:t>micro camera </a:t>
            </a:r>
            <a:r>
              <a:rPr lang="en-GB" sz="1900" dirty="0">
                <a:latin typeface="Ebrima" panose="02000000000000000000" pitchFamily="2" charset="0"/>
                <a:ea typeface="Ebrima" panose="02000000000000000000" pitchFamily="2" charset="0"/>
                <a:cs typeface="Ebrima" panose="02000000000000000000" pitchFamily="2" charset="0"/>
              </a:rPr>
              <a:t>could use AI-generated captions to describe the landmarks and businesses that the user is passing</a:t>
            </a:r>
            <a:r>
              <a:rPr lang="en-GB" sz="1900" dirty="0" smtClean="0">
                <a:latin typeface="Ebrima" panose="02000000000000000000" pitchFamily="2" charset="0"/>
                <a:ea typeface="Ebrima" panose="02000000000000000000" pitchFamily="2" charset="0"/>
                <a:cs typeface="Ebrima" panose="02000000000000000000" pitchFamily="2" charset="0"/>
              </a:rPr>
              <a:t>.</a:t>
            </a:r>
            <a:r>
              <a:rPr lang="en-GB" sz="1900" dirty="0">
                <a:latin typeface="Ebrima" panose="02000000000000000000" pitchFamily="2" charset="0"/>
                <a:ea typeface="Ebrima" panose="02000000000000000000" pitchFamily="2" charset="0"/>
                <a:cs typeface="Ebrima" panose="02000000000000000000" pitchFamily="2" charset="0"/>
              </a:rPr>
              <a:t>
Overall, AI-generated captions can be used to make a </a:t>
            </a:r>
            <a:r>
              <a:rPr lang="en-GB" sz="1900" dirty="0" smtClean="0">
                <a:latin typeface="Ebrima" panose="02000000000000000000" pitchFamily="2" charset="0"/>
                <a:ea typeface="Ebrima" panose="02000000000000000000" pitchFamily="2" charset="0"/>
                <a:cs typeface="Ebrima" panose="02000000000000000000" pitchFamily="2" charset="0"/>
              </a:rPr>
              <a:t>micro camera </a:t>
            </a:r>
            <a:r>
              <a:rPr lang="en-GB" sz="1900" dirty="0">
                <a:latin typeface="Ebrima" panose="02000000000000000000" pitchFamily="2" charset="0"/>
                <a:ea typeface="Ebrima" panose="02000000000000000000" pitchFamily="2" charset="0"/>
                <a:cs typeface="Ebrima" panose="02000000000000000000" pitchFamily="2" charset="0"/>
              </a:rPr>
              <a:t>for the blind more engaging, informative, and immersive to use. By providing blind users with access to visual content, captions can help them to be more independent and mobile, to learn more about their environment, and to connect with stories on a deeper level</a:t>
            </a:r>
            <a:r>
              <a:rPr lang="en-GB" sz="1900" dirty="0" smtClean="0">
                <a:latin typeface="Ebrima" panose="02000000000000000000" pitchFamily="2" charset="0"/>
                <a:ea typeface="Ebrima" panose="02000000000000000000" pitchFamily="2" charset="0"/>
                <a:cs typeface="Ebrima" panose="02000000000000000000" pitchFamily="2" charset="0"/>
              </a:rPr>
              <a:t>.</a:t>
            </a:r>
            <a:endParaRPr lang="en-US" sz="19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0876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ylfaen" panose="010A0502050306030303" pitchFamily="18" charset="0"/>
              </a:rPr>
              <a:t>TEAM MEMBERS:</a:t>
            </a:r>
            <a:endParaRPr lang="en-US" sz="3200" dirty="0">
              <a:latin typeface="Sylfaen" panose="010A0502050306030303"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latin typeface="Ebrima" panose="02000000000000000000" pitchFamily="2" charset="0"/>
                <a:ea typeface="Ebrima" panose="02000000000000000000" pitchFamily="2" charset="0"/>
                <a:cs typeface="Ebrima" panose="02000000000000000000" pitchFamily="2" charset="0"/>
              </a:rPr>
              <a:t>N.RAJALAKSHMI</a:t>
            </a:r>
          </a:p>
          <a:p>
            <a:pPr>
              <a:buFont typeface="Wingdings" panose="05000000000000000000" pitchFamily="2" charset="2"/>
              <a:buChar char="Ø"/>
            </a:pPr>
            <a:r>
              <a:rPr lang="en-US" sz="1800" dirty="0" smtClean="0">
                <a:latin typeface="Ebrima" panose="02000000000000000000" pitchFamily="2" charset="0"/>
                <a:ea typeface="Ebrima" panose="02000000000000000000" pitchFamily="2" charset="0"/>
                <a:cs typeface="Ebrima" panose="02000000000000000000" pitchFamily="2" charset="0"/>
              </a:rPr>
              <a:t>A.REBEKKA</a:t>
            </a:r>
          </a:p>
          <a:p>
            <a:pPr>
              <a:buFont typeface="Wingdings" panose="05000000000000000000" pitchFamily="2" charset="2"/>
              <a:buChar char="Ø"/>
            </a:pPr>
            <a:r>
              <a:rPr lang="en-US" sz="1800" dirty="0" smtClean="0">
                <a:latin typeface="Ebrima" panose="02000000000000000000" pitchFamily="2" charset="0"/>
                <a:ea typeface="Ebrima" panose="02000000000000000000" pitchFamily="2" charset="0"/>
                <a:cs typeface="Ebrima" panose="02000000000000000000" pitchFamily="2" charset="0"/>
              </a:rPr>
              <a:t>B.RABIYA BEGUM</a:t>
            </a:r>
          </a:p>
          <a:p>
            <a:pPr>
              <a:buFont typeface="Wingdings" panose="05000000000000000000" pitchFamily="2" charset="2"/>
              <a:buChar char="Ø"/>
            </a:pPr>
            <a:r>
              <a:rPr lang="en-US" sz="1800" dirty="0" smtClean="0">
                <a:latin typeface="Ebrima" panose="02000000000000000000" pitchFamily="2" charset="0"/>
                <a:ea typeface="Ebrima" panose="02000000000000000000" pitchFamily="2" charset="0"/>
                <a:cs typeface="Ebrima" panose="02000000000000000000" pitchFamily="2" charset="0"/>
              </a:rPr>
              <a:t>J.VIJAYALAKSHMI</a:t>
            </a:r>
          </a:p>
          <a:p>
            <a:pPr>
              <a:buFont typeface="Wingdings" panose="05000000000000000000" pitchFamily="2" charset="2"/>
              <a:buChar char="Ø"/>
            </a:pPr>
            <a:r>
              <a:rPr lang="en-US" sz="1800" dirty="0" smtClean="0">
                <a:latin typeface="Ebrima" panose="02000000000000000000" pitchFamily="2" charset="0"/>
                <a:ea typeface="Ebrima" panose="02000000000000000000" pitchFamily="2" charset="0"/>
                <a:cs typeface="Ebrima" panose="02000000000000000000" pitchFamily="2" charset="0"/>
              </a:rPr>
              <a:t>S.JAMUNA</a:t>
            </a:r>
          </a:p>
          <a:p>
            <a:pPr>
              <a:buFont typeface="Wingdings" panose="05000000000000000000" pitchFamily="2" charset="2"/>
              <a:buChar char="Ø"/>
            </a:pPr>
            <a:r>
              <a:rPr lang="en-US" sz="1800" dirty="0" smtClean="0">
                <a:latin typeface="Ebrima" panose="02000000000000000000" pitchFamily="2" charset="0"/>
                <a:ea typeface="Ebrima" panose="02000000000000000000" pitchFamily="2" charset="0"/>
                <a:cs typeface="Ebrima" panose="02000000000000000000" pitchFamily="2" charset="0"/>
              </a:rPr>
              <a:t>D.MUNISHA</a:t>
            </a:r>
          </a:p>
          <a:p>
            <a:pPr>
              <a:buFont typeface="Wingdings" panose="05000000000000000000" pitchFamily="2" charset="2"/>
              <a:buChar char="Ø"/>
            </a:pPr>
            <a:r>
              <a:rPr lang="en-US" sz="1800" dirty="0" smtClean="0">
                <a:latin typeface="Ebrima" panose="02000000000000000000" pitchFamily="2" charset="0"/>
                <a:ea typeface="Ebrima" panose="02000000000000000000" pitchFamily="2" charset="0"/>
                <a:cs typeface="Ebrima" panose="02000000000000000000" pitchFamily="2" charset="0"/>
              </a:rPr>
              <a:t>R.HARISHWARI</a:t>
            </a:r>
            <a:endParaRPr lang="en-US" sz="1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42662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7414"/>
            <a:ext cx="10058400" cy="1450757"/>
          </a:xfrm>
        </p:spPr>
        <p:txBody>
          <a:bodyPr>
            <a:normAutofit/>
          </a:bodyPr>
          <a:lstStyle/>
          <a:p>
            <a:r>
              <a:rPr lang="en-US" sz="3200" dirty="0" smtClean="0">
                <a:latin typeface="Sylfaen" panose="010A0502050306030303" pitchFamily="18" charset="0"/>
              </a:rPr>
              <a:t>PROJECTS OBJECTIVE:</a:t>
            </a:r>
            <a:endParaRPr lang="en-US" sz="3200" dirty="0">
              <a:latin typeface="Sylfaen" panose="010A0502050306030303" pitchFamily="18" charset="0"/>
            </a:endParaRPr>
          </a:p>
        </p:txBody>
      </p:sp>
      <p:sp>
        <p:nvSpPr>
          <p:cNvPr id="3" name="Content Placeholder 2"/>
          <p:cNvSpPr>
            <a:spLocks noGrp="1"/>
          </p:cNvSpPr>
          <p:nvPr>
            <p:ph idx="1"/>
          </p:nvPr>
        </p:nvSpPr>
        <p:spPr/>
        <p:txBody>
          <a:bodyPr>
            <a:normAutofit/>
          </a:bodyPr>
          <a:lstStyle/>
          <a:p>
            <a:pPr marL="0" indent="0">
              <a:buNone/>
            </a:pPr>
            <a:r>
              <a:rPr lang="en-GB" sz="1800" b="1" dirty="0" smtClean="0">
                <a:latin typeface="Ebrima" panose="02000000000000000000" pitchFamily="2" charset="0"/>
                <a:ea typeface="Ebrima" panose="02000000000000000000" pitchFamily="2" charset="0"/>
                <a:cs typeface="Ebrima" panose="02000000000000000000" pitchFamily="2" charset="0"/>
              </a:rPr>
              <a:t>Project Purpose :</a:t>
            </a:r>
          </a:p>
          <a:p>
            <a:pPr marL="0" indent="0">
              <a:buNone/>
            </a:pPr>
            <a:r>
              <a:rPr lang="en-GB" sz="1800" b="1" dirty="0" smtClean="0">
                <a:latin typeface="Ebrima" panose="02000000000000000000" pitchFamily="2" charset="0"/>
                <a:ea typeface="Ebrima" panose="02000000000000000000" pitchFamily="2" charset="0"/>
                <a:cs typeface="Ebrima" panose="02000000000000000000" pitchFamily="2" charset="0"/>
              </a:rPr>
              <a:t> </a:t>
            </a:r>
            <a:r>
              <a:rPr lang="en-GB" sz="1800" dirty="0">
                <a:latin typeface="Ebrima" panose="02000000000000000000" pitchFamily="2" charset="0"/>
                <a:ea typeface="Ebrima" panose="02000000000000000000" pitchFamily="2" charset="0"/>
                <a:cs typeface="Ebrima" panose="02000000000000000000" pitchFamily="2" charset="0"/>
              </a:rPr>
              <a:t>T</a:t>
            </a:r>
            <a:r>
              <a:rPr lang="en-GB" sz="1800" dirty="0" smtClean="0">
                <a:latin typeface="Ebrima" panose="02000000000000000000" pitchFamily="2" charset="0"/>
                <a:ea typeface="Ebrima" panose="02000000000000000000" pitchFamily="2" charset="0"/>
                <a:cs typeface="Ebrima" panose="02000000000000000000" pitchFamily="2" charset="0"/>
              </a:rPr>
              <a:t>o </a:t>
            </a:r>
            <a:r>
              <a:rPr lang="en-GB" sz="1800" dirty="0">
                <a:latin typeface="Ebrima" panose="02000000000000000000" pitchFamily="2" charset="0"/>
                <a:ea typeface="Ebrima" panose="02000000000000000000" pitchFamily="2" charset="0"/>
                <a:cs typeface="Ebrima" panose="02000000000000000000" pitchFamily="2" charset="0"/>
              </a:rPr>
              <a:t>create a wearable </a:t>
            </a:r>
            <a:r>
              <a:rPr lang="en-GB" sz="1800" dirty="0" smtClean="0">
                <a:latin typeface="Ebrima" panose="02000000000000000000" pitchFamily="2" charset="0"/>
                <a:ea typeface="Ebrima" panose="02000000000000000000" pitchFamily="2" charset="0"/>
                <a:cs typeface="Ebrima" panose="02000000000000000000" pitchFamily="2" charset="0"/>
              </a:rPr>
              <a:t>micro camera in specs </a:t>
            </a:r>
            <a:r>
              <a:rPr lang="en-GB" sz="1800" dirty="0">
                <a:latin typeface="Ebrima" panose="02000000000000000000" pitchFamily="2" charset="0"/>
                <a:ea typeface="Ebrima" panose="02000000000000000000" pitchFamily="2" charset="0"/>
                <a:cs typeface="Ebrima" panose="02000000000000000000" pitchFamily="2" charset="0"/>
              </a:rPr>
              <a:t>that assists blind individuals in identifying objects and surroundings using image recognition. IBM Cloud Visual Recognition will be connected with the camera to give users trustworthy and accurate descriptions of their </a:t>
            </a:r>
            <a:r>
              <a:rPr lang="en-GB" sz="1800" dirty="0" smtClean="0">
                <a:latin typeface="Ebrima" panose="02000000000000000000" pitchFamily="2" charset="0"/>
                <a:ea typeface="Ebrima" panose="02000000000000000000" pitchFamily="2" charset="0"/>
                <a:cs typeface="Ebrima" panose="02000000000000000000" pitchFamily="2" charset="0"/>
              </a:rPr>
              <a:t>surroundings.</a:t>
            </a:r>
          </a:p>
          <a:p>
            <a:pPr marL="0" indent="0">
              <a:buNone/>
            </a:pPr>
            <a:r>
              <a:rPr lang="en-GB" sz="1800" b="1" dirty="0" smtClean="0">
                <a:latin typeface="Ebrima" panose="02000000000000000000" pitchFamily="2" charset="0"/>
                <a:ea typeface="Ebrima" panose="02000000000000000000" pitchFamily="2" charset="0"/>
                <a:cs typeface="Ebrima" panose="02000000000000000000" pitchFamily="2" charset="0"/>
              </a:rPr>
              <a:t>Requirements </a:t>
            </a:r>
            <a:r>
              <a:rPr lang="en-GB" sz="1800" b="1" dirty="0">
                <a:latin typeface="Ebrima" panose="02000000000000000000" pitchFamily="2" charset="0"/>
                <a:ea typeface="Ebrima" panose="02000000000000000000" pitchFamily="2" charset="0"/>
                <a:cs typeface="Ebrima" panose="02000000000000000000" pitchFamily="2" charset="0"/>
              </a:rPr>
              <a:t>: </a:t>
            </a:r>
          </a:p>
          <a:p>
            <a:pPr>
              <a:buFont typeface="Wingdings" panose="05000000000000000000" pitchFamily="2" charset="2"/>
              <a:buChar char="§"/>
            </a:pPr>
            <a:r>
              <a:rPr lang="en-GB" sz="1800" dirty="0" smtClean="0">
                <a:latin typeface="Ebrima" panose="02000000000000000000" pitchFamily="2" charset="0"/>
                <a:ea typeface="Ebrima" panose="02000000000000000000" pitchFamily="2" charset="0"/>
                <a:cs typeface="Ebrima" panose="02000000000000000000" pitchFamily="2" charset="0"/>
              </a:rPr>
              <a:t>Micro camera : Small </a:t>
            </a:r>
            <a:r>
              <a:rPr lang="en-GB" sz="1800" dirty="0">
                <a:latin typeface="Ebrima" panose="02000000000000000000" pitchFamily="2" charset="0"/>
                <a:ea typeface="Ebrima" panose="02000000000000000000" pitchFamily="2" charset="0"/>
                <a:cs typeface="Ebrima" panose="02000000000000000000" pitchFamily="2" charset="0"/>
              </a:rPr>
              <a:t>and </a:t>
            </a:r>
            <a:r>
              <a:rPr lang="en-GB" sz="1800" dirty="0" smtClean="0">
                <a:latin typeface="Ebrima" panose="02000000000000000000" pitchFamily="2" charset="0"/>
                <a:ea typeface="Ebrima" panose="02000000000000000000" pitchFamily="2" charset="0"/>
                <a:cs typeface="Ebrima" panose="02000000000000000000" pitchFamily="2" charset="0"/>
              </a:rPr>
              <a:t>lightweight , High-resolution , Wide </a:t>
            </a:r>
            <a:r>
              <a:rPr lang="en-GB" sz="1800" dirty="0">
                <a:latin typeface="Ebrima" panose="02000000000000000000" pitchFamily="2" charset="0"/>
                <a:ea typeface="Ebrima" panose="02000000000000000000" pitchFamily="2" charset="0"/>
                <a:cs typeface="Ebrima" panose="02000000000000000000" pitchFamily="2" charset="0"/>
              </a:rPr>
              <a:t>field of </a:t>
            </a:r>
            <a:r>
              <a:rPr lang="en-GB" sz="1800" dirty="0" smtClean="0">
                <a:latin typeface="Ebrima" panose="02000000000000000000" pitchFamily="2" charset="0"/>
                <a:ea typeface="Ebrima" panose="02000000000000000000" pitchFamily="2" charset="0"/>
                <a:cs typeface="Ebrima" panose="02000000000000000000" pitchFamily="2" charset="0"/>
              </a:rPr>
              <a:t>view and Low </a:t>
            </a:r>
            <a:r>
              <a:rPr lang="en-GB" sz="1800" dirty="0">
                <a:latin typeface="Ebrima" panose="02000000000000000000" pitchFamily="2" charset="0"/>
                <a:ea typeface="Ebrima" panose="02000000000000000000" pitchFamily="2" charset="0"/>
                <a:cs typeface="Ebrima" panose="02000000000000000000" pitchFamily="2" charset="0"/>
              </a:rPr>
              <a:t>power consumption
</a:t>
            </a:r>
            <a:r>
              <a:rPr lang="en-GB" sz="1800" dirty="0" smtClean="0">
                <a:latin typeface="Ebrima" panose="02000000000000000000" pitchFamily="2" charset="0"/>
                <a:ea typeface="Ebrima" panose="02000000000000000000" pitchFamily="2" charset="0"/>
                <a:cs typeface="Ebrima" panose="02000000000000000000" pitchFamily="2" charset="0"/>
              </a:rPr>
              <a:t>Processor : Powerful </a:t>
            </a:r>
            <a:r>
              <a:rPr lang="en-GB" sz="1800" dirty="0">
                <a:latin typeface="Ebrima" panose="02000000000000000000" pitchFamily="2" charset="0"/>
                <a:ea typeface="Ebrima" panose="02000000000000000000" pitchFamily="2" charset="0"/>
                <a:cs typeface="Ebrima" panose="02000000000000000000" pitchFamily="2" charset="0"/>
              </a:rPr>
              <a:t>enough to run image recognition software
Wireless </a:t>
            </a:r>
            <a:r>
              <a:rPr lang="en-GB" sz="1800" dirty="0" smtClean="0">
                <a:latin typeface="Ebrima" panose="02000000000000000000" pitchFamily="2" charset="0"/>
                <a:ea typeface="Ebrima" panose="02000000000000000000" pitchFamily="2" charset="0"/>
                <a:cs typeface="Ebrima" panose="02000000000000000000" pitchFamily="2" charset="0"/>
              </a:rPr>
              <a:t>connection : To </a:t>
            </a:r>
            <a:r>
              <a:rPr lang="en-GB" sz="1800" dirty="0">
                <a:latin typeface="Ebrima" panose="02000000000000000000" pitchFamily="2" charset="0"/>
                <a:ea typeface="Ebrima" panose="02000000000000000000" pitchFamily="2" charset="0"/>
                <a:cs typeface="Ebrima" panose="02000000000000000000" pitchFamily="2" charset="0"/>
              </a:rPr>
              <a:t>IBM Cloud Visual Recognition
User </a:t>
            </a:r>
            <a:r>
              <a:rPr lang="en-GB" sz="1800" dirty="0" smtClean="0">
                <a:latin typeface="Ebrima" panose="02000000000000000000" pitchFamily="2" charset="0"/>
                <a:ea typeface="Ebrima" panose="02000000000000000000" pitchFamily="2" charset="0"/>
                <a:cs typeface="Ebrima" panose="02000000000000000000" pitchFamily="2" charset="0"/>
              </a:rPr>
              <a:t>interface : Accessible </a:t>
            </a:r>
            <a:r>
              <a:rPr lang="en-GB" sz="1800" dirty="0">
                <a:latin typeface="Ebrima" panose="02000000000000000000" pitchFamily="2" charset="0"/>
                <a:ea typeface="Ebrima" panose="02000000000000000000" pitchFamily="2" charset="0"/>
                <a:cs typeface="Ebrima" panose="02000000000000000000" pitchFamily="2" charset="0"/>
              </a:rPr>
              <a:t>to blind people</a:t>
            </a:r>
            <a:endParaRPr lang="en-US" sz="180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sz="1800" dirty="0"/>
          </a:p>
        </p:txBody>
      </p:sp>
    </p:spTree>
    <p:extLst>
      <p:ext uri="{BB962C8B-B14F-4D97-AF65-F5344CB8AC3E}">
        <p14:creationId xmlns:p14="http://schemas.microsoft.com/office/powerpoint/2010/main" val="335405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1800" b="1" dirty="0" smtClean="0">
                <a:latin typeface="Ebrima" panose="02000000000000000000" pitchFamily="2" charset="0"/>
                <a:ea typeface="Ebrima" panose="02000000000000000000" pitchFamily="2" charset="0"/>
                <a:cs typeface="Ebrima" panose="02000000000000000000" pitchFamily="2" charset="0"/>
              </a:rPr>
              <a:t>Features:</a:t>
            </a:r>
          </a:p>
          <a:p>
            <a:pPr>
              <a:buFont typeface="Wingdings" panose="05000000000000000000" pitchFamily="2" charset="2"/>
              <a:buChar char="§"/>
            </a:pPr>
            <a:r>
              <a:rPr lang="en-GB" sz="1800" dirty="0" smtClean="0">
                <a:latin typeface="Ebrima" panose="02000000000000000000" pitchFamily="2" charset="0"/>
                <a:ea typeface="Ebrima" panose="02000000000000000000" pitchFamily="2" charset="0"/>
                <a:cs typeface="Ebrima" panose="02000000000000000000" pitchFamily="2" charset="0"/>
              </a:rPr>
              <a:t>Image </a:t>
            </a:r>
            <a:r>
              <a:rPr lang="en-GB" sz="1800" dirty="0">
                <a:latin typeface="Ebrima" panose="02000000000000000000" pitchFamily="2" charset="0"/>
                <a:ea typeface="Ebrima" panose="02000000000000000000" pitchFamily="2" charset="0"/>
                <a:cs typeface="Ebrima" panose="02000000000000000000" pitchFamily="2" charset="0"/>
              </a:rPr>
              <a:t>recognition: Capacity to accurately identify objects and scenes
</a:t>
            </a:r>
            <a:r>
              <a:rPr lang="en-GB" sz="1800" dirty="0" smtClean="0">
                <a:latin typeface="Ebrima" panose="02000000000000000000" pitchFamily="2" charset="0"/>
                <a:ea typeface="Ebrima" panose="02000000000000000000" pitchFamily="2" charset="0"/>
                <a:cs typeface="Ebrima" panose="02000000000000000000" pitchFamily="2" charset="0"/>
              </a:rPr>
              <a:t>The </a:t>
            </a:r>
            <a:r>
              <a:rPr lang="en-GB" sz="1800" dirty="0">
                <a:latin typeface="Ebrima" panose="02000000000000000000" pitchFamily="2" charset="0"/>
                <a:ea typeface="Ebrima" panose="02000000000000000000" pitchFamily="2" charset="0"/>
                <a:cs typeface="Ebrima" panose="02000000000000000000" pitchFamily="2" charset="0"/>
              </a:rPr>
              <a:t>capacity to give people thorough descriptions of their environment
Audio feedback: Capability to talk to the user object and scene descriptions
Haptic feedback: The capacity to give the user physical cues about the whereabouts of items, including </a:t>
            </a:r>
            <a:r>
              <a:rPr lang="en-GB" sz="1800" dirty="0" smtClean="0">
                <a:latin typeface="Ebrima" panose="02000000000000000000" pitchFamily="2" charset="0"/>
                <a:ea typeface="Ebrima" panose="02000000000000000000" pitchFamily="2" charset="0"/>
                <a:cs typeface="Ebrima" panose="02000000000000000000" pitchFamily="2" charset="0"/>
              </a:rPr>
              <a:t>vibration.</a:t>
            </a:r>
          </a:p>
          <a:p>
            <a:endParaRPr lang="en-US" sz="1800" dirty="0"/>
          </a:p>
        </p:txBody>
      </p:sp>
    </p:spTree>
    <p:extLst>
      <p:ext uri="{BB962C8B-B14F-4D97-AF65-F5344CB8AC3E}">
        <p14:creationId xmlns:p14="http://schemas.microsoft.com/office/powerpoint/2010/main" val="346013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ylfaen" panose="010A0502050306030303" pitchFamily="18" charset="0"/>
              </a:rPr>
              <a:t>DESIGN THINKING PROCESS:</a:t>
            </a:r>
            <a:endParaRPr lang="en-US" sz="3200" dirty="0">
              <a:latin typeface="Sylfaen" panose="010A0502050306030303" pitchFamily="18" charset="0"/>
            </a:endParaRPr>
          </a:p>
        </p:txBody>
      </p:sp>
      <p:sp>
        <p:nvSpPr>
          <p:cNvPr id="3" name="Content Placeholder 2"/>
          <p:cNvSpPr>
            <a:spLocks noGrp="1"/>
          </p:cNvSpPr>
          <p:nvPr>
            <p:ph idx="1"/>
          </p:nvPr>
        </p:nvSpPr>
        <p:spPr/>
        <p:txBody>
          <a:bodyPr>
            <a:normAutofit/>
          </a:bodyPr>
          <a:lstStyle/>
          <a:p>
            <a:r>
              <a:rPr lang="en-GB" sz="1800" b="1" dirty="0" smtClean="0">
                <a:latin typeface="Ebrima" panose="02000000000000000000" pitchFamily="2" charset="0"/>
                <a:ea typeface="Ebrima" panose="02000000000000000000" pitchFamily="2" charset="0"/>
                <a:cs typeface="Ebrima" panose="02000000000000000000" pitchFamily="2" charset="0"/>
              </a:rPr>
              <a:t>1.Empathize :</a:t>
            </a:r>
            <a:endParaRPr lang="en-GB" sz="1800" b="1" dirty="0">
              <a:latin typeface="Ebrima" panose="02000000000000000000" pitchFamily="2" charset="0"/>
              <a:ea typeface="Ebrima" panose="02000000000000000000" pitchFamily="2" charset="0"/>
              <a:cs typeface="Ebrima" panose="02000000000000000000" pitchFamily="2" charset="0"/>
            </a:endParaRPr>
          </a:p>
          <a:p>
            <a:r>
              <a:rPr lang="en-GB" sz="1800" dirty="0">
                <a:latin typeface="Ebrima" panose="02000000000000000000" pitchFamily="2" charset="0"/>
                <a:ea typeface="Ebrima" panose="02000000000000000000" pitchFamily="2" charset="0"/>
                <a:cs typeface="Ebrima" panose="02000000000000000000" pitchFamily="2" charset="0"/>
              </a:rPr>
              <a:t>Design thinking begins with developing empathy for the target users, in this case, the blind and visually challenged. This entails being aware of their requirements, difficulties, and pain </a:t>
            </a:r>
            <a:r>
              <a:rPr lang="en-GB" sz="1800" dirty="0" smtClean="0">
                <a:latin typeface="Ebrima" panose="02000000000000000000" pitchFamily="2" charset="0"/>
                <a:ea typeface="Ebrima" panose="02000000000000000000" pitchFamily="2" charset="0"/>
                <a:cs typeface="Ebrima" panose="02000000000000000000" pitchFamily="2" charset="0"/>
              </a:rPr>
              <a:t>spots . Asking </a:t>
            </a:r>
            <a:r>
              <a:rPr lang="en-GB" sz="1800" dirty="0">
                <a:latin typeface="Ebrima" panose="02000000000000000000" pitchFamily="2" charset="0"/>
                <a:ea typeface="Ebrima" panose="02000000000000000000" pitchFamily="2" charset="0"/>
                <a:cs typeface="Ebrima" panose="02000000000000000000" pitchFamily="2" charset="0"/>
              </a:rPr>
              <a:t>blind persons about their experiences in an interview is one method to show empathy for them. Another approach is user observation, which is observing the activities of blind individuals and noting the difficulties they encounter</a:t>
            </a:r>
            <a:r>
              <a:rPr lang="en-GB" sz="1800" dirty="0" smtClean="0">
                <a:latin typeface="Ebrima" panose="02000000000000000000" pitchFamily="2" charset="0"/>
                <a:ea typeface="Ebrima" panose="02000000000000000000" pitchFamily="2" charset="0"/>
                <a:cs typeface="Ebrima" panose="02000000000000000000" pitchFamily="2" charset="0"/>
              </a:rPr>
              <a:t>.</a:t>
            </a:r>
          </a:p>
          <a:p>
            <a:r>
              <a:rPr lang="en-GB" sz="1800" b="1" dirty="0" smtClean="0">
                <a:latin typeface="Ebrima" panose="02000000000000000000" pitchFamily="2" charset="0"/>
                <a:ea typeface="Ebrima" panose="02000000000000000000" pitchFamily="2" charset="0"/>
                <a:cs typeface="Ebrima" panose="02000000000000000000" pitchFamily="2" charset="0"/>
              </a:rPr>
              <a:t>2.Define:</a:t>
            </a:r>
          </a:p>
          <a:p>
            <a:r>
              <a:rPr lang="en-GB" sz="1800" dirty="0" smtClean="0">
                <a:latin typeface="Ebrima" panose="02000000000000000000" pitchFamily="2" charset="0"/>
                <a:ea typeface="Ebrima" panose="02000000000000000000" pitchFamily="2" charset="0"/>
                <a:cs typeface="Ebrima" panose="02000000000000000000" pitchFamily="2" charset="0"/>
              </a:rPr>
              <a:t>Once </a:t>
            </a:r>
            <a:r>
              <a:rPr lang="en-GB" sz="1800" dirty="0">
                <a:latin typeface="Ebrima" panose="02000000000000000000" pitchFamily="2" charset="0"/>
                <a:ea typeface="Ebrima" panose="02000000000000000000" pitchFamily="2" charset="0"/>
                <a:cs typeface="Ebrima" panose="02000000000000000000" pitchFamily="2" charset="0"/>
              </a:rPr>
              <a:t>the design team has a good understanding of the target users, they can begin to define the problem that they are trying to solve. In this instance, the issue is how to assist visually impaired individuals in identifying items and </a:t>
            </a:r>
            <a:r>
              <a:rPr lang="en-GB" sz="1800" dirty="0" smtClean="0">
                <a:latin typeface="Ebrima" panose="02000000000000000000" pitchFamily="2" charset="0"/>
                <a:ea typeface="Ebrima" panose="02000000000000000000" pitchFamily="2" charset="0"/>
                <a:cs typeface="Ebrima" panose="02000000000000000000" pitchFamily="2" charset="0"/>
              </a:rPr>
              <a:t>surroundings . The </a:t>
            </a:r>
            <a:r>
              <a:rPr lang="en-GB" sz="1800" dirty="0">
                <a:latin typeface="Ebrima" panose="02000000000000000000" pitchFamily="2" charset="0"/>
                <a:ea typeface="Ebrima" panose="02000000000000000000" pitchFamily="2" charset="0"/>
                <a:cs typeface="Ebrima" panose="02000000000000000000" pitchFamily="2" charset="0"/>
              </a:rPr>
              <a:t>design team should also define the goals of the project. 
</a:t>
            </a:r>
            <a:endParaRPr lang="en-US" sz="1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81555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97280" y="1737360"/>
            <a:ext cx="10058400" cy="4131734"/>
          </a:xfrm>
        </p:spPr>
        <p:txBody>
          <a:bodyPr>
            <a:normAutofit lnSpcReduction="10000"/>
          </a:bodyPr>
          <a:lstStyle/>
          <a:p>
            <a:r>
              <a:rPr lang="en-GB" sz="1800" b="1" dirty="0">
                <a:latin typeface="Ebrima" panose="02000000000000000000" pitchFamily="2" charset="0"/>
                <a:ea typeface="Ebrima" panose="02000000000000000000" pitchFamily="2" charset="0"/>
                <a:cs typeface="Ebrima" panose="02000000000000000000" pitchFamily="2" charset="0"/>
              </a:rPr>
              <a:t>3. </a:t>
            </a:r>
            <a:r>
              <a:rPr lang="en-GB" sz="1800" b="1" dirty="0" smtClean="0">
                <a:latin typeface="Ebrima" panose="02000000000000000000" pitchFamily="2" charset="0"/>
                <a:ea typeface="Ebrima" panose="02000000000000000000" pitchFamily="2" charset="0"/>
                <a:cs typeface="Ebrima" panose="02000000000000000000" pitchFamily="2" charset="0"/>
              </a:rPr>
              <a:t>Ideate:</a:t>
            </a:r>
          </a:p>
          <a:p>
            <a:r>
              <a:rPr lang="en-GB" sz="1800" dirty="0" smtClean="0">
                <a:latin typeface="Ebrima" panose="02000000000000000000" pitchFamily="2" charset="0"/>
                <a:ea typeface="Ebrima" panose="02000000000000000000" pitchFamily="2" charset="0"/>
                <a:cs typeface="Ebrima" panose="02000000000000000000" pitchFamily="2" charset="0"/>
              </a:rPr>
              <a:t>The </a:t>
            </a:r>
            <a:r>
              <a:rPr lang="en-GB" sz="1800" dirty="0">
                <a:latin typeface="Ebrima" panose="02000000000000000000" pitchFamily="2" charset="0"/>
                <a:ea typeface="Ebrima" panose="02000000000000000000" pitchFamily="2" charset="0"/>
                <a:cs typeface="Ebrima" panose="02000000000000000000" pitchFamily="2" charset="0"/>
              </a:rPr>
              <a:t>design team can start brainstorming once the issue and objectives have been established. This entails formulating as many distinct solutions as you can, regardless of how absurd they might </a:t>
            </a:r>
            <a:r>
              <a:rPr lang="en-GB" sz="1800" dirty="0" smtClean="0">
                <a:latin typeface="Ebrima" panose="02000000000000000000" pitchFamily="2" charset="0"/>
                <a:ea typeface="Ebrima" panose="02000000000000000000" pitchFamily="2" charset="0"/>
                <a:cs typeface="Ebrima" panose="02000000000000000000" pitchFamily="2" charset="0"/>
              </a:rPr>
              <a:t>appear . To </a:t>
            </a:r>
            <a:r>
              <a:rPr lang="en-GB" sz="1800" dirty="0">
                <a:latin typeface="Ebrima" panose="02000000000000000000" pitchFamily="2" charset="0"/>
                <a:ea typeface="Ebrima" panose="02000000000000000000" pitchFamily="2" charset="0"/>
                <a:cs typeface="Ebrima" panose="02000000000000000000" pitchFamily="2" charset="0"/>
              </a:rPr>
              <a:t>come up with ideas, the design team should employ brainstorming sessions and other creative methods. </a:t>
            </a:r>
            <a:endParaRPr lang="en-GB" sz="1800" dirty="0" smtClean="0">
              <a:latin typeface="Ebrima" panose="02000000000000000000" pitchFamily="2" charset="0"/>
              <a:ea typeface="Ebrima" panose="02000000000000000000" pitchFamily="2" charset="0"/>
              <a:cs typeface="Ebrima" panose="02000000000000000000" pitchFamily="2" charset="0"/>
            </a:endParaRPr>
          </a:p>
          <a:p>
            <a:r>
              <a:rPr lang="en-GB" sz="1800" b="1" dirty="0" smtClean="0">
                <a:latin typeface="Ebrima" panose="02000000000000000000" pitchFamily="2" charset="0"/>
                <a:ea typeface="Ebrima" panose="02000000000000000000" pitchFamily="2" charset="0"/>
                <a:cs typeface="Ebrima" panose="02000000000000000000" pitchFamily="2" charset="0"/>
              </a:rPr>
              <a:t>4.Prototype :</a:t>
            </a:r>
            <a:endParaRPr lang="en-GB" sz="1800" b="1" dirty="0">
              <a:latin typeface="Ebrima" panose="02000000000000000000" pitchFamily="2" charset="0"/>
              <a:ea typeface="Ebrima" panose="02000000000000000000" pitchFamily="2" charset="0"/>
              <a:cs typeface="Ebrima" panose="02000000000000000000" pitchFamily="2" charset="0"/>
            </a:endParaRPr>
          </a:p>
          <a:p>
            <a:r>
              <a:rPr lang="en-GB" sz="1800" dirty="0">
                <a:latin typeface="Ebrima" panose="02000000000000000000" pitchFamily="2" charset="0"/>
                <a:ea typeface="Ebrima" panose="02000000000000000000" pitchFamily="2" charset="0"/>
                <a:cs typeface="Ebrima" panose="02000000000000000000" pitchFamily="2" charset="0"/>
              </a:rPr>
              <a:t>The design team can start prototyping as soon as they have a list of ideas. To test out their ideas, this entails building smaller or more straightforward versions of the </a:t>
            </a:r>
            <a:r>
              <a:rPr lang="en-GB" sz="1800" dirty="0" smtClean="0">
                <a:latin typeface="Ebrima" panose="02000000000000000000" pitchFamily="2" charset="0"/>
                <a:ea typeface="Ebrima" panose="02000000000000000000" pitchFamily="2" charset="0"/>
                <a:cs typeface="Ebrima" panose="02000000000000000000" pitchFamily="2" charset="0"/>
              </a:rPr>
              <a:t>micro camera . Blind </a:t>
            </a:r>
            <a:r>
              <a:rPr lang="en-GB" sz="1800" dirty="0">
                <a:latin typeface="Ebrima" panose="02000000000000000000" pitchFamily="2" charset="0"/>
                <a:ea typeface="Ebrima" panose="02000000000000000000" pitchFamily="2" charset="0"/>
                <a:cs typeface="Ebrima" panose="02000000000000000000" pitchFamily="2" charset="0"/>
              </a:rPr>
              <a:t>individuals can provide feedback on the prototypes, which can also be used to spot any possible issues. </a:t>
            </a:r>
            <a:endParaRPr lang="en-GB" sz="1800" dirty="0" smtClean="0">
              <a:latin typeface="Ebrima" panose="02000000000000000000" pitchFamily="2" charset="0"/>
              <a:ea typeface="Ebrima" panose="02000000000000000000" pitchFamily="2" charset="0"/>
              <a:cs typeface="Ebrima" panose="02000000000000000000" pitchFamily="2" charset="0"/>
            </a:endParaRPr>
          </a:p>
          <a:p>
            <a:r>
              <a:rPr lang="en-GB" sz="1800" b="1" dirty="0">
                <a:latin typeface="Ebrima" panose="02000000000000000000" pitchFamily="2" charset="0"/>
                <a:ea typeface="Ebrima" panose="02000000000000000000" pitchFamily="2" charset="0"/>
                <a:cs typeface="Ebrima" panose="02000000000000000000" pitchFamily="2" charset="0"/>
              </a:rPr>
              <a:t>5. Test :</a:t>
            </a:r>
          </a:p>
          <a:p>
            <a:r>
              <a:rPr lang="en-GB" sz="1800" dirty="0">
                <a:latin typeface="Ebrima" panose="02000000000000000000" pitchFamily="2" charset="0"/>
                <a:ea typeface="Ebrima" panose="02000000000000000000" pitchFamily="2" charset="0"/>
                <a:cs typeface="Ebrima" panose="02000000000000000000" pitchFamily="2" charset="0"/>
              </a:rPr>
              <a:t>The design team can start testing the prototypes on blind individuals once they have been refined. This entails distributing the prototypes to blind individuals for everyday use and obtaining their input on their experiences . </a:t>
            </a:r>
            <a:endParaRPr lang="en-US" sz="1800" dirty="0">
              <a:latin typeface="Ebrima" panose="02000000000000000000" pitchFamily="2" charset="0"/>
              <a:ea typeface="Ebrima" panose="02000000000000000000" pitchFamily="2" charset="0"/>
              <a:cs typeface="Ebrima" panose="02000000000000000000" pitchFamily="2" charset="0"/>
            </a:endParaRPr>
          </a:p>
          <a:p>
            <a:endParaRPr lang="en-US" dirty="0"/>
          </a:p>
        </p:txBody>
      </p:sp>
    </p:spTree>
    <p:extLst>
      <p:ext uri="{BB962C8B-B14F-4D97-AF65-F5344CB8AC3E}">
        <p14:creationId xmlns:p14="http://schemas.microsoft.com/office/powerpoint/2010/main" val="426122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97280" y="1737360"/>
            <a:ext cx="10058400" cy="4572000"/>
          </a:xfrm>
        </p:spPr>
        <p:txBody>
          <a:bodyPr>
            <a:normAutofit fontScale="92500" lnSpcReduction="10000"/>
          </a:bodyPr>
          <a:lstStyle/>
          <a:p>
            <a:pPr marL="0" indent="0">
              <a:buNone/>
            </a:pPr>
            <a:r>
              <a:rPr lang="en-GB" b="1" dirty="0">
                <a:latin typeface="Ebrima" panose="02000000000000000000" pitchFamily="2" charset="0"/>
                <a:ea typeface="Ebrima" panose="02000000000000000000" pitchFamily="2" charset="0"/>
                <a:cs typeface="Ebrima" panose="02000000000000000000" pitchFamily="2" charset="0"/>
              </a:rPr>
              <a:t>6 Implement:</a:t>
            </a:r>
          </a:p>
          <a:p>
            <a:r>
              <a:rPr lang="en-GB" dirty="0">
                <a:latin typeface="Ebrima" panose="02000000000000000000" pitchFamily="2" charset="0"/>
                <a:ea typeface="Ebrima" panose="02000000000000000000" pitchFamily="2" charset="0"/>
                <a:cs typeface="Ebrima" panose="02000000000000000000" pitchFamily="2" charset="0"/>
              </a:rPr>
              <a:t>After the design team is happy with the micro camera’s layout, they can start putting it into practise. This entails producing the micro camera in large quantities and releasing it to the general public . A marketing strategy should be created by the design team to introduce the micro camera to blind people and their families.</a:t>
            </a:r>
          </a:p>
          <a:p>
            <a:r>
              <a:rPr lang="en-GB" b="1" dirty="0" smtClean="0">
                <a:latin typeface="Ebrima" panose="02000000000000000000" pitchFamily="2" charset="0"/>
                <a:ea typeface="Ebrima" panose="02000000000000000000" pitchFamily="2" charset="0"/>
                <a:cs typeface="Ebrima" panose="02000000000000000000" pitchFamily="2" charset="0"/>
              </a:rPr>
              <a:t>7.Learn</a:t>
            </a:r>
            <a:r>
              <a:rPr lang="en-GB" b="1" dirty="0">
                <a:latin typeface="Ebrima" panose="02000000000000000000" pitchFamily="2" charset="0"/>
                <a:ea typeface="Ebrima" panose="02000000000000000000" pitchFamily="2" charset="0"/>
                <a:cs typeface="Ebrima" panose="02000000000000000000" pitchFamily="2" charset="0"/>
              </a:rPr>
              <a:t>:</a:t>
            </a:r>
          </a:p>
          <a:p>
            <a:r>
              <a:rPr lang="en-GB" dirty="0">
                <a:latin typeface="Ebrima" panose="02000000000000000000" pitchFamily="2" charset="0"/>
                <a:ea typeface="Ebrima" panose="02000000000000000000" pitchFamily="2" charset="0"/>
                <a:cs typeface="Ebrima" panose="02000000000000000000" pitchFamily="2" charset="0"/>
              </a:rPr>
              <a:t>Iterations are a part of the design thinking process. This implies that even after the micro camera is put into use, the design team should keep learning from their users . It would be beneficial for the design team to gather input from blind users in order to gradually enhance the micro camera. This will make it easier to make sure that the users’ needs are constantly being met by the micro camera.</a:t>
            </a:r>
            <a:endParaRPr lang="en-US" dirty="0">
              <a:latin typeface="Ebrima" panose="02000000000000000000" pitchFamily="2" charset="0"/>
              <a:ea typeface="Ebrima" panose="02000000000000000000" pitchFamily="2" charset="0"/>
              <a:cs typeface="Ebrima" panose="02000000000000000000" pitchFamily="2" charset="0"/>
            </a:endParaRPr>
          </a:p>
          <a:p>
            <a:endParaRPr lang="en-US" dirty="0"/>
          </a:p>
          <a:p>
            <a:r>
              <a:rPr lang="en-GB" dirty="0" smtClean="0">
                <a:latin typeface="Ebrima" panose="02000000000000000000" pitchFamily="2" charset="0"/>
                <a:ea typeface="Ebrima" panose="02000000000000000000" pitchFamily="2" charset="0"/>
                <a:cs typeface="Ebrima" panose="02000000000000000000" pitchFamily="2" charset="0"/>
              </a:rPr>
              <a:t>
</a:t>
            </a:r>
            <a:endParaRPr lang="en-US" dirty="0" smtClean="0">
              <a:latin typeface="Ebrima" panose="02000000000000000000" pitchFamily="2" charset="0"/>
              <a:ea typeface="Ebrima" panose="02000000000000000000" pitchFamily="2" charset="0"/>
              <a:cs typeface="Ebrima" panose="02000000000000000000" pitchFamily="2" charset="0"/>
            </a:endParaRPr>
          </a:p>
          <a:p>
            <a:endParaRPr lang="en-US" dirty="0"/>
          </a:p>
        </p:txBody>
      </p:sp>
    </p:spTree>
    <p:extLst>
      <p:ext uri="{BB962C8B-B14F-4D97-AF65-F5344CB8AC3E}">
        <p14:creationId xmlns:p14="http://schemas.microsoft.com/office/powerpoint/2010/main" val="335022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ylfaen" panose="010A0502050306030303" pitchFamily="18" charset="0"/>
              </a:rPr>
              <a:t>DEVELOPMENT PHASE:</a:t>
            </a:r>
            <a:endParaRPr lang="en-US" sz="3200" dirty="0">
              <a:latin typeface="Sylfaen" panose="010A0502050306030303" pitchFamily="18" charset="0"/>
            </a:endParaRPr>
          </a:p>
        </p:txBody>
      </p:sp>
      <p:sp>
        <p:nvSpPr>
          <p:cNvPr id="3" name="Content Placeholder 2"/>
          <p:cNvSpPr>
            <a:spLocks noGrp="1"/>
          </p:cNvSpPr>
          <p:nvPr>
            <p:ph idx="1"/>
          </p:nvPr>
        </p:nvSpPr>
        <p:spPr/>
        <p:txBody>
          <a:bodyPr>
            <a:normAutofit/>
          </a:bodyPr>
          <a:lstStyle/>
          <a:p>
            <a:r>
              <a:rPr lang="en-GB" sz="1900" b="1" dirty="0">
                <a:latin typeface="Ebrima" panose="02000000000000000000" pitchFamily="2" charset="0"/>
                <a:ea typeface="Ebrima" panose="02000000000000000000" pitchFamily="2" charset="0"/>
                <a:cs typeface="Ebrima" panose="02000000000000000000" pitchFamily="2" charset="0"/>
              </a:rPr>
              <a:t>Phase 1: Collecting and analysing </a:t>
            </a:r>
            <a:r>
              <a:rPr lang="en-GB" sz="1900" b="1" dirty="0" smtClean="0">
                <a:latin typeface="Ebrima" panose="02000000000000000000" pitchFamily="2" charset="0"/>
                <a:ea typeface="Ebrima" panose="02000000000000000000" pitchFamily="2" charset="0"/>
                <a:cs typeface="Ebrima" panose="02000000000000000000" pitchFamily="2" charset="0"/>
              </a:rPr>
              <a:t>requirements</a:t>
            </a:r>
          </a:p>
          <a:p>
            <a:r>
              <a:rPr lang="en-GB" sz="1900" dirty="0" smtClean="0">
                <a:latin typeface="Ebrima" panose="02000000000000000000" pitchFamily="2" charset="0"/>
                <a:ea typeface="Ebrima" panose="02000000000000000000" pitchFamily="2" charset="0"/>
                <a:cs typeface="Ebrima" panose="02000000000000000000" pitchFamily="2" charset="0"/>
              </a:rPr>
              <a:t>In </a:t>
            </a:r>
            <a:r>
              <a:rPr lang="en-GB" sz="1900" dirty="0">
                <a:latin typeface="Ebrima" panose="02000000000000000000" pitchFamily="2" charset="0"/>
                <a:ea typeface="Ebrima" panose="02000000000000000000" pitchFamily="2" charset="0"/>
                <a:cs typeface="Ebrima" panose="02000000000000000000" pitchFamily="2" charset="0"/>
              </a:rPr>
              <a:t>this stage, the needs of the intended users, the technical specifications, and the financial constraints are gathered and examined in order to determine the requirements for the </a:t>
            </a:r>
            <a:r>
              <a:rPr lang="en-GB" sz="1900" dirty="0" smtClean="0">
                <a:latin typeface="Ebrima" panose="02000000000000000000" pitchFamily="2" charset="0"/>
                <a:ea typeface="Ebrima" panose="02000000000000000000" pitchFamily="2" charset="0"/>
                <a:cs typeface="Ebrima" panose="02000000000000000000" pitchFamily="2" charset="0"/>
              </a:rPr>
              <a:t>micro camera.</a:t>
            </a:r>
          </a:p>
          <a:p>
            <a:r>
              <a:rPr lang="en-GB" sz="1900" b="1" dirty="0" smtClean="0">
                <a:latin typeface="Ebrima" panose="02000000000000000000" pitchFamily="2" charset="0"/>
                <a:ea typeface="Ebrima" panose="02000000000000000000" pitchFamily="2" charset="0"/>
                <a:cs typeface="Ebrima" panose="02000000000000000000" pitchFamily="2" charset="0"/>
              </a:rPr>
              <a:t>Stage </a:t>
            </a:r>
            <a:r>
              <a:rPr lang="en-GB" sz="1900" b="1" dirty="0">
                <a:latin typeface="Ebrima" panose="02000000000000000000" pitchFamily="2" charset="0"/>
                <a:ea typeface="Ebrima" panose="02000000000000000000" pitchFamily="2" charset="0"/>
                <a:cs typeface="Ebrima" panose="02000000000000000000" pitchFamily="2" charset="0"/>
              </a:rPr>
              <a:t>2: </a:t>
            </a:r>
            <a:r>
              <a:rPr lang="en-GB" sz="1900" b="1" dirty="0" smtClean="0">
                <a:latin typeface="Ebrima" panose="02000000000000000000" pitchFamily="2" charset="0"/>
                <a:ea typeface="Ebrima" panose="02000000000000000000" pitchFamily="2" charset="0"/>
                <a:cs typeface="Ebrima" panose="02000000000000000000" pitchFamily="2" charset="0"/>
              </a:rPr>
              <a:t>Planning</a:t>
            </a:r>
            <a:endParaRPr lang="en-GB" sz="1900" dirty="0" smtClean="0">
              <a:latin typeface="Ebrima" panose="02000000000000000000" pitchFamily="2" charset="0"/>
              <a:ea typeface="Ebrima" panose="02000000000000000000" pitchFamily="2" charset="0"/>
              <a:cs typeface="Ebrima" panose="02000000000000000000" pitchFamily="2" charset="0"/>
            </a:endParaRPr>
          </a:p>
          <a:p>
            <a:r>
              <a:rPr lang="en-GB" sz="1900" dirty="0" smtClean="0">
                <a:latin typeface="Ebrima" panose="02000000000000000000" pitchFamily="2" charset="0"/>
                <a:ea typeface="Ebrima" panose="02000000000000000000" pitchFamily="2" charset="0"/>
                <a:cs typeface="Ebrima" panose="02000000000000000000" pitchFamily="2" charset="0"/>
              </a:rPr>
              <a:t>The </a:t>
            </a:r>
            <a:r>
              <a:rPr lang="en-GB" sz="1900" dirty="0">
                <a:latin typeface="Ebrima" panose="02000000000000000000" pitchFamily="2" charset="0"/>
                <a:ea typeface="Ebrima" panose="02000000000000000000" pitchFamily="2" charset="0"/>
                <a:cs typeface="Ebrima" panose="02000000000000000000" pitchFamily="2" charset="0"/>
              </a:rPr>
              <a:t>hardware and software for the </a:t>
            </a:r>
            <a:r>
              <a:rPr lang="en-GB" sz="1900" dirty="0" smtClean="0">
                <a:latin typeface="Ebrima" panose="02000000000000000000" pitchFamily="2" charset="0"/>
                <a:ea typeface="Ebrima" panose="02000000000000000000" pitchFamily="2" charset="0"/>
                <a:cs typeface="Ebrima" panose="02000000000000000000" pitchFamily="2" charset="0"/>
              </a:rPr>
              <a:t>micro camera</a:t>
            </a:r>
            <a:r>
              <a:rPr lang="en-GB" sz="1900" dirty="0">
                <a:latin typeface="Ebrima" panose="02000000000000000000" pitchFamily="2" charset="0"/>
                <a:ea typeface="Ebrima" panose="02000000000000000000" pitchFamily="2" charset="0"/>
                <a:cs typeface="Ebrima" panose="02000000000000000000" pitchFamily="2" charset="0"/>
              </a:rPr>
              <a:t>, including the processor, wireless link, camera, and user interface, are designed during this phase</a:t>
            </a:r>
            <a:r>
              <a:rPr lang="en-GB" sz="1900" dirty="0" smtClean="0">
                <a:latin typeface="Ebrima" panose="02000000000000000000" pitchFamily="2" charset="0"/>
                <a:ea typeface="Ebrima" panose="02000000000000000000" pitchFamily="2" charset="0"/>
                <a:cs typeface="Ebrima" panose="02000000000000000000" pitchFamily="2" charset="0"/>
              </a:rPr>
              <a:t>.</a:t>
            </a:r>
          </a:p>
          <a:p>
            <a:r>
              <a:rPr lang="en-GB" sz="1900" b="1" dirty="0">
                <a:latin typeface="Ebrima" panose="02000000000000000000" pitchFamily="2" charset="0"/>
                <a:ea typeface="Ebrima" panose="02000000000000000000" pitchFamily="2" charset="0"/>
                <a:cs typeface="Ebrima" panose="02000000000000000000" pitchFamily="2" charset="0"/>
              </a:rPr>
              <a:t>Phase 3</a:t>
            </a:r>
            <a:r>
              <a:rPr lang="en-GB" sz="1900" b="1" dirty="0" smtClean="0">
                <a:latin typeface="Ebrima" panose="02000000000000000000" pitchFamily="2" charset="0"/>
                <a:ea typeface="Ebrima" panose="02000000000000000000" pitchFamily="2" charset="0"/>
                <a:cs typeface="Ebrima" panose="02000000000000000000" pitchFamily="2" charset="0"/>
              </a:rPr>
              <a:t>: Creation</a:t>
            </a:r>
            <a:endParaRPr lang="en-GB" sz="1900" dirty="0" smtClean="0">
              <a:latin typeface="Ebrima" panose="02000000000000000000" pitchFamily="2" charset="0"/>
              <a:ea typeface="Ebrima" panose="02000000000000000000" pitchFamily="2" charset="0"/>
              <a:cs typeface="Ebrima" panose="02000000000000000000" pitchFamily="2" charset="0"/>
            </a:endParaRPr>
          </a:p>
          <a:p>
            <a:r>
              <a:rPr lang="en-GB" sz="1900" dirty="0" smtClean="0">
                <a:latin typeface="Ebrima" panose="02000000000000000000" pitchFamily="2" charset="0"/>
                <a:ea typeface="Ebrima" panose="02000000000000000000" pitchFamily="2" charset="0"/>
                <a:cs typeface="Ebrima" panose="02000000000000000000" pitchFamily="2" charset="0"/>
              </a:rPr>
              <a:t>Developing </a:t>
            </a:r>
            <a:r>
              <a:rPr lang="en-GB" sz="1900" dirty="0">
                <a:latin typeface="Ebrima" panose="02000000000000000000" pitchFamily="2" charset="0"/>
                <a:ea typeface="Ebrima" panose="02000000000000000000" pitchFamily="2" charset="0"/>
                <a:cs typeface="Ebrima" panose="02000000000000000000" pitchFamily="2" charset="0"/>
              </a:rPr>
              <a:t>the </a:t>
            </a:r>
            <a:r>
              <a:rPr lang="en-GB" sz="1900" dirty="0" smtClean="0">
                <a:latin typeface="Ebrima" panose="02000000000000000000" pitchFamily="2" charset="0"/>
                <a:ea typeface="Ebrima" panose="02000000000000000000" pitchFamily="2" charset="0"/>
                <a:cs typeface="Ebrima" panose="02000000000000000000" pitchFamily="2" charset="0"/>
              </a:rPr>
              <a:t>micro camera’s of specs </a:t>
            </a:r>
            <a:r>
              <a:rPr lang="en-GB" sz="1900" dirty="0">
                <a:latin typeface="Ebrima" panose="02000000000000000000" pitchFamily="2" charset="0"/>
                <a:ea typeface="Ebrima" panose="02000000000000000000" pitchFamily="2" charset="0"/>
                <a:cs typeface="Ebrima" panose="02000000000000000000" pitchFamily="2" charset="0"/>
              </a:rPr>
              <a:t>hardware and software, as well as integrating it with IBM Cloud Visual Recognition, are the tasks of this </a:t>
            </a:r>
            <a:r>
              <a:rPr lang="en-GB" sz="1900" dirty="0" smtClean="0">
                <a:latin typeface="Ebrima" panose="02000000000000000000" pitchFamily="2" charset="0"/>
                <a:ea typeface="Ebrima" panose="02000000000000000000" pitchFamily="2" charset="0"/>
                <a:cs typeface="Ebrima" panose="02000000000000000000" pitchFamily="2" charset="0"/>
              </a:rPr>
              <a:t>phase.</a:t>
            </a:r>
          </a:p>
          <a:p>
            <a:endParaRPr lang="en-US" dirty="0"/>
          </a:p>
        </p:txBody>
      </p:sp>
    </p:spTree>
    <p:extLst>
      <p:ext uri="{BB962C8B-B14F-4D97-AF65-F5344CB8AC3E}">
        <p14:creationId xmlns:p14="http://schemas.microsoft.com/office/powerpoint/2010/main" val="319592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1800" b="1" dirty="0">
                <a:latin typeface="Ebrima" panose="02000000000000000000" pitchFamily="2" charset="0"/>
                <a:ea typeface="Ebrima" panose="02000000000000000000" pitchFamily="2" charset="0"/>
                <a:cs typeface="Ebrima" panose="02000000000000000000" pitchFamily="2" charset="0"/>
              </a:rPr>
              <a:t>Stage 4: Evaluation</a:t>
            </a:r>
            <a:endParaRPr lang="en-GB" sz="1800" dirty="0">
              <a:latin typeface="Ebrima" panose="02000000000000000000" pitchFamily="2" charset="0"/>
              <a:ea typeface="Ebrima" panose="02000000000000000000" pitchFamily="2" charset="0"/>
              <a:cs typeface="Ebrima" panose="02000000000000000000" pitchFamily="2" charset="0"/>
            </a:endParaRPr>
          </a:p>
          <a:p>
            <a:r>
              <a:rPr lang="en-GB" sz="1800" dirty="0">
                <a:latin typeface="Ebrima" panose="02000000000000000000" pitchFamily="2" charset="0"/>
                <a:ea typeface="Ebrima" panose="02000000000000000000" pitchFamily="2" charset="0"/>
                <a:cs typeface="Ebrima" panose="02000000000000000000" pitchFamily="2" charset="0"/>
              </a:rPr>
              <a:t>In this stage, the micro camera </a:t>
            </a:r>
            <a:r>
              <a:rPr lang="en-GB" sz="1800" dirty="0" smtClean="0">
                <a:latin typeface="Ebrima" panose="02000000000000000000" pitchFamily="2" charset="0"/>
                <a:ea typeface="Ebrima" panose="02000000000000000000" pitchFamily="2" charset="0"/>
                <a:cs typeface="Ebrima" panose="02000000000000000000" pitchFamily="2" charset="0"/>
              </a:rPr>
              <a:t>specs is </a:t>
            </a:r>
            <a:r>
              <a:rPr lang="en-GB" sz="1800" dirty="0">
                <a:latin typeface="Ebrima" panose="02000000000000000000" pitchFamily="2" charset="0"/>
                <a:ea typeface="Ebrima" panose="02000000000000000000" pitchFamily="2" charset="0"/>
                <a:cs typeface="Ebrima" panose="02000000000000000000" pitchFamily="2" charset="0"/>
              </a:rPr>
              <a:t>tested to make sure it satisfies all specifications and is user-safe and </a:t>
            </a:r>
            <a:r>
              <a:rPr lang="en-GB" sz="1800" dirty="0" smtClean="0">
                <a:latin typeface="Ebrima" panose="02000000000000000000" pitchFamily="2" charset="0"/>
                <a:ea typeface="Ebrima" panose="02000000000000000000" pitchFamily="2" charset="0"/>
                <a:cs typeface="Ebrima" panose="02000000000000000000" pitchFamily="2" charset="0"/>
              </a:rPr>
              <a:t>dependable.</a:t>
            </a:r>
            <a:endParaRPr lang="en-US" sz="1800" dirty="0" smtClean="0">
              <a:latin typeface="Ebrima" panose="02000000000000000000" pitchFamily="2" charset="0"/>
              <a:ea typeface="Ebrima" panose="02000000000000000000" pitchFamily="2" charset="0"/>
              <a:cs typeface="Ebrima" panose="02000000000000000000" pitchFamily="2" charset="0"/>
            </a:endParaRPr>
          </a:p>
          <a:p>
            <a:r>
              <a:rPr lang="en-GB" sz="1800" b="1" dirty="0" smtClean="0">
                <a:latin typeface="Ebrima" panose="02000000000000000000" pitchFamily="2" charset="0"/>
                <a:ea typeface="Ebrima" panose="02000000000000000000" pitchFamily="2" charset="0"/>
                <a:cs typeface="Ebrima" panose="02000000000000000000" pitchFamily="2" charset="0"/>
              </a:rPr>
              <a:t>Step </a:t>
            </a:r>
            <a:r>
              <a:rPr lang="en-GB" sz="1800" b="1" dirty="0">
                <a:latin typeface="Ebrima" panose="02000000000000000000" pitchFamily="2" charset="0"/>
                <a:ea typeface="Ebrima" panose="02000000000000000000" pitchFamily="2" charset="0"/>
                <a:cs typeface="Ebrima" panose="02000000000000000000" pitchFamily="2" charset="0"/>
              </a:rPr>
              <a:t>5: </a:t>
            </a:r>
            <a:r>
              <a:rPr lang="en-GB" sz="1800" b="1" dirty="0" smtClean="0">
                <a:latin typeface="Ebrima" panose="02000000000000000000" pitchFamily="2" charset="0"/>
                <a:ea typeface="Ebrima" panose="02000000000000000000" pitchFamily="2" charset="0"/>
                <a:cs typeface="Ebrima" panose="02000000000000000000" pitchFamily="2" charset="0"/>
              </a:rPr>
              <a:t>Implementation</a:t>
            </a:r>
          </a:p>
          <a:p>
            <a:r>
              <a:rPr lang="en-GB" sz="1800" dirty="0" smtClean="0">
                <a:latin typeface="Ebrima" panose="02000000000000000000" pitchFamily="2" charset="0"/>
                <a:ea typeface="Ebrima" panose="02000000000000000000" pitchFamily="2" charset="0"/>
                <a:cs typeface="Ebrima" panose="02000000000000000000" pitchFamily="2" charset="0"/>
              </a:rPr>
              <a:t>The micro camera specs can </a:t>
            </a:r>
            <a:r>
              <a:rPr lang="en-GB" sz="1800" dirty="0">
                <a:latin typeface="Ebrima" panose="02000000000000000000" pitchFamily="2" charset="0"/>
                <a:ea typeface="Ebrima" panose="02000000000000000000" pitchFamily="2" charset="0"/>
                <a:cs typeface="Ebrima" panose="02000000000000000000" pitchFamily="2" charset="0"/>
              </a:rPr>
              <a:t>be mass-produced and made accessible to the general public after it has undergone testing and received approval. To create a distribution strategy and mass-produce the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 </a:t>
            </a:r>
            <a:r>
              <a:rPr lang="en-GB" sz="1800" dirty="0">
                <a:latin typeface="Ebrima" panose="02000000000000000000" pitchFamily="2" charset="0"/>
                <a:ea typeface="Ebrima" panose="02000000000000000000" pitchFamily="2" charset="0"/>
                <a:cs typeface="Ebrima" panose="02000000000000000000" pitchFamily="2" charset="0"/>
              </a:rPr>
              <a:t>the development team will need to collaborate with a </a:t>
            </a:r>
            <a:r>
              <a:rPr lang="en-GB" sz="1800" dirty="0" smtClean="0">
                <a:latin typeface="Ebrima" panose="02000000000000000000" pitchFamily="2" charset="0"/>
                <a:ea typeface="Ebrima" panose="02000000000000000000" pitchFamily="2" charset="0"/>
                <a:cs typeface="Ebrima" panose="02000000000000000000" pitchFamily="2" charset="0"/>
              </a:rPr>
              <a:t>manufacturer.</a:t>
            </a:r>
          </a:p>
          <a:p>
            <a:r>
              <a:rPr lang="en-GB" sz="1800" b="1" dirty="0" smtClean="0">
                <a:latin typeface="Ebrima" panose="02000000000000000000" pitchFamily="2" charset="0"/>
                <a:ea typeface="Ebrima" panose="02000000000000000000" pitchFamily="2" charset="0"/>
                <a:cs typeface="Ebrima" panose="02000000000000000000" pitchFamily="2" charset="0"/>
              </a:rPr>
              <a:t>Phase </a:t>
            </a:r>
            <a:r>
              <a:rPr lang="en-GB" sz="1800" b="1" dirty="0">
                <a:latin typeface="Ebrima" panose="02000000000000000000" pitchFamily="2" charset="0"/>
                <a:ea typeface="Ebrima" panose="02000000000000000000" pitchFamily="2" charset="0"/>
                <a:cs typeface="Ebrima" panose="02000000000000000000" pitchFamily="2" charset="0"/>
              </a:rPr>
              <a:t>6</a:t>
            </a:r>
            <a:r>
              <a:rPr lang="en-GB" sz="1800" b="1" dirty="0" smtClean="0">
                <a:latin typeface="Ebrima" panose="02000000000000000000" pitchFamily="2" charset="0"/>
                <a:ea typeface="Ebrima" panose="02000000000000000000" pitchFamily="2" charset="0"/>
                <a:cs typeface="Ebrima" panose="02000000000000000000" pitchFamily="2" charset="0"/>
              </a:rPr>
              <a:t>: </a:t>
            </a:r>
            <a:r>
              <a:rPr lang="en-GB" sz="1800" b="1" dirty="0">
                <a:latin typeface="Ebrima" panose="02000000000000000000" pitchFamily="2" charset="0"/>
                <a:ea typeface="Ebrima" panose="02000000000000000000" pitchFamily="2" charset="0"/>
                <a:cs typeface="Ebrima" panose="02000000000000000000" pitchFamily="2" charset="0"/>
              </a:rPr>
              <a:t>Upkeep and </a:t>
            </a:r>
            <a:r>
              <a:rPr lang="en-GB" sz="1800" b="1" dirty="0" smtClean="0">
                <a:latin typeface="Ebrima" panose="02000000000000000000" pitchFamily="2" charset="0"/>
                <a:ea typeface="Ebrima" panose="02000000000000000000" pitchFamily="2" charset="0"/>
                <a:cs typeface="Ebrima" panose="02000000000000000000" pitchFamily="2" charset="0"/>
              </a:rPr>
              <a:t>assistance</a:t>
            </a:r>
          </a:p>
          <a:p>
            <a:r>
              <a:rPr lang="en-GB" sz="1800" dirty="0" smtClean="0">
                <a:latin typeface="Ebrima" panose="02000000000000000000" pitchFamily="2" charset="0"/>
                <a:ea typeface="Ebrima" panose="02000000000000000000" pitchFamily="2" charset="0"/>
                <a:cs typeface="Ebrima" panose="02000000000000000000" pitchFamily="2" charset="0"/>
              </a:rPr>
              <a:t>The </a:t>
            </a:r>
            <a:r>
              <a:rPr lang="en-GB" sz="1800" dirty="0">
                <a:latin typeface="Ebrima" panose="02000000000000000000" pitchFamily="2" charset="0"/>
                <a:ea typeface="Ebrima" panose="02000000000000000000" pitchFamily="2" charset="0"/>
                <a:cs typeface="Ebrima" panose="02000000000000000000" pitchFamily="2" charset="0"/>
              </a:rPr>
              <a:t>development team will need to offer users support and maintenance once the </a:t>
            </a:r>
            <a:r>
              <a:rPr lang="en-GB" sz="1800" dirty="0" smtClean="0">
                <a:latin typeface="Ebrima" panose="02000000000000000000" pitchFamily="2" charset="0"/>
                <a:ea typeface="Ebrima" panose="02000000000000000000" pitchFamily="2" charset="0"/>
                <a:cs typeface="Ebrima" panose="02000000000000000000" pitchFamily="2" charset="0"/>
              </a:rPr>
              <a:t>micro camera specs </a:t>
            </a:r>
            <a:r>
              <a:rPr lang="en-GB" sz="1800" dirty="0">
                <a:latin typeface="Ebrima" panose="02000000000000000000" pitchFamily="2" charset="0"/>
                <a:ea typeface="Ebrima" panose="02000000000000000000" pitchFamily="2" charset="0"/>
                <a:cs typeface="Ebrima" panose="02000000000000000000" pitchFamily="2" charset="0"/>
              </a:rPr>
              <a:t>is deployed. This could entail doing hardware repairs, firmware updates, and technical support.</a:t>
            </a:r>
            <a:endParaRPr lang="en-US" sz="1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693281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TotalTime>
  <Words>1185</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Ebrima</vt:lpstr>
      <vt:lpstr>Sylfaen</vt:lpstr>
      <vt:lpstr>Wingdings</vt:lpstr>
      <vt:lpstr>Retrospect</vt:lpstr>
      <vt:lpstr>IMAGE RECOGNITION  WITH IBM CLOUD VISUAL RECOGNITION</vt:lpstr>
      <vt:lpstr>TEAM MEMBERS:</vt:lpstr>
      <vt:lpstr>PROJECTS OBJECTIVE:</vt:lpstr>
      <vt:lpstr>PowerPoint Presentation</vt:lpstr>
      <vt:lpstr>DESIGN THINKING PROCESS:</vt:lpstr>
      <vt:lpstr>PowerPoint Presentation</vt:lpstr>
      <vt:lpstr>PowerPoint Presentation</vt:lpstr>
      <vt:lpstr>DEVELOPMENT PHASE:</vt:lpstr>
      <vt:lpstr>PowerPoint Presentation</vt:lpstr>
      <vt:lpstr>USER INTERFACE:</vt:lpstr>
      <vt:lpstr>TECHNICAL IMPLEMENTATIONS:</vt:lpstr>
      <vt:lpstr>AI GENERATED CAPTIONS: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WITH IBM CLOUD VISUAL RECOGNITION</dc:title>
  <dc:creator>LENOVO</dc:creator>
  <cp:lastModifiedBy>LENOVO</cp:lastModifiedBy>
  <cp:revision>16</cp:revision>
  <dcterms:created xsi:type="dcterms:W3CDTF">2023-10-31T14:15:02Z</dcterms:created>
  <dcterms:modified xsi:type="dcterms:W3CDTF">2023-10-31T16:20:15Z</dcterms:modified>
</cp:coreProperties>
</file>