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6"/>
  </p:notes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14DA5F-D44D-477C-94F9-0885712F26CA}" type="datetimeFigureOut">
              <a:rPr lang="en-US" smtClean="0"/>
              <a:t>10/7/2023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A4088A-5459-4ADB-B3E5-B0AE0236E049}" type="slidenum">
              <a:rPr lang="en-US" smtClean="0"/>
              <a:t>‹#›</a:t>
            </a:fld>
            <a:endParaRPr lang="en-US"/>
          </a:p>
        </p:txBody>
      </p:sp>
    </p:spTree>
    <p:extLst>
      <p:ext uri="{BB962C8B-B14F-4D97-AF65-F5344CB8AC3E}">
        <p14:creationId xmlns:p14="http://schemas.microsoft.com/office/powerpoint/2010/main" val="14340542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10/7/2023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10/7/2023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10/7/2023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10/7/2023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10/7/2023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10/7/2023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10/7/2023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10/7/2023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10/7/2023</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10/7/2023</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10/7/2023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10/7/2023</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00051" y="654449"/>
            <a:ext cx="10058400" cy="3566160"/>
          </a:xfrm>
        </p:spPr>
        <p:txBody>
          <a:bodyPr>
            <a:normAutofit/>
          </a:bodyPr>
          <a:lstStyle/>
          <a:p>
            <a:pPr algn="ctr"/>
            <a:r>
              <a:rPr lang="en-US" sz="5400" dirty="0" smtClean="0">
                <a:solidFill>
                  <a:schemeClr val="accent3">
                    <a:lumMod val="50000"/>
                  </a:schemeClr>
                </a:solidFill>
                <a:latin typeface="Agency FB" panose="020B0503020202020204" pitchFamily="34" charset="0"/>
              </a:rPr>
              <a:t>IMAGE RECOGNITON WITH</a:t>
            </a:r>
            <a:br>
              <a:rPr lang="en-US" sz="5400" dirty="0" smtClean="0">
                <a:solidFill>
                  <a:schemeClr val="accent3">
                    <a:lumMod val="50000"/>
                  </a:schemeClr>
                </a:solidFill>
                <a:latin typeface="Agency FB" panose="020B0503020202020204" pitchFamily="34" charset="0"/>
              </a:rPr>
            </a:br>
            <a:r>
              <a:rPr lang="en-US" sz="5400" dirty="0" smtClean="0">
                <a:solidFill>
                  <a:schemeClr val="accent3">
                    <a:lumMod val="50000"/>
                  </a:schemeClr>
                </a:solidFill>
                <a:latin typeface="Agency FB" panose="020B0503020202020204" pitchFamily="34" charset="0"/>
              </a:rPr>
              <a:t> IBM CLOUD VISUAL </a:t>
            </a:r>
            <a:br>
              <a:rPr lang="en-US" sz="5400" dirty="0" smtClean="0">
                <a:solidFill>
                  <a:schemeClr val="accent3">
                    <a:lumMod val="50000"/>
                  </a:schemeClr>
                </a:solidFill>
                <a:latin typeface="Agency FB" panose="020B0503020202020204" pitchFamily="34" charset="0"/>
              </a:rPr>
            </a:br>
            <a:r>
              <a:rPr lang="en-US" sz="5400" dirty="0" smtClean="0">
                <a:solidFill>
                  <a:schemeClr val="accent3">
                    <a:lumMod val="50000"/>
                  </a:schemeClr>
                </a:solidFill>
                <a:latin typeface="Agency FB" panose="020B0503020202020204" pitchFamily="34" charset="0"/>
              </a:rPr>
              <a:t>RECOGNITION</a:t>
            </a:r>
            <a:endParaRPr lang="en-US" sz="5400" dirty="0">
              <a:solidFill>
                <a:schemeClr val="accent3">
                  <a:lumMod val="50000"/>
                </a:schemeClr>
              </a:solidFill>
              <a:latin typeface="Agency FB" panose="020B0503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0592" y="654449"/>
            <a:ext cx="5715000" cy="8001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25592" y="654450"/>
            <a:ext cx="3312522" cy="1035110"/>
          </a:xfrm>
          <a:prstGeom prst="rect">
            <a:avLst/>
          </a:prstGeom>
        </p:spPr>
      </p:pic>
    </p:spTree>
    <p:extLst>
      <p:ext uri="{BB962C8B-B14F-4D97-AF65-F5344CB8AC3E}">
        <p14:creationId xmlns:p14="http://schemas.microsoft.com/office/powerpoint/2010/main" val="35535853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chemeClr val="accent3">
                    <a:lumMod val="50000"/>
                  </a:schemeClr>
                </a:solidFill>
                <a:latin typeface="Agency FB" panose="020B0503020202020204" pitchFamily="34" charset="0"/>
              </a:rPr>
              <a:t>TEAM MEMBERS:</a:t>
            </a:r>
            <a:endParaRPr lang="en-US" sz="4000" dirty="0">
              <a:solidFill>
                <a:schemeClr val="accent3">
                  <a:lumMod val="50000"/>
                </a:schemeClr>
              </a:solidFill>
              <a:latin typeface="Agency FB" panose="020B0503020202020204" pitchFamily="34" charset="0"/>
            </a:endParaRPr>
          </a:p>
        </p:txBody>
      </p:sp>
      <p:sp>
        <p:nvSpPr>
          <p:cNvPr id="3" name="Content Placeholder 2"/>
          <p:cNvSpPr>
            <a:spLocks noGrp="1"/>
          </p:cNvSpPr>
          <p:nvPr>
            <p:ph idx="1"/>
          </p:nvPr>
        </p:nvSpPr>
        <p:spPr/>
        <p:txBody>
          <a:bodyPr>
            <a:normAutofit/>
          </a:bodyPr>
          <a:lstStyle/>
          <a:p>
            <a:pPr marL="0" indent="0">
              <a:buNone/>
            </a:pPr>
            <a:r>
              <a:rPr lang="en-US" sz="2400" dirty="0" smtClean="0">
                <a:solidFill>
                  <a:schemeClr val="accent2">
                    <a:lumMod val="50000"/>
                  </a:schemeClr>
                </a:solidFill>
                <a:latin typeface="Bahnschrift" panose="020B0502040204020203" pitchFamily="34" charset="0"/>
              </a:rPr>
              <a:t>           N.RAJALAKSHMI</a:t>
            </a:r>
            <a:endParaRPr lang="en-US" sz="2400" dirty="0">
              <a:solidFill>
                <a:schemeClr val="accent2">
                  <a:lumMod val="50000"/>
                </a:schemeClr>
              </a:solidFill>
              <a:latin typeface="Bahnschrift" panose="020B0502040204020203" pitchFamily="34" charset="0"/>
            </a:endParaRPr>
          </a:p>
          <a:p>
            <a:pPr marL="0" indent="0">
              <a:buNone/>
            </a:pPr>
            <a:r>
              <a:rPr lang="en-US" sz="2400" dirty="0">
                <a:solidFill>
                  <a:schemeClr val="accent2">
                    <a:lumMod val="50000"/>
                  </a:schemeClr>
                </a:solidFill>
                <a:latin typeface="Bahnschrift" panose="020B0502040204020203" pitchFamily="34" charset="0"/>
              </a:rPr>
              <a:t>          </a:t>
            </a:r>
            <a:r>
              <a:rPr lang="en-US" sz="2400" dirty="0" smtClean="0">
                <a:solidFill>
                  <a:schemeClr val="accent2">
                    <a:lumMod val="50000"/>
                  </a:schemeClr>
                </a:solidFill>
                <a:latin typeface="Bahnschrift" panose="020B0502040204020203" pitchFamily="34" charset="0"/>
              </a:rPr>
              <a:t> </a:t>
            </a:r>
            <a:r>
              <a:rPr lang="en-US" sz="2400" dirty="0">
                <a:solidFill>
                  <a:schemeClr val="accent2">
                    <a:lumMod val="50000"/>
                  </a:schemeClr>
                </a:solidFill>
                <a:latin typeface="Bahnschrift" panose="020B0502040204020203" pitchFamily="34" charset="0"/>
              </a:rPr>
              <a:t>R.HARISHWARI</a:t>
            </a:r>
          </a:p>
          <a:p>
            <a:pPr marL="0" indent="0">
              <a:buNone/>
            </a:pPr>
            <a:r>
              <a:rPr lang="en-US" sz="2400" dirty="0">
                <a:solidFill>
                  <a:schemeClr val="accent2">
                    <a:lumMod val="50000"/>
                  </a:schemeClr>
                </a:solidFill>
                <a:latin typeface="Bahnschrift" panose="020B0502040204020203" pitchFamily="34" charset="0"/>
              </a:rPr>
              <a:t>           </a:t>
            </a:r>
            <a:r>
              <a:rPr lang="en-US" sz="2400" dirty="0" smtClean="0">
                <a:solidFill>
                  <a:schemeClr val="accent2">
                    <a:lumMod val="50000"/>
                  </a:schemeClr>
                </a:solidFill>
                <a:latin typeface="Bahnschrift" panose="020B0502040204020203" pitchFamily="34" charset="0"/>
              </a:rPr>
              <a:t>J.VIJAYALAKSHMI</a:t>
            </a:r>
            <a:endParaRPr lang="en-US" sz="2400" dirty="0">
              <a:solidFill>
                <a:schemeClr val="accent2">
                  <a:lumMod val="50000"/>
                </a:schemeClr>
              </a:solidFill>
              <a:latin typeface="Bahnschrift" panose="020B0502040204020203" pitchFamily="34" charset="0"/>
            </a:endParaRPr>
          </a:p>
          <a:p>
            <a:pPr marL="0" indent="0">
              <a:buNone/>
            </a:pPr>
            <a:r>
              <a:rPr lang="en-US" sz="2400" dirty="0">
                <a:solidFill>
                  <a:schemeClr val="accent2">
                    <a:lumMod val="50000"/>
                  </a:schemeClr>
                </a:solidFill>
                <a:latin typeface="Bahnschrift" panose="020B0502040204020203" pitchFamily="34" charset="0"/>
              </a:rPr>
              <a:t>           </a:t>
            </a:r>
            <a:r>
              <a:rPr lang="en-US" sz="2400" dirty="0" smtClean="0">
                <a:solidFill>
                  <a:schemeClr val="accent2">
                    <a:lumMod val="50000"/>
                  </a:schemeClr>
                </a:solidFill>
                <a:latin typeface="Bahnschrift" panose="020B0502040204020203" pitchFamily="34" charset="0"/>
              </a:rPr>
              <a:t>S.JAMUNA</a:t>
            </a:r>
            <a:endParaRPr lang="en-US" sz="2400" dirty="0">
              <a:solidFill>
                <a:schemeClr val="accent2">
                  <a:lumMod val="50000"/>
                </a:schemeClr>
              </a:solidFill>
              <a:latin typeface="Bahnschrift" panose="020B0502040204020203" pitchFamily="34" charset="0"/>
            </a:endParaRPr>
          </a:p>
          <a:p>
            <a:pPr marL="0" indent="0">
              <a:buNone/>
            </a:pPr>
            <a:r>
              <a:rPr lang="en-US" sz="2400" dirty="0">
                <a:solidFill>
                  <a:schemeClr val="accent2">
                    <a:lumMod val="50000"/>
                  </a:schemeClr>
                </a:solidFill>
                <a:latin typeface="Bahnschrift" panose="020B0502040204020203" pitchFamily="34" charset="0"/>
              </a:rPr>
              <a:t>           </a:t>
            </a:r>
            <a:r>
              <a:rPr lang="en-US" sz="2400" dirty="0" smtClean="0">
                <a:solidFill>
                  <a:schemeClr val="accent2">
                    <a:lumMod val="50000"/>
                  </a:schemeClr>
                </a:solidFill>
                <a:latin typeface="Bahnschrift" panose="020B0502040204020203" pitchFamily="34" charset="0"/>
              </a:rPr>
              <a:t>B.RABIYA </a:t>
            </a:r>
            <a:r>
              <a:rPr lang="en-US" sz="2400" dirty="0">
                <a:solidFill>
                  <a:schemeClr val="accent2">
                    <a:lumMod val="50000"/>
                  </a:schemeClr>
                </a:solidFill>
                <a:latin typeface="Bahnschrift" panose="020B0502040204020203" pitchFamily="34" charset="0"/>
              </a:rPr>
              <a:t>BEGUM</a:t>
            </a:r>
          </a:p>
          <a:p>
            <a:pPr marL="0" indent="0">
              <a:buNone/>
            </a:pPr>
            <a:r>
              <a:rPr lang="en-US" sz="2400" dirty="0">
                <a:solidFill>
                  <a:schemeClr val="accent2">
                    <a:lumMod val="50000"/>
                  </a:schemeClr>
                </a:solidFill>
                <a:latin typeface="Bahnschrift" panose="020B0502040204020203" pitchFamily="34" charset="0"/>
              </a:rPr>
              <a:t>      </a:t>
            </a:r>
            <a:r>
              <a:rPr lang="en-US" sz="2400" dirty="0" smtClean="0">
                <a:solidFill>
                  <a:schemeClr val="accent2">
                    <a:lumMod val="50000"/>
                  </a:schemeClr>
                </a:solidFill>
                <a:latin typeface="Bahnschrift" panose="020B0502040204020203" pitchFamily="34" charset="0"/>
              </a:rPr>
              <a:t>     A.REBEKKA</a:t>
            </a:r>
            <a:endParaRPr lang="en-US" sz="2400" dirty="0">
              <a:solidFill>
                <a:schemeClr val="accent2">
                  <a:lumMod val="50000"/>
                </a:schemeClr>
              </a:solidFill>
              <a:latin typeface="Bahnschrift" panose="020B0502040204020203" pitchFamily="34" charset="0"/>
            </a:endParaRPr>
          </a:p>
          <a:p>
            <a:pPr marL="0" indent="0">
              <a:buNone/>
            </a:pPr>
            <a:r>
              <a:rPr lang="en-US" sz="2400" dirty="0">
                <a:solidFill>
                  <a:schemeClr val="accent2">
                    <a:lumMod val="50000"/>
                  </a:schemeClr>
                </a:solidFill>
                <a:latin typeface="Bahnschrift" panose="020B0502040204020203" pitchFamily="34" charset="0"/>
              </a:rPr>
              <a:t>           </a:t>
            </a:r>
            <a:r>
              <a:rPr lang="en-US" sz="2400" dirty="0" smtClean="0">
                <a:solidFill>
                  <a:schemeClr val="accent2">
                    <a:lumMod val="50000"/>
                  </a:schemeClr>
                </a:solidFill>
                <a:latin typeface="Bahnschrift" panose="020B0502040204020203" pitchFamily="34" charset="0"/>
              </a:rPr>
              <a:t>D.MUNISHA</a:t>
            </a:r>
          </a:p>
          <a:p>
            <a:pPr marL="0" indent="0">
              <a:buNone/>
            </a:pPr>
            <a:endParaRPr lang="en-US" sz="2400" dirty="0">
              <a:solidFill>
                <a:schemeClr val="accent2">
                  <a:lumMod val="50000"/>
                </a:schemeClr>
              </a:solidFill>
              <a:latin typeface="Bahnschrift" panose="020B0502040204020203" pitchFamily="34" charset="0"/>
            </a:endParaRPr>
          </a:p>
          <a:p>
            <a:pPr marL="0" indent="0">
              <a:buNone/>
            </a:pPr>
            <a:endParaRPr lang="en-US" sz="2400" dirty="0">
              <a:latin typeface="Bahnschrift" panose="020B0502040204020203" pitchFamily="34" charset="0"/>
            </a:endParaRPr>
          </a:p>
        </p:txBody>
      </p:sp>
      <p:sp>
        <p:nvSpPr>
          <p:cNvPr id="4" name="4-Point Star 3"/>
          <p:cNvSpPr/>
          <p:nvPr/>
        </p:nvSpPr>
        <p:spPr>
          <a:xfrm>
            <a:off x="1580606" y="1937174"/>
            <a:ext cx="326571" cy="339634"/>
          </a:xfrm>
          <a:prstGeom prst="star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4-Point Star 4"/>
          <p:cNvSpPr/>
          <p:nvPr/>
        </p:nvSpPr>
        <p:spPr>
          <a:xfrm>
            <a:off x="1590402" y="2385182"/>
            <a:ext cx="306978" cy="326571"/>
          </a:xfrm>
          <a:prstGeom prst="star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4-Point Star 6"/>
          <p:cNvSpPr/>
          <p:nvPr/>
        </p:nvSpPr>
        <p:spPr>
          <a:xfrm>
            <a:off x="1590403" y="2845767"/>
            <a:ext cx="316774" cy="313509"/>
          </a:xfrm>
          <a:prstGeom prst="star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4-Point Star 7"/>
          <p:cNvSpPr/>
          <p:nvPr/>
        </p:nvSpPr>
        <p:spPr>
          <a:xfrm>
            <a:off x="1580606" y="3401664"/>
            <a:ext cx="326571" cy="326571"/>
          </a:xfrm>
          <a:prstGeom prst="star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4-Point Star 8"/>
          <p:cNvSpPr/>
          <p:nvPr/>
        </p:nvSpPr>
        <p:spPr>
          <a:xfrm>
            <a:off x="1580606" y="3918372"/>
            <a:ext cx="326571" cy="365760"/>
          </a:xfrm>
          <a:prstGeom prst="star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4-Point Star 10"/>
          <p:cNvSpPr/>
          <p:nvPr/>
        </p:nvSpPr>
        <p:spPr>
          <a:xfrm>
            <a:off x="1580606" y="4474269"/>
            <a:ext cx="313509" cy="313508"/>
          </a:xfrm>
          <a:prstGeom prst="star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4-Point Star 11"/>
          <p:cNvSpPr/>
          <p:nvPr/>
        </p:nvSpPr>
        <p:spPr>
          <a:xfrm>
            <a:off x="1587137" y="4977914"/>
            <a:ext cx="320040" cy="365760"/>
          </a:xfrm>
          <a:prstGeom prst="star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55660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chemeClr val="accent2">
                    <a:lumMod val="50000"/>
                  </a:schemeClr>
                </a:solidFill>
                <a:latin typeface="Agency FB" panose="020B0503020202020204" pitchFamily="34" charset="0"/>
              </a:rPr>
              <a:t>PROCEDURE:</a:t>
            </a:r>
            <a:endParaRPr lang="en-US" sz="4000" dirty="0">
              <a:solidFill>
                <a:schemeClr val="accent2">
                  <a:lumMod val="50000"/>
                </a:schemeClr>
              </a:solidFill>
              <a:latin typeface="Agency FB" panose="020B0503020202020204" pitchFamily="34" charset="0"/>
            </a:endParaRPr>
          </a:p>
        </p:txBody>
      </p:sp>
      <p:sp>
        <p:nvSpPr>
          <p:cNvPr id="3" name="Content Placeholder 2"/>
          <p:cNvSpPr>
            <a:spLocks noGrp="1"/>
          </p:cNvSpPr>
          <p:nvPr>
            <p:ph idx="1"/>
          </p:nvPr>
        </p:nvSpPr>
        <p:spPr>
          <a:xfrm>
            <a:off x="1110342" y="1845734"/>
            <a:ext cx="10045337" cy="4023360"/>
          </a:xfrm>
        </p:spPr>
        <p:txBody>
          <a:bodyPr>
            <a:normAutofit fontScale="92500" lnSpcReduction="10000"/>
          </a:bodyPr>
          <a:lstStyle/>
          <a:p>
            <a:pPr lvl="0">
              <a:buFont typeface="Courier New" panose="02070309020205020404" pitchFamily="49" charset="0"/>
              <a:buChar char="o"/>
            </a:pPr>
            <a:r>
              <a:rPr lang="en-GB" sz="2400" b="1" dirty="0">
                <a:solidFill>
                  <a:schemeClr val="accent2">
                    <a:lumMod val="50000"/>
                  </a:schemeClr>
                </a:solidFill>
                <a:latin typeface="Bahnschrift" panose="020B0502040204020203" pitchFamily="34" charset="0"/>
              </a:rPr>
              <a:t>Choose the right IBM Cloud Visual Recognition </a:t>
            </a:r>
            <a:r>
              <a:rPr lang="en-GB" sz="2400" b="1" dirty="0" smtClean="0">
                <a:solidFill>
                  <a:schemeClr val="accent2">
                    <a:lumMod val="50000"/>
                  </a:schemeClr>
                </a:solidFill>
                <a:latin typeface="Bahnschrift" panose="020B0502040204020203" pitchFamily="34" charset="0"/>
              </a:rPr>
              <a:t>model:</a:t>
            </a:r>
          </a:p>
          <a:p>
            <a:r>
              <a:rPr lang="en-GB" sz="2400" b="1" dirty="0">
                <a:solidFill>
                  <a:schemeClr val="accent2">
                    <a:lumMod val="50000"/>
                  </a:schemeClr>
                </a:solidFill>
                <a:latin typeface="Bahnschrift" panose="020B0502040204020203" pitchFamily="34" charset="0"/>
              </a:rPr>
              <a:t> </a:t>
            </a:r>
            <a:r>
              <a:rPr lang="en-GB" sz="2400" b="1" dirty="0" smtClean="0">
                <a:solidFill>
                  <a:schemeClr val="accent2">
                    <a:lumMod val="50000"/>
                  </a:schemeClr>
                </a:solidFill>
                <a:latin typeface="Bahnschrift" panose="020B0502040204020203" pitchFamily="34" charset="0"/>
              </a:rPr>
              <a:t>       </a:t>
            </a:r>
            <a:r>
              <a:rPr lang="en-GB" sz="2400" dirty="0" smtClean="0">
                <a:solidFill>
                  <a:schemeClr val="accent2">
                    <a:lumMod val="50000"/>
                  </a:schemeClr>
                </a:solidFill>
                <a:latin typeface="Bahnschrift" panose="020B0502040204020203" pitchFamily="34" charset="0"/>
              </a:rPr>
              <a:t>IBM </a:t>
            </a:r>
            <a:r>
              <a:rPr lang="en-GB" sz="2400" dirty="0">
                <a:solidFill>
                  <a:schemeClr val="accent2">
                    <a:lumMod val="50000"/>
                  </a:schemeClr>
                </a:solidFill>
                <a:latin typeface="Bahnschrift" panose="020B0502040204020203" pitchFamily="34" charset="0"/>
              </a:rPr>
              <a:t>Cloud Visual Recognition offers a variety of pre-trained models, including a model specifically for object detection and </a:t>
            </a:r>
            <a:r>
              <a:rPr lang="en-GB" sz="2400" dirty="0" smtClean="0">
                <a:solidFill>
                  <a:schemeClr val="accent2">
                    <a:lumMod val="50000"/>
                  </a:schemeClr>
                </a:solidFill>
                <a:latin typeface="Bahnschrift" panose="020B0502040204020203" pitchFamily="34" charset="0"/>
              </a:rPr>
              <a:t>classification</a:t>
            </a:r>
            <a:r>
              <a:rPr lang="en-GB" sz="2400" b="1" dirty="0" smtClean="0">
                <a:solidFill>
                  <a:schemeClr val="accent2">
                    <a:lumMod val="50000"/>
                  </a:schemeClr>
                </a:solidFill>
                <a:latin typeface="Bahnschrift" panose="020B0502040204020203" pitchFamily="34" charset="0"/>
              </a:rPr>
              <a:t>.</a:t>
            </a:r>
          </a:p>
          <a:p>
            <a:pPr>
              <a:buFont typeface="Courier New" panose="02070309020205020404" pitchFamily="49" charset="0"/>
              <a:buChar char="o"/>
            </a:pPr>
            <a:r>
              <a:rPr lang="en-GB" sz="2400" b="1" dirty="0">
                <a:solidFill>
                  <a:schemeClr val="accent2">
                    <a:lumMod val="50000"/>
                  </a:schemeClr>
                </a:solidFill>
                <a:latin typeface="Bahnschrift" panose="020B0502040204020203" pitchFamily="34" charset="0"/>
              </a:rPr>
              <a:t>Develop </a:t>
            </a:r>
            <a:r>
              <a:rPr lang="en-GB" sz="2400" b="1" dirty="0" smtClean="0">
                <a:solidFill>
                  <a:schemeClr val="accent2">
                    <a:lumMod val="50000"/>
                  </a:schemeClr>
                </a:solidFill>
                <a:latin typeface="Bahnschrift" panose="020B0502040204020203" pitchFamily="34" charset="0"/>
              </a:rPr>
              <a:t>the application:</a:t>
            </a:r>
          </a:p>
          <a:p>
            <a:r>
              <a:rPr lang="en-GB" sz="2400" b="1" dirty="0" smtClean="0">
                <a:solidFill>
                  <a:schemeClr val="accent2">
                    <a:lumMod val="50000"/>
                  </a:schemeClr>
                </a:solidFill>
                <a:latin typeface="Bahnschrift" panose="020B0502040204020203" pitchFamily="34" charset="0"/>
              </a:rPr>
              <a:t>      </a:t>
            </a:r>
            <a:r>
              <a:rPr lang="en-GB" sz="2400" dirty="0" smtClean="0">
                <a:solidFill>
                  <a:schemeClr val="accent2">
                    <a:lumMod val="50000"/>
                  </a:schemeClr>
                </a:solidFill>
                <a:latin typeface="Bahnschrift" panose="020B0502040204020203" pitchFamily="34" charset="0"/>
              </a:rPr>
              <a:t>We </a:t>
            </a:r>
            <a:r>
              <a:rPr lang="en-GB" sz="2400" dirty="0">
                <a:solidFill>
                  <a:schemeClr val="accent2">
                    <a:lumMod val="50000"/>
                  </a:schemeClr>
                </a:solidFill>
                <a:latin typeface="Bahnschrift" panose="020B0502040204020203" pitchFamily="34" charset="0"/>
              </a:rPr>
              <a:t>use the IBM Cloud Visual Recognition API to develop </a:t>
            </a:r>
            <a:r>
              <a:rPr lang="en-GB" sz="2400" dirty="0" smtClean="0">
                <a:solidFill>
                  <a:schemeClr val="accent2">
                    <a:lumMod val="50000"/>
                  </a:schemeClr>
                </a:solidFill>
                <a:latin typeface="Bahnschrift" panose="020B0502040204020203" pitchFamily="34" charset="0"/>
              </a:rPr>
              <a:t>our </a:t>
            </a:r>
            <a:r>
              <a:rPr lang="en-GB" sz="2400" dirty="0">
                <a:solidFill>
                  <a:schemeClr val="accent2">
                    <a:lumMod val="50000"/>
                  </a:schemeClr>
                </a:solidFill>
                <a:latin typeface="Bahnschrift" panose="020B0502040204020203" pitchFamily="34" charset="0"/>
              </a:rPr>
              <a:t>application. The API allows </a:t>
            </a:r>
            <a:r>
              <a:rPr lang="en-GB" sz="2400" dirty="0" smtClean="0">
                <a:solidFill>
                  <a:schemeClr val="accent2">
                    <a:lumMod val="50000"/>
                  </a:schemeClr>
                </a:solidFill>
                <a:latin typeface="Bahnschrift" panose="020B0502040204020203" pitchFamily="34" charset="0"/>
              </a:rPr>
              <a:t> </a:t>
            </a:r>
            <a:r>
              <a:rPr lang="en-GB" sz="2400" dirty="0">
                <a:solidFill>
                  <a:schemeClr val="accent2">
                    <a:lumMod val="50000"/>
                  </a:schemeClr>
                </a:solidFill>
                <a:latin typeface="Bahnschrift" panose="020B0502040204020203" pitchFamily="34" charset="0"/>
              </a:rPr>
              <a:t>to </a:t>
            </a:r>
            <a:r>
              <a:rPr lang="en-GB" sz="2400" dirty="0" smtClean="0">
                <a:solidFill>
                  <a:schemeClr val="accent2">
                    <a:lumMod val="50000"/>
                  </a:schemeClr>
                </a:solidFill>
                <a:latin typeface="Bahnschrift" panose="020B0502040204020203" pitchFamily="34" charset="0"/>
              </a:rPr>
              <a:t>send </a:t>
            </a:r>
            <a:r>
              <a:rPr lang="en-GB" sz="2400" dirty="0">
                <a:solidFill>
                  <a:schemeClr val="accent2">
                    <a:lumMod val="50000"/>
                  </a:schemeClr>
                </a:solidFill>
                <a:latin typeface="Bahnschrift" panose="020B0502040204020203" pitchFamily="34" charset="0"/>
              </a:rPr>
              <a:t>images to the service and receive back the results of the image recognition analysis</a:t>
            </a:r>
            <a:r>
              <a:rPr lang="en-GB" sz="2400" dirty="0" smtClean="0">
                <a:solidFill>
                  <a:schemeClr val="accent2">
                    <a:lumMod val="50000"/>
                  </a:schemeClr>
                </a:solidFill>
                <a:latin typeface="Bahnschrift" panose="020B0502040204020203" pitchFamily="34" charset="0"/>
              </a:rPr>
              <a:t>.</a:t>
            </a:r>
          </a:p>
          <a:p>
            <a:pPr>
              <a:buFont typeface="Courier New" panose="02070309020205020404" pitchFamily="49" charset="0"/>
              <a:buChar char="o"/>
            </a:pPr>
            <a:r>
              <a:rPr lang="en-GB" sz="2400" dirty="0" smtClean="0">
                <a:solidFill>
                  <a:schemeClr val="accent2">
                    <a:lumMod val="50000"/>
                  </a:schemeClr>
                </a:solidFill>
                <a:latin typeface="Bahnschrift" panose="020B0502040204020203" pitchFamily="34" charset="0"/>
              </a:rPr>
              <a:t>We develop a mobile app </a:t>
            </a:r>
            <a:r>
              <a:rPr lang="en-GB" sz="2400" dirty="0">
                <a:solidFill>
                  <a:schemeClr val="accent2">
                    <a:lumMod val="50000"/>
                  </a:schemeClr>
                </a:solidFill>
                <a:latin typeface="Bahnschrift" panose="020B0502040204020203" pitchFamily="34" charset="0"/>
              </a:rPr>
              <a:t>that uses image recognition to help blind people identify objects in </a:t>
            </a:r>
            <a:r>
              <a:rPr lang="en-GB" sz="2400" dirty="0" smtClean="0">
                <a:solidFill>
                  <a:schemeClr val="accent2">
                    <a:lumMod val="50000"/>
                  </a:schemeClr>
                </a:solidFill>
                <a:latin typeface="Bahnschrift" panose="020B0502040204020203" pitchFamily="34" charset="0"/>
              </a:rPr>
              <a:t>their surroundings</a:t>
            </a:r>
            <a:r>
              <a:rPr lang="en-GB" sz="2400" dirty="0">
                <a:solidFill>
                  <a:schemeClr val="accent2">
                    <a:lumMod val="50000"/>
                  </a:schemeClr>
                </a:solidFill>
                <a:latin typeface="Bahnschrift" panose="020B0502040204020203" pitchFamily="34" charset="0"/>
              </a:rPr>
              <a:t>. </a:t>
            </a:r>
            <a:r>
              <a:rPr lang="en-GB" sz="2400" dirty="0" smtClean="0">
                <a:solidFill>
                  <a:schemeClr val="accent2">
                    <a:lumMod val="50000"/>
                  </a:schemeClr>
                </a:solidFill>
                <a:latin typeface="Bahnschrift" panose="020B0502040204020203" pitchFamily="34" charset="0"/>
              </a:rPr>
              <a:t>This </a:t>
            </a:r>
            <a:r>
              <a:rPr lang="en-GB" sz="2400" dirty="0">
                <a:solidFill>
                  <a:schemeClr val="accent2">
                    <a:lumMod val="50000"/>
                  </a:schemeClr>
                </a:solidFill>
                <a:latin typeface="Bahnschrift" panose="020B0502040204020203" pitchFamily="34" charset="0"/>
              </a:rPr>
              <a:t>could use the IBM Cloud Visual Recognition API to identify objects in images captured by the </a:t>
            </a:r>
            <a:r>
              <a:rPr lang="en-GB" sz="2400" dirty="0" smtClean="0">
                <a:solidFill>
                  <a:schemeClr val="accent2">
                    <a:lumMod val="50000"/>
                  </a:schemeClr>
                </a:solidFill>
                <a:latin typeface="Bahnschrift" panose="020B0502040204020203" pitchFamily="34" charset="0"/>
              </a:rPr>
              <a:t>spec’s camera(front , left and right side camera).</a:t>
            </a:r>
          </a:p>
          <a:p>
            <a:pPr marL="0" indent="0">
              <a:buNone/>
            </a:pPr>
            <a:endParaRPr lang="en-GB" sz="2600" dirty="0">
              <a:latin typeface="Bahnschrift" panose="020B0502040204020203" pitchFamily="34" charset="0"/>
            </a:endParaRPr>
          </a:p>
          <a:p>
            <a:pPr marL="0" lvl="0" indent="0">
              <a:buNone/>
            </a:pPr>
            <a:endParaRPr lang="en-GB" dirty="0" smtClean="0"/>
          </a:p>
          <a:p>
            <a:pPr lvl="0">
              <a:buFont typeface="Courier New" panose="02070309020205020404" pitchFamily="49" charset="0"/>
              <a:buChar char="o"/>
            </a:pPr>
            <a:endParaRPr lang="en-GB" dirty="0"/>
          </a:p>
          <a:p>
            <a:pPr>
              <a:buFont typeface="Courier New" panose="02070309020205020404" pitchFamily="49" charset="0"/>
              <a:buChar char="o"/>
            </a:pPr>
            <a:endParaRPr lang="en-GB" b="1" dirty="0"/>
          </a:p>
          <a:p>
            <a:pPr lvl="0">
              <a:buFont typeface="Courier New" panose="02070309020205020404" pitchFamily="49" charset="0"/>
              <a:buChar char="o"/>
            </a:pPr>
            <a:endParaRPr lang="en-GB" b="1" dirty="0"/>
          </a:p>
          <a:p>
            <a:endParaRPr lang="en-US" dirty="0"/>
          </a:p>
        </p:txBody>
      </p:sp>
    </p:spTree>
    <p:extLst>
      <p:ext uri="{BB962C8B-B14F-4D97-AF65-F5344CB8AC3E}">
        <p14:creationId xmlns:p14="http://schemas.microsoft.com/office/powerpoint/2010/main" val="27617142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Font typeface="Courier New" panose="02070309020205020404" pitchFamily="49" charset="0"/>
              <a:buChar char="o"/>
            </a:pPr>
            <a:r>
              <a:rPr lang="en-GB" sz="2200" dirty="0">
                <a:solidFill>
                  <a:schemeClr val="accent2">
                    <a:lumMod val="50000"/>
                  </a:schemeClr>
                </a:solidFill>
                <a:latin typeface="Bahnschrift" panose="020B0502040204020203" pitchFamily="34" charset="0"/>
              </a:rPr>
              <a:t>The app could then provide audio descriptions of the objects to the user</a:t>
            </a:r>
            <a:endParaRPr lang="en-GB" sz="2200" dirty="0" smtClean="0">
              <a:solidFill>
                <a:schemeClr val="accent2">
                  <a:lumMod val="50000"/>
                </a:schemeClr>
              </a:solidFill>
              <a:latin typeface="Bahnschrift" panose="020B0502040204020203" pitchFamily="34" charset="0"/>
            </a:endParaRPr>
          </a:p>
          <a:p>
            <a:pPr>
              <a:buFont typeface="Courier New" panose="02070309020205020404" pitchFamily="49" charset="0"/>
              <a:buChar char="o"/>
            </a:pPr>
            <a:r>
              <a:rPr lang="en-GB" sz="2200" dirty="0" smtClean="0">
                <a:solidFill>
                  <a:schemeClr val="accent2">
                    <a:lumMod val="50000"/>
                  </a:schemeClr>
                </a:solidFill>
                <a:latin typeface="Bahnschrift" panose="020B0502040204020203" pitchFamily="34" charset="0"/>
              </a:rPr>
              <a:t>We create </a:t>
            </a:r>
            <a:r>
              <a:rPr lang="en-GB" sz="2200" dirty="0">
                <a:solidFill>
                  <a:schemeClr val="accent2">
                    <a:lumMod val="50000"/>
                  </a:schemeClr>
                </a:solidFill>
                <a:latin typeface="Bahnschrift" panose="020B0502040204020203" pitchFamily="34" charset="0"/>
              </a:rPr>
              <a:t>a </a:t>
            </a:r>
            <a:r>
              <a:rPr lang="en-GB" sz="2200" dirty="0" smtClean="0">
                <a:solidFill>
                  <a:schemeClr val="accent2">
                    <a:lumMod val="50000"/>
                  </a:schemeClr>
                </a:solidFill>
                <a:latin typeface="Bahnschrift" panose="020B0502040204020203" pitchFamily="34" charset="0"/>
              </a:rPr>
              <a:t>tool </a:t>
            </a:r>
            <a:r>
              <a:rPr lang="en-GB" sz="2200" dirty="0">
                <a:solidFill>
                  <a:schemeClr val="accent2">
                    <a:lumMod val="50000"/>
                  </a:schemeClr>
                </a:solidFill>
                <a:latin typeface="Bahnschrift" panose="020B0502040204020203" pitchFamily="34" charset="0"/>
              </a:rPr>
              <a:t>that uses image recognition to help blind people read text. The tool could use the IBM Cloud Visual Recognition API to extract text from images and then convert it to speech</a:t>
            </a:r>
            <a:r>
              <a:rPr lang="en-GB" sz="2200" dirty="0" smtClean="0">
                <a:solidFill>
                  <a:schemeClr val="accent2">
                    <a:lumMod val="50000"/>
                  </a:schemeClr>
                </a:solidFill>
                <a:latin typeface="Bahnschrift" panose="020B0502040204020203" pitchFamily="34" charset="0"/>
              </a:rPr>
              <a:t>.</a:t>
            </a:r>
            <a:endParaRPr lang="en-US" sz="2200" dirty="0">
              <a:solidFill>
                <a:schemeClr val="accent2">
                  <a:lumMod val="50000"/>
                </a:schemeClr>
              </a:solidFill>
              <a:latin typeface="Bahnschrift" panose="020B0502040204020203" pitchFamily="34" charset="0"/>
            </a:endParaRPr>
          </a:p>
          <a:p>
            <a:pPr>
              <a:buFont typeface="Courier New" panose="02070309020205020404" pitchFamily="49" charset="0"/>
              <a:buChar char="o"/>
            </a:pPr>
            <a:r>
              <a:rPr lang="en-GB" sz="2200" dirty="0">
                <a:solidFill>
                  <a:schemeClr val="accent2">
                    <a:lumMod val="50000"/>
                  </a:schemeClr>
                </a:solidFill>
                <a:latin typeface="Bahnschrift" panose="020B0502040204020203" pitchFamily="34" charset="0"/>
              </a:rPr>
              <a:t>Develop a system that uses image recognition to help blind people navigate their environment. The system could use the IBM Cloud Visual Recognition API to identify objects and scenes in images captured by a camera. The system could then provide directions to the user, or it could warn the user of potential </a:t>
            </a:r>
            <a:r>
              <a:rPr lang="en-GB" sz="2200" dirty="0" smtClean="0">
                <a:solidFill>
                  <a:schemeClr val="accent2">
                    <a:lumMod val="50000"/>
                  </a:schemeClr>
                </a:solidFill>
                <a:latin typeface="Bahnschrift" panose="020B0502040204020203" pitchFamily="34" charset="0"/>
              </a:rPr>
              <a:t>hazards.</a:t>
            </a:r>
          </a:p>
          <a:p>
            <a:pPr lvl="0">
              <a:buFont typeface="Courier New" panose="02070309020205020404" pitchFamily="49" charset="0"/>
              <a:buChar char="o"/>
            </a:pPr>
            <a:r>
              <a:rPr lang="en-GB" sz="2200" dirty="0" smtClean="0">
                <a:solidFill>
                  <a:schemeClr val="accent2">
                    <a:lumMod val="50000"/>
                  </a:schemeClr>
                </a:solidFill>
                <a:latin typeface="Bahnschrift" panose="020B0502040204020203" pitchFamily="34" charset="0"/>
              </a:rPr>
              <a:t>Finally , test the  </a:t>
            </a:r>
            <a:r>
              <a:rPr lang="en-GB" sz="2200" dirty="0">
                <a:solidFill>
                  <a:schemeClr val="accent2">
                    <a:lumMod val="50000"/>
                  </a:schemeClr>
                </a:solidFill>
                <a:latin typeface="Bahnschrift" panose="020B0502040204020203" pitchFamily="34" charset="0"/>
              </a:rPr>
              <a:t>project with blind people throughout the development </a:t>
            </a:r>
            <a:r>
              <a:rPr lang="en-GB" sz="2200" dirty="0" smtClean="0">
                <a:solidFill>
                  <a:schemeClr val="accent2">
                    <a:lumMod val="50000"/>
                  </a:schemeClr>
                </a:solidFill>
                <a:latin typeface="Bahnschrift" panose="020B0502040204020203" pitchFamily="34" charset="0"/>
              </a:rPr>
              <a:t>process.</a:t>
            </a:r>
            <a:endParaRPr lang="en-US" sz="2200" dirty="0">
              <a:solidFill>
                <a:schemeClr val="accent2">
                  <a:lumMod val="50000"/>
                </a:schemeClr>
              </a:solidFill>
              <a:latin typeface="Bahnschrift" panose="020B0502040204020203" pitchFamily="34" charset="0"/>
            </a:endParaRPr>
          </a:p>
          <a:p>
            <a:pPr>
              <a:buFont typeface="Courier New" panose="02070309020205020404" pitchFamily="49" charset="0"/>
              <a:buChar char="o"/>
            </a:pPr>
            <a:endParaRPr lang="en-US" sz="2200" dirty="0">
              <a:solidFill>
                <a:schemeClr val="accent2">
                  <a:lumMod val="50000"/>
                </a:schemeClr>
              </a:solidFill>
            </a:endParaRPr>
          </a:p>
        </p:txBody>
      </p:sp>
    </p:spTree>
    <p:extLst>
      <p:ext uri="{BB962C8B-B14F-4D97-AF65-F5344CB8AC3E}">
        <p14:creationId xmlns:p14="http://schemas.microsoft.com/office/powerpoint/2010/main" val="1378867615"/>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58</TotalTime>
  <Words>257</Words>
  <Application>Microsoft Office PowerPoint</Application>
  <PresentationFormat>Widescreen</PresentationFormat>
  <Paragraphs>23</Paragraphs>
  <Slides>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Agency FB</vt:lpstr>
      <vt:lpstr>Bahnschrift</vt:lpstr>
      <vt:lpstr>Calibri</vt:lpstr>
      <vt:lpstr>Calibri Light</vt:lpstr>
      <vt:lpstr>Courier New</vt:lpstr>
      <vt:lpstr>Retrospect</vt:lpstr>
      <vt:lpstr>IMAGE RECOGNITON WITH  IBM CLOUD VISUAL  RECOGNITION</vt:lpstr>
      <vt:lpstr>TEAM MEMBERS:</vt:lpstr>
      <vt:lpstr>PROCEDURE: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RECOGNITON WITH  IBM CLOUD VISUAL  RECOGNITION</dc:title>
  <dc:creator>LENOVO</dc:creator>
  <cp:lastModifiedBy>LENOVO</cp:lastModifiedBy>
  <cp:revision>7</cp:revision>
  <dcterms:created xsi:type="dcterms:W3CDTF">2023-10-07T05:18:13Z</dcterms:created>
  <dcterms:modified xsi:type="dcterms:W3CDTF">2023-10-07T06:16:51Z</dcterms:modified>
</cp:coreProperties>
</file>