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32619D-AE1A-42C5-B16B-6EAE2028BA19}">
  <a:tblStyle styleId="{D732619D-AE1A-42C5-B16B-6EAE2028BA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5.xml"/><Relationship Id="rId33" Type="http://schemas.openxmlformats.org/officeDocument/2006/relationships/font" Target="fonts/Lato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35" Type="http://schemas.openxmlformats.org/officeDocument/2006/relationships/font" Target="fonts/Lato-italic.fntdata"/><Relationship Id="rId12" Type="http://schemas.openxmlformats.org/officeDocument/2006/relationships/slide" Target="slides/slide6.xml"/><Relationship Id="rId34" Type="http://schemas.openxmlformats.org/officeDocument/2006/relationships/font" Target="fonts/La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La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8799739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f8799739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917c76c1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917c76c1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917c76c17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917c76c17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917c76c17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917c76c17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6065ed26f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6065ed26f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91d59ecfd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91d59ecfd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91d59ecfd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91d59ecfd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91d59ecfd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91d59ecfd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91d59ecfd0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91d59ecfd0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91d59ecfd0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91d59ecfd0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91f01e86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91f01e86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91a1ad3cd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91a1ad3cd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91f01e862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91f01e862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6065ed26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6065ed26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95cbb7070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95cbb7070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065ed26f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6065ed26f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91a1ad3cd0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91a1ad3cd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91a1ad3cd0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91a1ad3cd0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917c76c17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917c76c17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Flow baut auf Spring auf. Ähnlich zu Swing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91a1ad3cd0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91a1ad3cd0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91a1ad3cd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91a1ad3cd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917c76c1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917c76c1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">
  <p:cSld name="SECTION_HEADER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32" name="Google Shape;132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51" name="Google Shape;151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3">
  <p:cSld name="TITLE_AND_BODY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set_comp_343059.jpg" id="153" name="Google Shape;153;p14"/>
          <p:cNvPicPr preferRelativeResize="0"/>
          <p:nvPr/>
        </p:nvPicPr>
        <p:blipFill rotWithShape="1">
          <a:blip r:embed="rId2">
            <a:alphaModFix amt="80000"/>
          </a:blip>
          <a:srcRect b="25870" l="30474" r="30474" t="11955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fmla="val 50343" name="adj"/>
            </a:avLst>
          </a:prstGeom>
          <a:noFill/>
          <a:ln>
            <a:noFill/>
          </a:ln>
        </p:spPr>
      </p:pic>
      <p:sp>
        <p:nvSpPr>
          <p:cNvPr id="154" name="Google Shape;154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" name="Google Shape;155;p14"/>
          <p:cNvSpPr txBox="1"/>
          <p:nvPr>
            <p:ph idx="1" type="body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6" name="Google Shape;1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57" name="Google Shape;157;p14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62" name="Google Shape;162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1">
  <p:cSld name="TITLE_AND_BODY_2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6" name="Google Shape;166;p15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 txBox="1"/>
          <p:nvPr>
            <p:ph idx="1" type="body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15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1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73" name="Google Shape;173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15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6" name="Google Shape;1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2">
  <p:cSld name="TITLE_AND_BODY_2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9" name="Google Shape;179;p16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85" name="Google Shape;185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6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8" name="Google Shape;1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89" name="Google Shape;189;p16"/>
          <p:cNvSpPr txBox="1"/>
          <p:nvPr>
            <p:ph idx="1" type="body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vaadin.com/directory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vaadin/hilla" TargetMode="External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start.vaadin.com/app/p" TargetMode="External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hyperlink" Target="https://imgs.search.brave.com/T_RowxeW1DsewFdZyVkdPiMjAt1zl8mzzYrC_D0c09Y/rs:fit:860:0:0/g:ce/aHR0cHM6Ly9naXRo/dWIuY29tL3ZhYWRp/bi9oaWxsYS9yYXcv/bWFpbi9oaWxsYS1s/b2dvLnN2Zw.svg" TargetMode="External"/><Relationship Id="rId10" Type="http://schemas.openxmlformats.org/officeDocument/2006/relationships/hyperlink" Target="https://de.wikipedia.org/wiki/Datei:Django_logo.svg" TargetMode="External"/><Relationship Id="rId12" Type="http://schemas.openxmlformats.org/officeDocument/2006/relationships/hyperlink" Target="https://avatars.githubusercontent.com/u/1171922?s=200&amp;v=4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vaadin.com/" TargetMode="External"/><Relationship Id="rId4" Type="http://schemas.openxmlformats.org/officeDocument/2006/relationships/hyperlink" Target="https://hilla.dev/" TargetMode="External"/><Relationship Id="rId9" Type="http://schemas.openxmlformats.org/officeDocument/2006/relationships/hyperlink" Target="https://imgs.search.brave.com/NhG92WQKHwlo1jQVB7M_QxrrPLXDjhXgaFVwBlPUhdA/rs:fit:560:320:1/g:ce/aHR0cHM6Ly91cGxv/YWQud2lraW1lZGlh/Lm9yZy93aWtpcGVk/aWEvY29tbW9ucy90/aHVtYi82LzYyL1J1/YnlfT25fUmFpbHNf/TG9nby5zdmcvNjQw/cHgtUnVieV9Pbl9S/YWlsc19Mb2dvLnN2/Zy5wbmc" TargetMode="External"/><Relationship Id="rId5" Type="http://schemas.openxmlformats.org/officeDocument/2006/relationships/hyperlink" Target="https://en.wikipedia.org/wiki/Vaadin" TargetMode="External"/><Relationship Id="rId6" Type="http://schemas.openxmlformats.org/officeDocument/2006/relationships/hyperlink" Target="https://imgs.search.brave.com/8kYrX8kgVCmjBChcrrIJZuhaVFWqzNMNgGKekEhQGx4/rs:fit:560:320:1/g:ce/aHR0cHM6Ly91cGxv/YWQud2lraW1lZGlh/Lm9yZy93aWtpcGVk/aWEvY29tbW9ucy90/aHVtYi9hL2E3L1Jl/YWN0LWljb24uc3Zn/LzY0MHB4LVJlYWN0/LWljb24uc3ZnLnBu/Zw" TargetMode="External"/><Relationship Id="rId7" Type="http://schemas.openxmlformats.org/officeDocument/2006/relationships/hyperlink" Target="https://miro.medium.com/v2/resize:fit:640/1*jlg3PXZ6PYdUGy40tXybKw.gif" TargetMode="External"/><Relationship Id="rId8" Type="http://schemas.openxmlformats.org/officeDocument/2006/relationships/hyperlink" Target="https://imgs.search.brave.com/IKjiE4jtX6e2-serVM82LtkRQqzCCw_Q0aXHlPEo8jk/rs:fit:560:320:1/g:ce/aHR0cHM6Ly91cGxv/YWQud2lraW1lZGlh/Lm9yZy93aWtpcGVk/aWEvY29tbW9ucy8x/LzFiL1N2ZWx0ZV9M/b2dvLnN2Zw.sv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image" Target="../media/image18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ctrTitle"/>
          </p:nvPr>
        </p:nvSpPr>
        <p:spPr>
          <a:xfrm>
            <a:off x="3621000" y="1578400"/>
            <a:ext cx="34221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Vaadin</a:t>
            </a:r>
            <a:endParaRPr/>
          </a:p>
        </p:txBody>
      </p:sp>
      <p:sp>
        <p:nvSpPr>
          <p:cNvPr id="195" name="Google Shape;195;p17"/>
          <p:cNvSpPr txBox="1"/>
          <p:nvPr>
            <p:ph idx="1" type="subTitle"/>
          </p:nvPr>
        </p:nvSpPr>
        <p:spPr>
          <a:xfrm>
            <a:off x="3940950" y="3924925"/>
            <a:ext cx="36912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Marius Wörfel</a:t>
            </a:r>
            <a:endParaRPr/>
          </a:p>
        </p:txBody>
      </p:sp>
      <p:sp>
        <p:nvSpPr>
          <p:cNvPr id="196" name="Google Shape;196;p17"/>
          <p:cNvSpPr txBox="1"/>
          <p:nvPr/>
        </p:nvSpPr>
        <p:spPr>
          <a:xfrm>
            <a:off x="3562875" y="2339325"/>
            <a:ext cx="19149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Java Web App Development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Framework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" name="Google Shape;1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3600" y="1578400"/>
            <a:ext cx="1966374" cy="196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Visualization &amp; Interaction</a:t>
            </a:r>
            <a:r>
              <a:rPr lang="de"/>
              <a:t> - Map</a:t>
            </a:r>
            <a:endParaRPr/>
          </a:p>
        </p:txBody>
      </p:sp>
      <p:pic>
        <p:nvPicPr>
          <p:cNvPr id="280" name="Google Shape;2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013" y="1127150"/>
            <a:ext cx="5983976" cy="37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Visualization &amp; Interaction</a:t>
            </a:r>
            <a:r>
              <a:rPr lang="de"/>
              <a:t> - Charts</a:t>
            </a:r>
            <a:endParaRPr/>
          </a:p>
        </p:txBody>
      </p:sp>
      <p:pic>
        <p:nvPicPr>
          <p:cNvPr id="287" name="Google Shape;2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713" y="1169650"/>
            <a:ext cx="4138584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Layouts</a:t>
            </a:r>
            <a:endParaRPr/>
          </a:p>
        </p:txBody>
      </p:sp>
      <p:sp>
        <p:nvSpPr>
          <p:cNvPr id="294" name="Google Shape;294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Vertical Layout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Horizontal Layout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Form Layout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Login</a:t>
            </a:r>
            <a:endParaRPr/>
          </a:p>
        </p:txBody>
      </p:sp>
      <p:pic>
        <p:nvPicPr>
          <p:cNvPr id="295" name="Google Shape;2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324" y="1610787"/>
            <a:ext cx="2499075" cy="19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9181" y="1235900"/>
            <a:ext cx="2075551" cy="26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Vaadin-Directory</a:t>
            </a:r>
            <a:endParaRPr/>
          </a:p>
        </p:txBody>
      </p:sp>
      <p:sp>
        <p:nvSpPr>
          <p:cNvPr id="303" name="Google Shape;303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https://vaadin.com/directory/</a:t>
            </a:r>
            <a:r>
              <a:rPr lang="de"/>
              <a:t> </a:t>
            </a:r>
            <a:endParaRPr/>
          </a:p>
        </p:txBody>
      </p:sp>
      <p:sp>
        <p:nvSpPr>
          <p:cNvPr id="304" name="Google Shape;30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Kits</a:t>
            </a:r>
            <a:endParaRPr/>
          </a:p>
        </p:txBody>
      </p:sp>
      <p:sp>
        <p:nvSpPr>
          <p:cNvPr id="310" name="Google Shape;310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Nicht kostenlos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Integrationen zu anderen Apps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SSO Kit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Keycloak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Observability Kit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Grafana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Promotheus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Swing Kit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Kubernetes Kit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Azure Cloud Kit</a:t>
            </a:r>
            <a:endParaRPr/>
          </a:p>
        </p:txBody>
      </p:sp>
      <p:sp>
        <p:nvSpPr>
          <p:cNvPr id="311" name="Google Shape;31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Designer</a:t>
            </a:r>
            <a:endParaRPr/>
          </a:p>
        </p:txBody>
      </p:sp>
      <p:pic>
        <p:nvPicPr>
          <p:cNvPr id="317" name="Google Shape;3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250" y="1206000"/>
            <a:ext cx="6213507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TestBench</a:t>
            </a:r>
            <a:endParaRPr/>
          </a:p>
        </p:txBody>
      </p:sp>
      <p:sp>
        <p:nvSpPr>
          <p:cNvPr id="324" name="Google Shape;324;p32"/>
          <p:cNvSpPr txBox="1"/>
          <p:nvPr>
            <p:ph idx="1" type="body"/>
          </p:nvPr>
        </p:nvSpPr>
        <p:spPr>
          <a:xfrm>
            <a:off x="185150" y="1654150"/>
            <a:ext cx="2892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Analyse der Pixel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CSS Styling Anpassung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Auf mehreren Browsern gleichzeitig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Selenium Unterstützung</a:t>
            </a:r>
            <a:endParaRPr/>
          </a:p>
        </p:txBody>
      </p:sp>
      <p:pic>
        <p:nvPicPr>
          <p:cNvPr id="325" name="Google Shape;3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327" y="1266563"/>
            <a:ext cx="4890449" cy="261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Hilla</a:t>
            </a:r>
            <a:endParaRPr/>
          </a:p>
        </p:txBody>
      </p:sp>
      <p:sp>
        <p:nvSpPr>
          <p:cNvPr id="332" name="Google Shape;332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Teil von Vaadin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Apache-2.0 Lizenz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https://github.com/vaadin/hilla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Verbindet Spring Boot mit React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Java Services direkt aufrufbar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End-to-End Typsicherheit in IDE</a:t>
            </a:r>
            <a:endParaRPr/>
          </a:p>
        </p:txBody>
      </p:sp>
      <p:pic>
        <p:nvPicPr>
          <p:cNvPr id="333" name="Google Shape;33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5849" y="1036512"/>
            <a:ext cx="3309800" cy="3070474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Hilla - Code Beispiel</a:t>
            </a:r>
            <a:endParaRPr/>
          </a:p>
        </p:txBody>
      </p:sp>
      <p:pic>
        <p:nvPicPr>
          <p:cNvPr id="340" name="Google Shape;3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13" y="1933250"/>
            <a:ext cx="4276725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438" y="1701788"/>
            <a:ext cx="4185262" cy="240602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Vorteile - Nachteile</a:t>
            </a:r>
            <a:endParaRPr/>
          </a:p>
        </p:txBody>
      </p:sp>
      <p:graphicFrame>
        <p:nvGraphicFramePr>
          <p:cNvPr id="348" name="Google Shape;348;p35"/>
          <p:cNvGraphicFramePr/>
          <p:nvPr/>
        </p:nvGraphicFramePr>
        <p:xfrm>
          <a:off x="1162925" y="148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{D732619D-AE1A-42C5-B16B-6EAE2028BA19}</a:tableStyleId>
              </a:tblPr>
              <a:tblGrid>
                <a:gridCol w="3654025"/>
                <a:gridCol w="3654025"/>
              </a:tblGrid>
              <a:tr h="45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chemeClr val="lt1"/>
                          </a:solidFill>
                        </a:rPr>
                        <a:t>Vorteile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chemeClr val="lt1"/>
                          </a:solidFill>
                        </a:rPr>
                        <a:t>Nachteile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Responsive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Im großen Skale unhandlicher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Nur eine Programmiersprache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Viele Features </a:t>
                      </a:r>
                      <a:r>
                        <a:rPr lang="de">
                          <a:solidFill>
                            <a:schemeClr val="lt1"/>
                          </a:solidFill>
                        </a:rPr>
                        <a:t>kosten Geld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Vereinfacht vieles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Eigene Komponenten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Bietet viele Erweiterungen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Inline CSS &amp; HTML in Java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Viele vordefinierte Komponenten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Baut auf Spring auf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9" name="Google Shape;34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Inhalt		</a:t>
            </a:r>
            <a:endParaRPr/>
          </a:p>
        </p:txBody>
      </p:sp>
      <p:sp>
        <p:nvSpPr>
          <p:cNvPr id="203" name="Google Shape;203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Was ist Vaadin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Funktionen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Hilla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Vor- und Nachteile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Projektaufbau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Code Beispiele</a:t>
            </a:r>
            <a:endParaRPr/>
          </a:p>
        </p:txBody>
      </p:sp>
      <p:sp>
        <p:nvSpPr>
          <p:cNvPr id="204" name="Google Shape;2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Projektaufbau</a:t>
            </a:r>
            <a:endParaRPr/>
          </a:p>
        </p:txBody>
      </p:sp>
      <p:sp>
        <p:nvSpPr>
          <p:cNvPr id="355" name="Google Shape;355;p36"/>
          <p:cNvSpPr txBox="1"/>
          <p:nvPr/>
        </p:nvSpPr>
        <p:spPr>
          <a:xfrm>
            <a:off x="2631750" y="1060700"/>
            <a:ext cx="38805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├── frontend/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│   ├── themes/&lt;APPNAME&gt;/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│   │   ├── styles.css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│   │   └── theme.json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│   └── index.html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├── src/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│   ├── main/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│   │   └── java/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│   │       └── dir/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│   │           ├── Application.java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│   │           └── views/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│   │               └── main/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│   │                   └── MainView.java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│   └── resources/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└── pom.xml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6" name="Google Shape;35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Starten eines Projektes</a:t>
            </a:r>
            <a:endParaRPr/>
          </a:p>
        </p:txBody>
      </p:sp>
      <p:sp>
        <p:nvSpPr>
          <p:cNvPr id="362" name="Google Shape;362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https://start.vaadin.com/app/p</a:t>
            </a:r>
            <a:r>
              <a:rPr lang="de"/>
              <a:t> </a:t>
            </a:r>
            <a:endParaRPr/>
          </a:p>
        </p:txBody>
      </p:sp>
      <p:sp>
        <p:nvSpPr>
          <p:cNvPr id="363" name="Google Shape;36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Quellen</a:t>
            </a:r>
            <a:endParaRPr/>
          </a:p>
        </p:txBody>
      </p:sp>
      <p:sp>
        <p:nvSpPr>
          <p:cNvPr id="369" name="Google Shape;369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https://vaadin.com/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u="sng">
                <a:solidFill>
                  <a:schemeClr val="hlink"/>
                </a:solidFill>
                <a:hlinkClick r:id="rId4"/>
              </a:rPr>
              <a:t>https://hilla.dev/</a:t>
            </a:r>
            <a:r>
              <a:rPr lang="de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u="sng">
                <a:solidFill>
                  <a:schemeClr val="hlink"/>
                </a:solidFill>
                <a:hlinkClick r:id="rId5"/>
              </a:rPr>
              <a:t>https://en.wikipedia.org/wiki/Vaadin</a:t>
            </a:r>
            <a:r>
              <a:rPr lang="de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Images: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 u="sng">
                <a:solidFill>
                  <a:schemeClr val="hlink"/>
                </a:solidFill>
                <a:hlinkClick r:id="rId6"/>
              </a:rPr>
              <a:t>React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u="sng">
                <a:solidFill>
                  <a:schemeClr val="hlink"/>
                </a:solidFill>
                <a:hlinkClick r:id="rId7"/>
              </a:rPr>
              <a:t>Angular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u="sng">
                <a:solidFill>
                  <a:schemeClr val="hlink"/>
                </a:solidFill>
                <a:hlinkClick r:id="rId8"/>
              </a:rPr>
              <a:t>Svelte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u="sng">
                <a:solidFill>
                  <a:schemeClr val="hlink"/>
                </a:solidFill>
                <a:hlinkClick r:id="rId9"/>
              </a:rPr>
              <a:t>RubyOnRails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u="sng">
                <a:solidFill>
                  <a:schemeClr val="hlink"/>
                </a:solidFill>
                <a:hlinkClick r:id="rId10"/>
              </a:rPr>
              <a:t>Django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u="sng">
                <a:solidFill>
                  <a:schemeClr val="hlink"/>
                </a:solidFill>
                <a:hlinkClick r:id="rId11"/>
              </a:rPr>
              <a:t>Hilla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u="sng">
                <a:solidFill>
                  <a:schemeClr val="hlink"/>
                </a:solidFill>
                <a:hlinkClick r:id="rId12"/>
              </a:rPr>
              <a:t>Vaadin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1185850" y="1706800"/>
            <a:ext cx="2255100" cy="17892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Frontend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4277263" y="1730700"/>
            <a:ext cx="2255100" cy="17892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Backend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7368675" y="1795900"/>
            <a:ext cx="1151550" cy="1658800"/>
          </a:xfrm>
          <a:prstGeom prst="flowChartMagneticDisk">
            <a:avLst/>
          </a:prstGeom>
          <a:solidFill>
            <a:schemeClr val="dk2"/>
          </a:solidFill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Datenbank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3" name="Google Shape;213;p19"/>
          <p:cNvCxnSpPr/>
          <p:nvPr/>
        </p:nvCxnSpPr>
        <p:spPr>
          <a:xfrm flipH="1" rot="10800000">
            <a:off x="6779175" y="2405900"/>
            <a:ext cx="3840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19"/>
          <p:cNvCxnSpPr/>
          <p:nvPr/>
        </p:nvCxnSpPr>
        <p:spPr>
          <a:xfrm rot="10800000">
            <a:off x="6758525" y="2872025"/>
            <a:ext cx="3840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19"/>
          <p:cNvCxnSpPr/>
          <p:nvPr/>
        </p:nvCxnSpPr>
        <p:spPr>
          <a:xfrm>
            <a:off x="3845463" y="644325"/>
            <a:ext cx="27300" cy="42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19"/>
          <p:cNvCxnSpPr/>
          <p:nvPr/>
        </p:nvCxnSpPr>
        <p:spPr>
          <a:xfrm flipH="1">
            <a:off x="3914050" y="897950"/>
            <a:ext cx="397500" cy="12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19"/>
          <p:cNvSpPr txBox="1"/>
          <p:nvPr/>
        </p:nvSpPr>
        <p:spPr>
          <a:xfrm>
            <a:off x="4242975" y="562075"/>
            <a:ext cx="16107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API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8" name="Google Shape;2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25" y="3402925"/>
            <a:ext cx="743375" cy="6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5850" y="3609975"/>
            <a:ext cx="911351" cy="91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7246" y="3185625"/>
            <a:ext cx="704475" cy="8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8245" y="3637400"/>
            <a:ext cx="1530667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3987425"/>
            <a:ext cx="1715596" cy="6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74825" y="3098150"/>
            <a:ext cx="875775" cy="304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19"/>
          <p:cNvCxnSpPr/>
          <p:nvPr/>
        </p:nvCxnSpPr>
        <p:spPr>
          <a:xfrm>
            <a:off x="1144725" y="239900"/>
            <a:ext cx="6834000" cy="4448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ist Vaadin	</a:t>
            </a:r>
            <a:endParaRPr/>
          </a:p>
        </p:txBody>
      </p:sp>
      <p:sp>
        <p:nvSpPr>
          <p:cNvPr id="230" name="Google Shape;23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Framework für Java </a:t>
            </a:r>
            <a:r>
              <a:rPr lang="de"/>
              <a:t>Webapplikationen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Enthält viele fertige Komponenten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Responsive - Cross Plattform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(Open-Source)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Firmen wie Daimler, Puma oder Lufthansa verwendet</a:t>
            </a:r>
            <a:endParaRPr/>
          </a:p>
        </p:txBody>
      </p:sp>
      <p:sp>
        <p:nvSpPr>
          <p:cNvPr id="231" name="Google Shape;2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Preisüberblick</a:t>
            </a:r>
            <a:endParaRPr/>
          </a:p>
        </p:txBody>
      </p:sp>
      <p:graphicFrame>
        <p:nvGraphicFramePr>
          <p:cNvPr id="237" name="Google Shape;237;p21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{D732619D-AE1A-42C5-B16B-6EAE2028BA19}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chemeClr val="lt1"/>
                          </a:solidFill>
                        </a:rPr>
                        <a:t>Gratis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chemeClr val="lt1"/>
                          </a:solidFill>
                        </a:rPr>
                        <a:t>Pro (129€/Monat)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chemeClr val="lt1"/>
                          </a:solidFill>
                        </a:rPr>
                        <a:t>Prime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chemeClr val="lt1"/>
                          </a:solidFill>
                        </a:rPr>
                        <a:t>Ultimate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Unendliche Projekte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Kommerzielle Nutzung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Enterprise Support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Alle Kits für zB Swing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Gratis UI Komponenten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Komplexere Komponenten wie Charts/Map/Board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Basic Kits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Drag &amp; Drop UI Designer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38" name="Google Shape;23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Aufbau</a:t>
            </a:r>
            <a:endParaRPr/>
          </a:p>
        </p:txBody>
      </p:sp>
      <p:pic>
        <p:nvPicPr>
          <p:cNvPr id="244" name="Google Shape;2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575" y="1436574"/>
            <a:ext cx="7632750" cy="33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UI Komponenten	</a:t>
            </a:r>
            <a:endParaRPr/>
          </a:p>
        </p:txBody>
      </p:sp>
      <p:sp>
        <p:nvSpPr>
          <p:cNvPr id="251" name="Google Shape;251;p23"/>
          <p:cNvSpPr txBox="1"/>
          <p:nvPr>
            <p:ph idx="1" type="body"/>
          </p:nvPr>
        </p:nvSpPr>
        <p:spPr>
          <a:xfrm>
            <a:off x="200500" y="1654725"/>
            <a:ext cx="1899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51 Komponenten</a:t>
            </a:r>
            <a:endParaRPr/>
          </a:p>
        </p:txBody>
      </p:sp>
      <p:pic>
        <p:nvPicPr>
          <p:cNvPr id="252" name="Google Shape;2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625" y="1565320"/>
            <a:ext cx="2475275" cy="1006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5450" y="1575688"/>
            <a:ext cx="2543950" cy="9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7347" y="3327622"/>
            <a:ext cx="2475275" cy="10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3"/>
          <p:cNvSpPr txBox="1"/>
          <p:nvPr/>
        </p:nvSpPr>
        <p:spPr>
          <a:xfrm>
            <a:off x="3558613" y="2571750"/>
            <a:ext cx="10533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Entry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23"/>
          <p:cNvSpPr txBox="1"/>
          <p:nvPr/>
        </p:nvSpPr>
        <p:spPr>
          <a:xfrm>
            <a:off x="6023700" y="2561400"/>
            <a:ext cx="29364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Visualization &amp; Interaction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23"/>
          <p:cNvSpPr txBox="1"/>
          <p:nvPr/>
        </p:nvSpPr>
        <p:spPr>
          <a:xfrm>
            <a:off x="5114737" y="4346875"/>
            <a:ext cx="8805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Layouts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Entry</a:t>
            </a:r>
            <a:endParaRPr/>
          </a:p>
        </p:txBody>
      </p:sp>
      <p:sp>
        <p:nvSpPr>
          <p:cNvPr id="264" name="Google Shape;264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Checkbox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Combo Box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Upload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Text Area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Rich Text Editor*</a:t>
            </a:r>
            <a:endParaRPr/>
          </a:p>
        </p:txBody>
      </p:sp>
      <p:pic>
        <p:nvPicPr>
          <p:cNvPr id="265" name="Google Shape;2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425" y="1305650"/>
            <a:ext cx="4259776" cy="253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67" name="Google Shape;267;p24"/>
          <p:cNvSpPr txBox="1"/>
          <p:nvPr/>
        </p:nvSpPr>
        <p:spPr>
          <a:xfrm>
            <a:off x="239725" y="4587750"/>
            <a:ext cx="19977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*nicht gratis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Visualization &amp; </a:t>
            </a:r>
            <a:r>
              <a:rPr lang="de"/>
              <a:t>Interaction</a:t>
            </a:r>
            <a:endParaRPr/>
          </a:p>
        </p:txBody>
      </p:sp>
      <p:sp>
        <p:nvSpPr>
          <p:cNvPr id="273" name="Google Shape;273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Buttons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Confirm Dialog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Badges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Avatare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Grid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Dialog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Context Menu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Icons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Tabs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Side Navigation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Scroller</a:t>
            </a:r>
            <a:endParaRPr/>
          </a:p>
        </p:txBody>
      </p:sp>
      <p:sp>
        <p:nvSpPr>
          <p:cNvPr id="274" name="Google Shape;27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