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D756E0-0261-49DA-8494-F3E57122D0BD}">
  <a:tblStyle styleId="{12D756E0-0261-49DA-8494-F3E57122D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17c76c1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17c76c1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17c76c1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17c76c1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17c76c1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17c76c1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065ed26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065ed26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1d59ecfd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1d59ecfd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1d59ecfd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1d59ecfd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1d59ecfd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1d59ecfd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1d59ecfd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1d59ecfd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1d59ecfd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1d59ecfd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1f01e8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1f01e8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1a1ad3cd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1a1ad3cd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1f01e86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1f01e86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065ed2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065ed2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95cbb707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95cbb707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065ed26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065ed26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1a1ad3cd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1a1ad3cd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a1ad3cd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1a1ad3cd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17c76c1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17c76c1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Flow baut auf Spring auf. Ähnlich zu Swing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1a1ad3cd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1a1ad3cd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1a1ad3cd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1a1ad3c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17c76c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17c76c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7" name="Google Shape;15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vaadin.com/directory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vaadin/hilla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art.vaadin.com/app/p" TargetMode="External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hyperlink" Target="https://de.wikipedia.org/wiki/Datei:Django_logo.sv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vaadin.com/" TargetMode="External"/><Relationship Id="rId4" Type="http://schemas.openxmlformats.org/officeDocument/2006/relationships/hyperlink" Target="https://hilla.dev/" TargetMode="External"/><Relationship Id="rId9" Type="http://schemas.openxmlformats.org/officeDocument/2006/relationships/hyperlink" Target="https://imgs.search.brave.com/NhG92WQKHwlo1jQVB7M_QxrrPLXDjhXgaFVwBlPUhdA/rs:fit:560:320:1/g:ce/aHR0cHM6Ly91cGxv/YWQud2lraW1lZGlh/Lm9yZy93aWtpcGVk/aWEvY29tbW9ucy90/aHVtYi82LzYyL1J1/YnlfT25fUmFpbHNf/TG9nby5zdmcvNjQw/cHgtUnVieV9Pbl9S/YWlsc19Mb2dvLnN2/Zy5wbmc" TargetMode="External"/><Relationship Id="rId5" Type="http://schemas.openxmlformats.org/officeDocument/2006/relationships/hyperlink" Target="https://en.wikipedia.org/wiki/Vaadin" TargetMode="External"/><Relationship Id="rId6" Type="http://schemas.openxmlformats.org/officeDocument/2006/relationships/hyperlink" Target="https://imgs.search.brave.com/8kYrX8kgVCmjBChcrrIJZuhaVFWqzNMNgGKekEhQGx4/rs:fit:560:320:1/g:ce/aHR0cHM6Ly91cGxv/YWQud2lraW1lZGlh/Lm9yZy93aWtpcGVk/aWEvY29tbW9ucy90/aHVtYi9hL2E3L1Jl/YWN0LWljb24uc3Zn/LzY0MHB4LVJlYWN0/LWljb24uc3ZnLnBu/Zw" TargetMode="External"/><Relationship Id="rId7" Type="http://schemas.openxmlformats.org/officeDocument/2006/relationships/hyperlink" Target="https://miro.medium.com/v2/resize:fit:640/1*jlg3PXZ6PYdUGy40tXybKw.gif" TargetMode="External"/><Relationship Id="rId8" Type="http://schemas.openxmlformats.org/officeDocument/2006/relationships/hyperlink" Target="https://imgs.search.brave.com/IKjiE4jtX6e2-serVM82LtkRQqzCCw_Q0aXHlPEo8jk/rs:fit:560:320:1/g:ce/aHR0cHM6Ly91cGxv/YWQud2lraW1lZGlh/Lm9yZy93aWtpcGVk/aWEvY29tbW9ucy8x/LzFiL1N2ZWx0ZV9M/b2dvLnN2Zw.sv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621000" y="1578400"/>
            <a:ext cx="3422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Vaadin</a:t>
            </a:r>
            <a:endParaRPr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3940950" y="3924925"/>
            <a:ext cx="3691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Marius Wörfel</a:t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3562875" y="2339325"/>
            <a:ext cx="19149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 Web App Development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600" y="1578400"/>
            <a:ext cx="1966374" cy="196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Visualization &amp; Interaction</a:t>
            </a:r>
            <a:r>
              <a:rPr lang="de"/>
              <a:t> - Map</a:t>
            </a:r>
            <a:endParaRPr/>
          </a:p>
        </p:txBody>
      </p:sp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13" y="1127150"/>
            <a:ext cx="5983976" cy="37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Visualization &amp; Interaction</a:t>
            </a:r>
            <a:r>
              <a:rPr lang="de"/>
              <a:t> - Charts</a:t>
            </a:r>
            <a:endParaRPr/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13" y="1169650"/>
            <a:ext cx="4138584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Layouts</a:t>
            </a:r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Vertical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Horizontal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Form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Login</a:t>
            </a:r>
            <a:endParaRPr/>
          </a:p>
        </p:txBody>
      </p: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324" y="1610787"/>
            <a:ext cx="2499075" cy="19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181" y="1235900"/>
            <a:ext cx="2075551" cy="2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Vaadin-Directory</a:t>
            </a:r>
            <a:endParaRPr/>
          </a:p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https://vaadin.com/directory/</a:t>
            </a:r>
            <a:r>
              <a:rPr lang="de"/>
              <a:t> </a:t>
            </a:r>
            <a:endParaRPr/>
          </a:p>
        </p:txBody>
      </p:sp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Kits</a:t>
            </a:r>
            <a:endParaRPr/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Nicht kostenlos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Integrationen zu anderen Apps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SSO Kit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Keycloak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Observability Kit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Grafana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Promotheus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Swing Kit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Kubernetes Kit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Azure Cloud Kit</a:t>
            </a:r>
            <a:endParaRPr/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Designer</a:t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50" y="1206000"/>
            <a:ext cx="621350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TestBench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185150" y="1654150"/>
            <a:ext cx="289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Analyse der Pixel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CSS Styling Anpassung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Auf mehreren Browsern gleichzeitig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Selenium Unterstützung</a:t>
            </a:r>
            <a:endParaRPr/>
          </a:p>
        </p:txBody>
      </p:sp>
      <p:pic>
        <p:nvPicPr>
          <p:cNvPr id="325" name="Google Shape;3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327" y="1266563"/>
            <a:ext cx="4890449" cy="26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Hilla</a:t>
            </a:r>
            <a:endParaRPr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Teil von Vaadin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Apache-2.0 Lizenz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https://github.com/vaadin/hilla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Verbindet Spring Boot mit 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Java Services direkt aufrufbar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End-to-End Typsicherheit in IDE</a:t>
            </a:r>
            <a:endParaRPr/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849" y="1036512"/>
            <a:ext cx="3309800" cy="307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Hilla - Code Beispiel</a:t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3" y="1933250"/>
            <a:ext cx="42767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438" y="1701788"/>
            <a:ext cx="4185262" cy="240602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Vorteile - Nachteile</a:t>
            </a:r>
            <a:endParaRPr/>
          </a:p>
        </p:txBody>
      </p:sp>
      <p:graphicFrame>
        <p:nvGraphicFramePr>
          <p:cNvPr id="348" name="Google Shape;348;p35"/>
          <p:cNvGraphicFramePr/>
          <p:nvPr/>
        </p:nvGraphicFramePr>
        <p:xfrm>
          <a:off x="1162925" y="14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{12D756E0-0261-49DA-8494-F3E57122D0BD}</a:tableStyleId>
              </a:tblPr>
              <a:tblGrid>
                <a:gridCol w="3654025"/>
                <a:gridCol w="3654025"/>
              </a:tblGrid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Vorteile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Nachteile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Responsive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Im großen Skale unhandlicher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Nur eine Programmiersprache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Viele Features </a:t>
                      </a:r>
                      <a:r>
                        <a:rPr lang="de">
                          <a:solidFill>
                            <a:schemeClr val="lt1"/>
                          </a:solidFill>
                        </a:rPr>
                        <a:t>kosten Geld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Vereinfacht vieles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Eigene Komponenten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Bietet viele Erweiterungen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Inline CSS &amp; HTML in Java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Viele vordefinierte Komponenten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Baut auf Spring auf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		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Was ist Vaadin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Funktionen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Hilla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Vor- und Nachteile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Projektaufbau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Code Beispiele</a:t>
            </a:r>
            <a:endParaRPr/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Projektaufbau</a:t>
            </a:r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2631750" y="1060700"/>
            <a:ext cx="3880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├── frontend/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├── themes/&lt;APPNAME&gt;/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├── styles.css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└── theme.json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└── index.html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├── src/main/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├── main/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└── java/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└── dir/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├── Application.java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└── views/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    └── main/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        └── MainView.java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└── resources/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└── pom.xml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Starten eines Projektes</a:t>
            </a:r>
            <a:endParaRPr/>
          </a:p>
        </p:txBody>
      </p:sp>
      <p:sp>
        <p:nvSpPr>
          <p:cNvPr id="362" name="Google Shape;362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https://start.vaadin.com/app/p</a:t>
            </a:r>
            <a:r>
              <a:rPr lang="de"/>
              <a:t> </a:t>
            </a:r>
            <a:endParaRPr/>
          </a:p>
        </p:txBody>
      </p:sp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69" name="Google Shape;36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https://vaadin.com/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https://hilla.dev/</a:t>
            </a:r>
            <a:r>
              <a:rPr lang="de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https://en.wikipedia.org/wiki/Vaadin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Images: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6"/>
              </a:rPr>
              <a:t>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7"/>
              </a:rPr>
              <a:t>Angular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8"/>
              </a:rPr>
              <a:t>Svelte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9"/>
              </a:rPr>
              <a:t>RubyOnRails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10"/>
              </a:rPr>
              <a:t>Django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1185850" y="1706800"/>
            <a:ext cx="2255100" cy="1789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Frontend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4277263" y="1730700"/>
            <a:ext cx="2255100" cy="1789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Backend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7368675" y="1795900"/>
            <a:ext cx="1151550" cy="1658800"/>
          </a:xfrm>
          <a:prstGeom prst="flowChartMagneticDisk">
            <a:avLst/>
          </a:prstGeom>
          <a:solidFill>
            <a:schemeClr val="dk2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Datenbank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" name="Google Shape;213;p19"/>
          <p:cNvCxnSpPr/>
          <p:nvPr/>
        </p:nvCxnSpPr>
        <p:spPr>
          <a:xfrm flipH="1" rot="10800000">
            <a:off x="6779175" y="2405900"/>
            <a:ext cx="38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/>
          <p:nvPr/>
        </p:nvCxnSpPr>
        <p:spPr>
          <a:xfrm rot="10800000">
            <a:off x="6758525" y="2872025"/>
            <a:ext cx="38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3845463" y="644325"/>
            <a:ext cx="27300" cy="42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/>
          <p:nvPr/>
        </p:nvCxnSpPr>
        <p:spPr>
          <a:xfrm flipH="1">
            <a:off x="3914050" y="897950"/>
            <a:ext cx="397500" cy="12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9"/>
          <p:cNvSpPr txBox="1"/>
          <p:nvPr/>
        </p:nvSpPr>
        <p:spPr>
          <a:xfrm>
            <a:off x="4242975" y="562075"/>
            <a:ext cx="1610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5" y="3402925"/>
            <a:ext cx="743375" cy="6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850" y="3609975"/>
            <a:ext cx="911351" cy="91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246" y="3185625"/>
            <a:ext cx="704475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245" y="3637400"/>
            <a:ext cx="153066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987425"/>
            <a:ext cx="1715596" cy="6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4825" y="3098150"/>
            <a:ext cx="875775" cy="30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9"/>
          <p:cNvCxnSpPr/>
          <p:nvPr/>
        </p:nvCxnSpPr>
        <p:spPr>
          <a:xfrm>
            <a:off x="1144725" y="239900"/>
            <a:ext cx="6834000" cy="444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Vaadin	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Framework für Java </a:t>
            </a:r>
            <a:r>
              <a:rPr lang="de"/>
              <a:t>Webapplikationen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Enthält viele fertige Komponenten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Responsive - Cross Plattform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(Open-Source)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Firmen wie Daimler, Puma oder Lufthansa verwendet</a:t>
            </a:r>
            <a:endParaRPr/>
          </a:p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Preisüberblick</a:t>
            </a:r>
            <a:endParaRPr/>
          </a:p>
        </p:txBody>
      </p:sp>
      <p:graphicFrame>
        <p:nvGraphicFramePr>
          <p:cNvPr id="237" name="Google Shape;237;p2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{12D756E0-0261-49DA-8494-F3E57122D0BD}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Gratis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Pro (129€/Monat)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Prime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Ultimate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Unendliche Projekte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Kommerzielle Nutzung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Enterprise Support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Alle Kits für zB Swing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Gratis UI Komponenten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Komplexere Komponenten wie Charts/Map/Board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Basic Kits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Drag &amp; Drop UI Designer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</a:t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75" y="1436574"/>
            <a:ext cx="7632750" cy="33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UI Komponenten	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200500" y="1654725"/>
            <a:ext cx="189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51 Komponenten</a:t>
            </a:r>
            <a:endParaRPr/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625" y="1565320"/>
            <a:ext cx="2475275" cy="100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450" y="1575688"/>
            <a:ext cx="2543950" cy="9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7347" y="3327622"/>
            <a:ext cx="2475275" cy="10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3558613" y="2571750"/>
            <a:ext cx="1053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Entry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6023700" y="2561400"/>
            <a:ext cx="29364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 &amp; Interaction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5114737" y="4346875"/>
            <a:ext cx="88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Entry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Checkbox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Combo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Text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Rich Text Editor*</a:t>
            </a:r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425" y="1305650"/>
            <a:ext cx="4259776" cy="25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239725" y="4587750"/>
            <a:ext cx="1997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*nicht gratis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Visualization &amp; </a:t>
            </a:r>
            <a:r>
              <a:rPr lang="de"/>
              <a:t>Interaction</a:t>
            </a:r>
            <a:endParaRPr/>
          </a:p>
        </p:txBody>
      </p: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Buttons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Confirm Dialog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Badges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Avatare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Dialog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Context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Icons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Tabs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Side 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Scroller</a:t>
            </a:r>
            <a:endParaRPr/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