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notesMasterIdLst>
    <p:notesMasterId r:id="rId15"/>
  </p:notesMasterIdLst>
  <p:sldIdLst>
    <p:sldId id="256" r:id="rId2"/>
    <p:sldId id="386" r:id="rId3"/>
    <p:sldId id="399" r:id="rId4"/>
    <p:sldId id="424" r:id="rId5"/>
    <p:sldId id="403" r:id="rId6"/>
    <p:sldId id="416" r:id="rId7"/>
    <p:sldId id="417" r:id="rId8"/>
    <p:sldId id="418" r:id="rId9"/>
    <p:sldId id="421" r:id="rId10"/>
    <p:sldId id="419" r:id="rId11"/>
    <p:sldId id="420" r:id="rId12"/>
    <p:sldId id="422" r:id="rId13"/>
    <p:sldId id="423" r:id="rId14"/>
  </p:sldIdLst>
  <p:sldSz cx="9144000" cy="6858000" type="screen4x3"/>
  <p:notesSz cx="6797675" cy="9928225"/>
  <p:defaultTextStyle>
    <a:defPPr>
      <a:defRPr lang="en-US"/>
    </a:defPPr>
    <a:lvl1pPr algn="l" defTabSz="457200" rtl="0" fontAlgn="base">
      <a:spcBef>
        <a:spcPct val="0"/>
      </a:spcBef>
      <a:spcAft>
        <a:spcPct val="0"/>
      </a:spcAft>
      <a:defRPr kern="1200">
        <a:solidFill>
          <a:schemeClr val="tx1"/>
        </a:solidFill>
        <a:latin typeface="Arial" charset="0"/>
        <a:ea typeface="MS PGothic" charset="0"/>
        <a:cs typeface="MS PGothic" charset="0"/>
      </a:defRPr>
    </a:lvl1pPr>
    <a:lvl2pPr marL="457200" algn="l" defTabSz="457200" rtl="0" fontAlgn="base">
      <a:spcBef>
        <a:spcPct val="0"/>
      </a:spcBef>
      <a:spcAft>
        <a:spcPct val="0"/>
      </a:spcAft>
      <a:defRPr kern="1200">
        <a:solidFill>
          <a:schemeClr val="tx1"/>
        </a:solidFill>
        <a:latin typeface="Arial" charset="0"/>
        <a:ea typeface="MS PGothic" charset="0"/>
        <a:cs typeface="MS PGothic" charset="0"/>
      </a:defRPr>
    </a:lvl2pPr>
    <a:lvl3pPr marL="914400" algn="l" defTabSz="457200" rtl="0" fontAlgn="base">
      <a:spcBef>
        <a:spcPct val="0"/>
      </a:spcBef>
      <a:spcAft>
        <a:spcPct val="0"/>
      </a:spcAft>
      <a:defRPr kern="1200">
        <a:solidFill>
          <a:schemeClr val="tx1"/>
        </a:solidFill>
        <a:latin typeface="Arial" charset="0"/>
        <a:ea typeface="MS PGothic" charset="0"/>
        <a:cs typeface="MS PGothic" charset="0"/>
      </a:defRPr>
    </a:lvl3pPr>
    <a:lvl4pPr marL="1371600" algn="l" defTabSz="457200" rtl="0" fontAlgn="base">
      <a:spcBef>
        <a:spcPct val="0"/>
      </a:spcBef>
      <a:spcAft>
        <a:spcPct val="0"/>
      </a:spcAft>
      <a:defRPr kern="1200">
        <a:solidFill>
          <a:schemeClr val="tx1"/>
        </a:solidFill>
        <a:latin typeface="Arial" charset="0"/>
        <a:ea typeface="MS PGothic" charset="0"/>
        <a:cs typeface="MS PGothic" charset="0"/>
      </a:defRPr>
    </a:lvl4pPr>
    <a:lvl5pPr marL="1828800" algn="l" defTabSz="457200" rtl="0" fontAlgn="base">
      <a:spcBef>
        <a:spcPct val="0"/>
      </a:spcBef>
      <a:spcAft>
        <a:spcPct val="0"/>
      </a:spcAft>
      <a:defRPr kern="1200">
        <a:solidFill>
          <a:schemeClr val="tx1"/>
        </a:solidFill>
        <a:latin typeface="Arial" charset="0"/>
        <a:ea typeface="MS PGothic" charset="0"/>
        <a:cs typeface="MS PGothic" charset="0"/>
      </a:defRPr>
    </a:lvl5pPr>
    <a:lvl6pPr marL="2286000" algn="l" defTabSz="457200" rtl="0" eaLnBrk="1" latinLnBrk="0" hangingPunct="1">
      <a:defRPr kern="1200">
        <a:solidFill>
          <a:schemeClr val="tx1"/>
        </a:solidFill>
        <a:latin typeface="Arial" charset="0"/>
        <a:ea typeface="MS PGothic" charset="0"/>
        <a:cs typeface="MS PGothic" charset="0"/>
      </a:defRPr>
    </a:lvl6pPr>
    <a:lvl7pPr marL="2743200" algn="l" defTabSz="457200" rtl="0" eaLnBrk="1" latinLnBrk="0" hangingPunct="1">
      <a:defRPr kern="1200">
        <a:solidFill>
          <a:schemeClr val="tx1"/>
        </a:solidFill>
        <a:latin typeface="Arial" charset="0"/>
        <a:ea typeface="MS PGothic" charset="0"/>
        <a:cs typeface="MS PGothic" charset="0"/>
      </a:defRPr>
    </a:lvl7pPr>
    <a:lvl8pPr marL="3200400" algn="l" defTabSz="457200" rtl="0" eaLnBrk="1" latinLnBrk="0" hangingPunct="1">
      <a:defRPr kern="1200">
        <a:solidFill>
          <a:schemeClr val="tx1"/>
        </a:solidFill>
        <a:latin typeface="Arial" charset="0"/>
        <a:ea typeface="MS PGothic" charset="0"/>
        <a:cs typeface="MS PGothic" charset="0"/>
      </a:defRPr>
    </a:lvl8pPr>
    <a:lvl9pPr marL="3657600" algn="l" defTabSz="457200" rtl="0" eaLnBrk="1" latinLnBrk="0" hangingPunct="1">
      <a:defRPr kern="1200">
        <a:solidFill>
          <a:schemeClr val="tx1"/>
        </a:solidFill>
        <a:latin typeface="Arial" charset="0"/>
        <a:ea typeface="MS PGothic" charset="0"/>
        <a:cs typeface="MS PGothi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AE0"/>
    <a:srgbClr val="8BB9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920" autoAdjust="0"/>
  </p:normalViewPr>
  <p:slideViewPr>
    <p:cSldViewPr snapToGrid="0" snapToObjects="1">
      <p:cViewPr varScale="1">
        <p:scale>
          <a:sx n="111" d="100"/>
          <a:sy n="111" d="100"/>
        </p:scale>
        <p:origin x="163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55331358-6F7B-4049-8815-350F2563CE6E}" type="datetimeFigureOut">
              <a:rPr lang="en-US" smtClean="0"/>
              <a:t>12/22/2022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6463"/>
            <a:ext cx="5438775" cy="44672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8E9D7C71-05E3-2F4B-99F7-8957F572E108}" type="slidenum">
              <a:rPr lang="en-US" smtClean="0"/>
              <a:t>‹#›</a:t>
            </a:fld>
            <a:endParaRPr lang="en-US"/>
          </a:p>
        </p:txBody>
      </p:sp>
    </p:spTree>
    <p:extLst>
      <p:ext uri="{BB962C8B-B14F-4D97-AF65-F5344CB8AC3E}">
        <p14:creationId xmlns:p14="http://schemas.microsoft.com/office/powerpoint/2010/main" val="11922870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9D7C71-05E3-2F4B-99F7-8957F572E108}" type="slidenum">
              <a:rPr lang="en-US" smtClean="0"/>
              <a:t>1</a:t>
            </a:fld>
            <a:endParaRPr lang="en-US"/>
          </a:p>
        </p:txBody>
      </p:sp>
    </p:spTree>
    <p:extLst>
      <p:ext uri="{BB962C8B-B14F-4D97-AF65-F5344CB8AC3E}">
        <p14:creationId xmlns:p14="http://schemas.microsoft.com/office/powerpoint/2010/main" val="964585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Place results in context </a:t>
            </a:r>
          </a:p>
          <a:p>
            <a:pPr marL="171450" indent="-171450">
              <a:buFontTx/>
              <a:buChar char="-"/>
            </a:pPr>
            <a:r>
              <a:rPr lang="en-US" dirty="0"/>
              <a:t>What was already done?</a:t>
            </a:r>
          </a:p>
          <a:p>
            <a:pPr marL="171450" indent="-171450">
              <a:buFontTx/>
              <a:buChar char="-"/>
            </a:pPr>
            <a:r>
              <a:rPr lang="en-US" dirty="0"/>
              <a:t>How your results fit?</a:t>
            </a:r>
          </a:p>
          <a:p>
            <a:pPr marL="171450" indent="-171450">
              <a:buFontTx/>
              <a:buChar char="-"/>
            </a:pPr>
            <a:r>
              <a:rPr lang="en-US" dirty="0"/>
              <a:t>Are they new?</a:t>
            </a:r>
          </a:p>
          <a:p>
            <a:pPr marL="171450" indent="-171450">
              <a:buFontTx/>
              <a:buChar char="-"/>
            </a:pPr>
            <a:r>
              <a:rPr lang="en-US" dirty="0"/>
              <a:t>So What</a:t>
            </a:r>
          </a:p>
        </p:txBody>
      </p:sp>
      <p:sp>
        <p:nvSpPr>
          <p:cNvPr id="4" name="Slide Number Placeholder 3"/>
          <p:cNvSpPr>
            <a:spLocks noGrp="1"/>
          </p:cNvSpPr>
          <p:nvPr>
            <p:ph type="sldNum" sz="quarter" idx="10"/>
          </p:nvPr>
        </p:nvSpPr>
        <p:spPr/>
        <p:txBody>
          <a:bodyPr/>
          <a:lstStyle/>
          <a:p>
            <a:fld id="{8E9D7C71-05E3-2F4B-99F7-8957F572E108}" type="slidenum">
              <a:rPr lang="en-US" smtClean="0"/>
              <a:t>3</a:t>
            </a:fld>
            <a:endParaRPr lang="en-US"/>
          </a:p>
        </p:txBody>
      </p:sp>
    </p:spTree>
    <p:extLst>
      <p:ext uri="{BB962C8B-B14F-4D97-AF65-F5344CB8AC3E}">
        <p14:creationId xmlns:p14="http://schemas.microsoft.com/office/powerpoint/2010/main" val="1816851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1196752"/>
            <a:ext cx="8892480" cy="72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3" name="Rectangle 12"/>
          <p:cNvSpPr/>
          <p:nvPr/>
        </p:nvSpPr>
        <p:spPr>
          <a:xfrm>
            <a:off x="395536" y="0"/>
            <a:ext cx="144016" cy="6309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 name="Title 1"/>
          <p:cNvSpPr>
            <a:spLocks noGrp="1"/>
          </p:cNvSpPr>
          <p:nvPr>
            <p:ph type="ctrTitle" hasCustomPrompt="1"/>
          </p:nvPr>
        </p:nvSpPr>
        <p:spPr>
          <a:xfrm>
            <a:off x="1331640" y="692697"/>
            <a:ext cx="7124328" cy="1728192"/>
          </a:xfrm>
        </p:spPr>
        <p:txBody>
          <a:bodyPr>
            <a:normAutofit/>
          </a:bodyPr>
          <a:lstStyle>
            <a:lvl1pPr algn="l">
              <a:defRPr sz="4000"/>
            </a:lvl1pPr>
          </a:lstStyle>
          <a:p>
            <a:r>
              <a:rPr lang="en-US" dirty="0"/>
              <a:t>Click to edit Master</a:t>
            </a:r>
            <a:br>
              <a:rPr lang="en-US" dirty="0"/>
            </a:br>
            <a:r>
              <a:rPr lang="en-US" dirty="0"/>
              <a:t>title style</a:t>
            </a:r>
            <a:endParaRPr lang="sv-SE" dirty="0"/>
          </a:p>
        </p:txBody>
      </p:sp>
      <p:sp>
        <p:nvSpPr>
          <p:cNvPr id="3" name="Subtitle 2"/>
          <p:cNvSpPr>
            <a:spLocks noGrp="1"/>
          </p:cNvSpPr>
          <p:nvPr>
            <p:ph type="subTitle" idx="1"/>
          </p:nvPr>
        </p:nvSpPr>
        <p:spPr>
          <a:xfrm>
            <a:off x="1403648" y="2564904"/>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sv-SE" dirty="0"/>
          </a:p>
        </p:txBody>
      </p:sp>
      <p:sp>
        <p:nvSpPr>
          <p:cNvPr id="4" name="Date Placeholder 3"/>
          <p:cNvSpPr>
            <a:spLocks noGrp="1"/>
          </p:cNvSpPr>
          <p:nvPr>
            <p:ph type="dt" sz="half" idx="10"/>
          </p:nvPr>
        </p:nvSpPr>
        <p:spPr/>
        <p:txBody>
          <a:bodyPr/>
          <a:lstStyle/>
          <a:p>
            <a:pPr>
              <a:defRPr/>
            </a:pPr>
            <a:fld id="{0E94B439-2BDB-4D43-9510-9BF8889CD6BB}" type="datetime1">
              <a:rPr lang="en-US" smtClean="0"/>
              <a:pPr>
                <a:defRPr/>
              </a:pPr>
              <a:t>12/22/2022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9A36725-890D-B646-87F7-340514C927F0}" type="slidenum">
              <a:rPr lang="en-US" smtClean="0"/>
              <a:pPr>
                <a:defRPr/>
              </a:pPr>
              <a:t>‹#›</a:t>
            </a:fld>
            <a:endParaRPr lang="en-US"/>
          </a:p>
        </p:txBody>
      </p:sp>
      <p:cxnSp>
        <p:nvCxnSpPr>
          <p:cNvPr id="11" name="Straight Connector 10"/>
          <p:cNvCxnSpPr/>
          <p:nvPr/>
        </p:nvCxnSpPr>
        <p:spPr>
          <a:xfrm>
            <a:off x="0" y="2492896"/>
            <a:ext cx="83164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715008" y="2974640"/>
            <a:ext cx="5949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pPr>
              <a:defRPr/>
            </a:pPr>
            <a:fld id="{62500A12-1543-8344-949B-83A1EA0253D1}" type="datetime1">
              <a:rPr lang="en-US" smtClean="0"/>
              <a:pPr>
                <a:defRPr/>
              </a:pPr>
              <a:t>12/22/2022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95F6F5-4DC7-4947-B3F8-E78952001B1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pPr>
              <a:defRPr/>
            </a:pPr>
            <a:fld id="{D5EEDACF-67EE-7949-B8D8-CAF6F0E20FE8}" type="datetime1">
              <a:rPr lang="en-US" smtClean="0"/>
              <a:pPr>
                <a:defRPr/>
              </a:pPr>
              <a:t>12/22/2022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493754D-58E2-1F4E-9EAA-EE2AABA44080}"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864" y="404664"/>
            <a:ext cx="8229600" cy="720080"/>
          </a:xfrm>
        </p:spPr>
        <p:txBody>
          <a:bodyPr/>
          <a:lstStyle/>
          <a:p>
            <a:r>
              <a:rPr lang="en-US"/>
              <a:t>Click to edit Master title style</a:t>
            </a:r>
            <a:endParaRPr lang="sv-SE"/>
          </a:p>
        </p:txBody>
      </p:sp>
      <p:sp>
        <p:nvSpPr>
          <p:cNvPr id="3" name="Content Placeholder 2"/>
          <p:cNvSpPr>
            <a:spLocks noGrp="1"/>
          </p:cNvSpPr>
          <p:nvPr>
            <p:ph idx="1"/>
          </p:nvPr>
        </p:nvSpPr>
        <p:spPr>
          <a:xfrm>
            <a:off x="518864" y="126876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pPr>
              <a:defRPr/>
            </a:pPr>
            <a:fld id="{A594BC70-D7C7-E642-B138-DF68AAFFCA23}" type="datetime1">
              <a:rPr lang="en-US" smtClean="0"/>
              <a:pPr>
                <a:defRPr/>
              </a:pPr>
              <a:t>12/22/2022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A566ADB-9AC1-534A-8C0F-29C257E36B87}"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088F274-95D8-CE48-823F-DD7F476FEEA1}" type="datetime1">
              <a:rPr lang="en-US" smtClean="0"/>
              <a:pPr>
                <a:defRPr/>
              </a:pPr>
              <a:t>12/22/2022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2BC1CB0-4FB6-5741-9CDE-6022F01470F5}"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pPr>
              <a:defRPr/>
            </a:pPr>
            <a:fld id="{F937CA76-E6E6-9C44-93C4-AB15AE2C0301}" type="datetime1">
              <a:rPr lang="en-US" smtClean="0"/>
              <a:pPr>
                <a:defRPr/>
              </a:pPr>
              <a:t>12/22/2022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67B98B2-3727-EB49-8C19-EC26F73D3C9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pPr>
              <a:defRPr/>
            </a:pPr>
            <a:fld id="{06CFBAAA-494C-7747-A1A8-7EFC67016510}" type="datetime1">
              <a:rPr lang="en-US" smtClean="0"/>
              <a:pPr>
                <a:defRPr/>
              </a:pPr>
              <a:t>12/22/2022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7DDD299-3194-9249-9AFD-7B3809CB79C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pPr>
              <a:defRPr/>
            </a:pPr>
            <a:fld id="{6FDBF8CC-217C-BD49-86F3-AB0F704EDEF8}" type="datetime1">
              <a:rPr lang="en-US" smtClean="0"/>
              <a:pPr>
                <a:defRPr/>
              </a:pPr>
              <a:t>12/22/2022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E5A75F8-B92C-2A4F-A997-AF2F86088934}"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084C3D9-9A45-DF49-8E34-BFD1F8E0EA79}" type="datetime1">
              <a:rPr lang="en-US" smtClean="0"/>
              <a:pPr>
                <a:defRPr/>
              </a:pPr>
              <a:t>12/22/2022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18126D2-4C87-9746-A197-4B45027771C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658D7A4-41F5-5F4B-AF72-EC433D8FC4B1}" type="datetime1">
              <a:rPr lang="en-US" smtClean="0"/>
              <a:pPr>
                <a:defRPr/>
              </a:pPr>
              <a:t>12/22/2022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11405FD-FA27-5A44-AA60-6FADC72000DD}"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sv-SE"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1FBE2BAA-4DDA-2742-8555-AB03758EF74F}" type="datetime1">
              <a:rPr lang="en-US" smtClean="0"/>
              <a:pPr>
                <a:defRPr/>
              </a:pPr>
              <a:t>12/22/2022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70640B3-79E3-9648-9DE2-DE6C8E3E127B}"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544" y="404664"/>
            <a:ext cx="8229600" cy="720080"/>
          </a:xfrm>
          <a:prstGeom prst="rect">
            <a:avLst/>
          </a:prstGeom>
        </p:spPr>
        <p:txBody>
          <a:bodyPr vert="horz" lIns="91440" tIns="45720" rIns="91440" bIns="45720" rtlCol="0" anchor="ctr">
            <a:normAutofit/>
          </a:bodyPr>
          <a:lstStyle/>
          <a:p>
            <a:r>
              <a:rPr lang="en-US"/>
              <a:t>Click to edit Master title style</a:t>
            </a:r>
            <a:endParaRPr lang="sv-SE" dirty="0"/>
          </a:p>
        </p:txBody>
      </p:sp>
      <p:sp>
        <p:nvSpPr>
          <p:cNvPr id="3" name="Text Placeholder 2"/>
          <p:cNvSpPr>
            <a:spLocks noGrp="1"/>
          </p:cNvSpPr>
          <p:nvPr>
            <p:ph type="body" idx="1"/>
          </p:nvPr>
        </p:nvSpPr>
        <p:spPr>
          <a:xfrm>
            <a:off x="467544" y="126876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5E58A10-1CAA-0645-9385-BA5AEE1F7C84}" type="datetime1">
              <a:rPr lang="en-US" smtClean="0"/>
              <a:pPr>
                <a:defRPr/>
              </a:pPr>
              <a:t>12/22/2022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902896"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endParaRPr lang="en-US"/>
          </a:p>
        </p:txBody>
      </p:sp>
      <p:cxnSp>
        <p:nvCxnSpPr>
          <p:cNvPr id="9" name="Straight Connector 8"/>
          <p:cNvCxnSpPr/>
          <p:nvPr/>
        </p:nvCxnSpPr>
        <p:spPr>
          <a:xfrm rot="5400000">
            <a:off x="-2651112" y="3118656"/>
            <a:ext cx="6237312"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196752"/>
            <a:ext cx="8676456"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skoltech-logo copy.tif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04248" y="6283798"/>
            <a:ext cx="1852488" cy="542273"/>
          </a:xfrm>
          <a:prstGeom prst="rect">
            <a:avLst/>
          </a:prstGeom>
        </p:spPr>
      </p:pic>
      <p:pic>
        <p:nvPicPr>
          <p:cNvPr id="10" name="Picture 9" descr="skoltech-logo.tif"/>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635750" y="6189980"/>
            <a:ext cx="2171700" cy="647700"/>
          </a:xfrm>
          <a:prstGeom prst="rect">
            <a:avLst/>
          </a:prstGeom>
        </p:spPr>
      </p:pic>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spcBef>
          <a:spcPct val="0"/>
        </a:spcBef>
        <a:buNone/>
        <a:defRPr sz="3200" b="1" i="1" kern="1200">
          <a:solidFill>
            <a:schemeClr val="tx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40" y="333522"/>
            <a:ext cx="7124328" cy="1728192"/>
          </a:xfrm>
        </p:spPr>
        <p:txBody>
          <a:bodyPr/>
          <a:lstStyle/>
          <a:p>
            <a:r>
              <a:rPr lang="en-US" dirty="0">
                <a:effectLst>
                  <a:outerShdw blurRad="50800" dist="38100" dir="2700000" algn="tl" rotWithShape="0">
                    <a:srgbClr val="000000">
                      <a:alpha val="43000"/>
                    </a:srgbClr>
                  </a:outerShdw>
                </a:effectLst>
              </a:rPr>
              <a:t>Skol</a:t>
            </a:r>
            <a:r>
              <a:rPr lang="en-US" dirty="0">
                <a:solidFill>
                  <a:srgbClr val="C7D83E"/>
                </a:solidFill>
                <a:effectLst>
                  <a:outerShdw blurRad="50800" dist="38100" dir="2700000" algn="tl" rotWithShape="0">
                    <a:srgbClr val="000000">
                      <a:alpha val="43000"/>
                    </a:srgbClr>
                  </a:outerShdw>
                </a:effectLst>
              </a:rPr>
              <a:t>tech</a:t>
            </a:r>
            <a:br>
              <a:rPr lang="en-US" dirty="0">
                <a:solidFill>
                  <a:srgbClr val="C7D83E"/>
                </a:solidFill>
                <a:effectLst>
                  <a:outerShdw blurRad="50800" dist="38100" dir="2700000" algn="tl" rotWithShape="0">
                    <a:srgbClr val="000000">
                      <a:alpha val="43000"/>
                    </a:srgbClr>
                  </a:outerShdw>
                </a:effectLst>
              </a:rPr>
            </a:br>
            <a:endParaRPr lang="en-US" dirty="0"/>
          </a:p>
        </p:txBody>
      </p:sp>
      <p:sp>
        <p:nvSpPr>
          <p:cNvPr id="3" name="Subtitle 2"/>
          <p:cNvSpPr>
            <a:spLocks noGrp="1"/>
          </p:cNvSpPr>
          <p:nvPr>
            <p:ph type="subTitle" idx="1"/>
          </p:nvPr>
        </p:nvSpPr>
        <p:spPr>
          <a:xfrm>
            <a:off x="1331640" y="2488570"/>
            <a:ext cx="6400800" cy="3348026"/>
          </a:xfrm>
        </p:spPr>
        <p:txBody>
          <a:bodyPr>
            <a:normAutofit/>
          </a:bodyPr>
          <a:lstStyle/>
          <a:p>
            <a:endParaRPr lang="en-US" dirty="0">
              <a:solidFill>
                <a:schemeClr val="bg1">
                  <a:lumMod val="50000"/>
                </a:schemeClr>
              </a:solidFill>
            </a:endParaRPr>
          </a:p>
          <a:p>
            <a:pPr algn="ctr"/>
            <a:r>
              <a:rPr lang="en-GB" sz="3600" b="1" dirty="0"/>
              <a:t>Neurons and Networks of Neurons in Python and MPI</a:t>
            </a:r>
            <a:endParaRPr lang="en-US" sz="2400" dirty="0">
              <a:solidFill>
                <a:schemeClr val="bg1">
                  <a:lumMod val="50000"/>
                </a:schemeClr>
              </a:solidFill>
            </a:endParaRPr>
          </a:p>
          <a:p>
            <a:r>
              <a:rPr lang="en-US" sz="2400" dirty="0">
                <a:solidFill>
                  <a:schemeClr val="bg1">
                    <a:lumMod val="50000"/>
                  </a:schemeClr>
                </a:solidFill>
              </a:rPr>
              <a:t>Rabia Khan</a:t>
            </a:r>
          </a:p>
        </p:txBody>
      </p:sp>
    </p:spTree>
    <p:extLst>
      <p:ext uri="{BB962C8B-B14F-4D97-AF65-F5344CB8AC3E}">
        <p14:creationId xmlns:p14="http://schemas.microsoft.com/office/powerpoint/2010/main" val="3057860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i="0" dirty="0">
                <a:solidFill>
                  <a:srgbClr val="000000"/>
                </a:solidFill>
                <a:effectLst/>
                <a:latin typeface="Helvetica Neue"/>
              </a:rPr>
              <a:t>Scripting NEURON basics</a:t>
            </a:r>
          </a:p>
        </p:txBody>
      </p:sp>
      <p:sp>
        <p:nvSpPr>
          <p:cNvPr id="3" name="Content Placeholder 2"/>
          <p:cNvSpPr>
            <a:spLocks noGrp="1"/>
          </p:cNvSpPr>
          <p:nvPr>
            <p:ph idx="1"/>
          </p:nvPr>
        </p:nvSpPr>
        <p:spPr/>
        <p:txBody>
          <a:bodyPr>
            <a:normAutofit/>
          </a:bodyPr>
          <a:lstStyle/>
          <a:p>
            <a:pPr marL="0" indent="0">
              <a:buNone/>
            </a:pPr>
            <a:r>
              <a:rPr lang="en-GB" dirty="0"/>
              <a:t>Step 6: Set up recording variables</a:t>
            </a:r>
          </a:p>
          <a:p>
            <a:r>
              <a:rPr lang="en-GB" sz="2000" dirty="0" err="1"/>
              <a:t>iclamp</a:t>
            </a:r>
            <a:r>
              <a:rPr lang="en-GB" sz="2000" dirty="0"/>
              <a:t> = </a:t>
            </a:r>
            <a:r>
              <a:rPr lang="en-GB" sz="2000" dirty="0" err="1"/>
              <a:t>h.IClamp</a:t>
            </a:r>
            <a:r>
              <a:rPr lang="en-GB" sz="2000" dirty="0"/>
              <a:t>(soma(0.5))</a:t>
            </a:r>
          </a:p>
          <a:p>
            <a:r>
              <a:rPr lang="en-GB" sz="2000" dirty="0" err="1"/>
              <a:t>iclamp.delay</a:t>
            </a:r>
            <a:r>
              <a:rPr lang="en-GB" sz="2000" dirty="0"/>
              <a:t> = 2</a:t>
            </a:r>
          </a:p>
          <a:p>
            <a:r>
              <a:rPr lang="en-GB" sz="2000" dirty="0" err="1"/>
              <a:t>iclamp.dur</a:t>
            </a:r>
            <a:r>
              <a:rPr lang="en-GB" sz="2000" dirty="0"/>
              <a:t> = 0.1</a:t>
            </a:r>
          </a:p>
          <a:p>
            <a:r>
              <a:rPr lang="en-GB" sz="2000" dirty="0" err="1"/>
              <a:t>iclamp.amp</a:t>
            </a:r>
            <a:r>
              <a:rPr lang="en-GB" sz="2000" dirty="0"/>
              <a:t> = 0.9</a:t>
            </a:r>
          </a:p>
          <a:p>
            <a:pPr marL="0" indent="0">
              <a:buNone/>
            </a:pPr>
            <a:endParaRPr lang="en-GB" sz="2000" dirty="0"/>
          </a:p>
          <a:p>
            <a:pPr marL="0" indent="0">
              <a:buNone/>
            </a:pPr>
            <a:r>
              <a:rPr lang="en-GB" sz="2000" dirty="0" err="1"/>
              <a:t>soma.psection</a:t>
            </a:r>
            <a:r>
              <a:rPr lang="en-GB" sz="2000" dirty="0"/>
              <a:t>()</a:t>
            </a:r>
          </a:p>
          <a:p>
            <a:pPr marL="0" indent="0">
              <a:buNone/>
            </a:pPr>
            <a:r>
              <a:rPr lang="en-GB" dirty="0"/>
              <a:t>Step 7: Run the simulation</a:t>
            </a:r>
          </a:p>
          <a:p>
            <a:pPr marL="0" indent="0">
              <a:buNone/>
            </a:pPr>
            <a:r>
              <a:rPr lang="en-US" sz="2000" dirty="0"/>
              <a:t>v = </a:t>
            </a:r>
            <a:r>
              <a:rPr lang="en-US" sz="2000" dirty="0" err="1"/>
              <a:t>h.Vector</a:t>
            </a:r>
            <a:r>
              <a:rPr lang="en-US" sz="2000" dirty="0"/>
              <a:t>().record(soma(0.5)._</a:t>
            </a:r>
            <a:r>
              <a:rPr lang="en-US" sz="2000" dirty="0" err="1"/>
              <a:t>ref_v</a:t>
            </a:r>
            <a:r>
              <a:rPr lang="en-US" sz="2000" dirty="0"/>
              <a:t>)             # Membrane potential vector</a:t>
            </a:r>
          </a:p>
          <a:p>
            <a:pPr marL="0" indent="0">
              <a:buNone/>
            </a:pPr>
            <a:r>
              <a:rPr lang="en-US" sz="2000" dirty="0"/>
              <a:t>t = </a:t>
            </a:r>
            <a:r>
              <a:rPr lang="en-US" sz="2000" dirty="0" err="1"/>
              <a:t>h.Vector</a:t>
            </a:r>
            <a:r>
              <a:rPr lang="en-US" sz="2000" dirty="0"/>
              <a:t>().record(h._</a:t>
            </a:r>
            <a:r>
              <a:rPr lang="en-US" sz="2000" dirty="0" err="1"/>
              <a:t>ref_t</a:t>
            </a:r>
            <a:r>
              <a:rPr lang="en-US" sz="2000" dirty="0"/>
              <a:t>)                     # Time stamp vector</a:t>
            </a:r>
          </a:p>
        </p:txBody>
      </p:sp>
    </p:spTree>
    <p:extLst>
      <p:ext uri="{BB962C8B-B14F-4D97-AF65-F5344CB8AC3E}">
        <p14:creationId xmlns:p14="http://schemas.microsoft.com/office/powerpoint/2010/main" val="109674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i="0" dirty="0">
                <a:solidFill>
                  <a:srgbClr val="000000"/>
                </a:solidFill>
                <a:effectLst/>
                <a:latin typeface="Helvetica Neue"/>
              </a:rPr>
              <a:t>Scripting NEURON basics</a:t>
            </a:r>
          </a:p>
        </p:txBody>
      </p:sp>
      <p:sp>
        <p:nvSpPr>
          <p:cNvPr id="3" name="Content Placeholder 2"/>
          <p:cNvSpPr>
            <a:spLocks noGrp="1"/>
          </p:cNvSpPr>
          <p:nvPr>
            <p:ph idx="1"/>
          </p:nvPr>
        </p:nvSpPr>
        <p:spPr/>
        <p:txBody>
          <a:bodyPr>
            <a:normAutofit/>
          </a:bodyPr>
          <a:lstStyle/>
          <a:p>
            <a:pPr marL="0" indent="0">
              <a:buNone/>
            </a:pPr>
            <a:r>
              <a:rPr lang="en-GB" sz="2400" dirty="0"/>
              <a:t>Step 8: Plot the results</a:t>
            </a:r>
          </a:p>
          <a:p>
            <a:r>
              <a:rPr lang="en-GB" sz="2400" dirty="0" err="1"/>
              <a:t>h.load_file</a:t>
            </a:r>
            <a:r>
              <a:rPr lang="en-GB" sz="2400" dirty="0"/>
              <a:t>('</a:t>
            </a:r>
            <a:r>
              <a:rPr lang="en-GB" sz="2400" dirty="0" err="1"/>
              <a:t>stdrun.hoc</a:t>
            </a:r>
            <a:r>
              <a:rPr lang="en-GB" sz="2400" dirty="0"/>
              <a:t>')</a:t>
            </a:r>
          </a:p>
          <a:p>
            <a:r>
              <a:rPr lang="en-GB" sz="2400" dirty="0" err="1"/>
              <a:t>h.finitialize</a:t>
            </a:r>
            <a:r>
              <a:rPr lang="en-GB" sz="2400" dirty="0"/>
              <a:t>(-65 * mV)</a:t>
            </a:r>
          </a:p>
          <a:p>
            <a:r>
              <a:rPr lang="en-GB" sz="2400" dirty="0" err="1"/>
              <a:t>h.continuerun</a:t>
            </a:r>
            <a:r>
              <a:rPr lang="en-GB" sz="2400" dirty="0"/>
              <a:t>(40 * </a:t>
            </a:r>
            <a:r>
              <a:rPr lang="en-GB" sz="2400" dirty="0" err="1"/>
              <a:t>ms</a:t>
            </a:r>
            <a:r>
              <a:rPr lang="en-GB" sz="2400" dirty="0"/>
              <a:t>)</a:t>
            </a:r>
          </a:p>
          <a:p>
            <a:pPr marL="0" indent="0">
              <a:buNone/>
            </a:pPr>
            <a:r>
              <a:rPr lang="en-GB" sz="2400" dirty="0"/>
              <a:t>Step 9: Saving and loading results</a:t>
            </a:r>
          </a:p>
          <a:p>
            <a:r>
              <a:rPr lang="en-GB" sz="2000" i="0" dirty="0">
                <a:solidFill>
                  <a:srgbClr val="000000"/>
                </a:solidFill>
                <a:effectLst/>
                <a:latin typeface="Helvetica Neue"/>
              </a:rPr>
              <a:t>CSV: </a:t>
            </a:r>
            <a:r>
              <a:rPr lang="en-US" sz="2000" dirty="0"/>
              <a:t>import csv</a:t>
            </a:r>
          </a:p>
          <a:p>
            <a:r>
              <a:rPr lang="en-GB" sz="2000" dirty="0"/>
              <a:t>Reading and plotting using </a:t>
            </a:r>
            <a:r>
              <a:rPr lang="en-GB" sz="2000" dirty="0" err="1"/>
              <a:t>plotnine</a:t>
            </a:r>
            <a:r>
              <a:rPr lang="en-GB" sz="2000" dirty="0"/>
              <a:t> and pandas:</a:t>
            </a:r>
          </a:p>
          <a:p>
            <a:pPr marL="0" indent="0">
              <a:buNone/>
            </a:pPr>
            <a:r>
              <a:rPr lang="en-GB" sz="2000" dirty="0"/>
              <a:t>      import </a:t>
            </a:r>
            <a:r>
              <a:rPr lang="en-GB" sz="2000" dirty="0" err="1"/>
              <a:t>plotnine</a:t>
            </a:r>
            <a:r>
              <a:rPr lang="en-GB" sz="2000" dirty="0"/>
              <a:t> as p9</a:t>
            </a:r>
          </a:p>
          <a:p>
            <a:pPr marL="0" indent="0">
              <a:buNone/>
            </a:pPr>
            <a:r>
              <a:rPr lang="en-GB" sz="2000" dirty="0"/>
              <a:t>      import pandas as pd</a:t>
            </a:r>
          </a:p>
          <a:p>
            <a:r>
              <a:rPr lang="en-GB" sz="2000" dirty="0"/>
              <a:t>JSON: import </a:t>
            </a:r>
            <a:r>
              <a:rPr lang="en-GB" sz="2000" dirty="0" err="1"/>
              <a:t>json</a:t>
            </a:r>
            <a:endParaRPr lang="en-GB" sz="2000" dirty="0"/>
          </a:p>
          <a:p>
            <a:r>
              <a:rPr lang="en-GB" sz="2000" dirty="0"/>
              <a:t>Pickles: import pickle</a:t>
            </a:r>
            <a:endParaRPr lang="en-US" sz="2000" dirty="0"/>
          </a:p>
        </p:txBody>
      </p:sp>
    </p:spTree>
    <p:extLst>
      <p:ext uri="{BB962C8B-B14F-4D97-AF65-F5344CB8AC3E}">
        <p14:creationId xmlns:p14="http://schemas.microsoft.com/office/powerpoint/2010/main" val="3612503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i="0" dirty="0">
                <a:solidFill>
                  <a:srgbClr val="000000"/>
                </a:solidFill>
                <a:effectLst/>
                <a:latin typeface="Helvetica Neue"/>
              </a:rPr>
              <a:t>Neuron with MPI</a:t>
            </a:r>
          </a:p>
        </p:txBody>
      </p:sp>
      <p:pic>
        <p:nvPicPr>
          <p:cNvPr id="5" name="Content Placeholder 4">
            <a:extLst>
              <a:ext uri="{FF2B5EF4-FFF2-40B4-BE49-F238E27FC236}">
                <a16:creationId xmlns:a16="http://schemas.microsoft.com/office/drawing/2014/main" id="{FF6B1F11-09C9-33F8-56AC-3C5F70D3F507}"/>
              </a:ext>
            </a:extLst>
          </p:cNvPr>
          <p:cNvPicPr>
            <a:picLocks noGrp="1" noChangeAspect="1"/>
          </p:cNvPicPr>
          <p:nvPr>
            <p:ph idx="1"/>
          </p:nvPr>
        </p:nvPicPr>
        <p:blipFill>
          <a:blip r:embed="rId2"/>
          <a:stretch>
            <a:fillRect/>
          </a:stretch>
        </p:blipFill>
        <p:spPr>
          <a:xfrm>
            <a:off x="1299697" y="1497522"/>
            <a:ext cx="6668431" cy="4067743"/>
          </a:xfrm>
        </p:spPr>
      </p:pic>
    </p:spTree>
    <p:extLst>
      <p:ext uri="{BB962C8B-B14F-4D97-AF65-F5344CB8AC3E}">
        <p14:creationId xmlns:p14="http://schemas.microsoft.com/office/powerpoint/2010/main" val="427317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i="0" dirty="0">
                <a:solidFill>
                  <a:srgbClr val="000000"/>
                </a:solidFill>
                <a:effectLst/>
                <a:latin typeface="Helvetica Neue"/>
              </a:rPr>
              <a:t>Conclusion</a:t>
            </a:r>
          </a:p>
        </p:txBody>
      </p:sp>
      <p:sp>
        <p:nvSpPr>
          <p:cNvPr id="3" name="Content Placeholder 2"/>
          <p:cNvSpPr>
            <a:spLocks noGrp="1"/>
          </p:cNvSpPr>
          <p:nvPr>
            <p:ph idx="1"/>
          </p:nvPr>
        </p:nvSpPr>
        <p:spPr/>
        <p:txBody>
          <a:bodyPr>
            <a:normAutofit/>
          </a:bodyPr>
          <a:lstStyle/>
          <a:p>
            <a:pPr marL="0" indent="0">
              <a:buNone/>
            </a:pPr>
            <a:r>
              <a:rPr lang="en-US" sz="2000" dirty="0"/>
              <a:t>Introduction to Neurons</a:t>
            </a:r>
          </a:p>
          <a:p>
            <a:pPr marL="0" indent="0">
              <a:buNone/>
            </a:pPr>
            <a:r>
              <a:rPr lang="en-US" sz="2000" dirty="0"/>
              <a:t>Basic step required to script neuron</a:t>
            </a:r>
          </a:p>
          <a:p>
            <a:pPr marL="0" indent="0">
              <a:buNone/>
            </a:pPr>
            <a:r>
              <a:rPr lang="en-US" sz="2000" dirty="0"/>
              <a:t>Use MPI with neuron</a:t>
            </a:r>
          </a:p>
          <a:p>
            <a:pPr marL="0" indent="0">
              <a:buNone/>
            </a:pPr>
            <a:r>
              <a:rPr lang="en-US" sz="2000" dirty="0"/>
              <a:t>Split Cells into subsections for parallel execution or cells into different </a:t>
            </a:r>
            <a:r>
              <a:rPr lang="en-US" sz="2000" dirty="0" err="1"/>
              <a:t>cpus</a:t>
            </a:r>
            <a:r>
              <a:rPr lang="en-US" sz="2000" dirty="0"/>
              <a:t>.</a:t>
            </a:r>
          </a:p>
        </p:txBody>
      </p:sp>
    </p:spTree>
    <p:extLst>
      <p:ext uri="{BB962C8B-B14F-4D97-AF65-F5344CB8AC3E}">
        <p14:creationId xmlns:p14="http://schemas.microsoft.com/office/powerpoint/2010/main" val="366715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342900" lvl="1" indent="-342900">
              <a:buFont typeface="Arial" pitchFamily="34" charset="0"/>
              <a:buChar char="•"/>
            </a:pPr>
            <a:r>
              <a:rPr lang="en-US" sz="2000" dirty="0"/>
              <a:t>Introduction</a:t>
            </a:r>
          </a:p>
          <a:p>
            <a:pPr marL="342900" lvl="1" indent="-342900">
              <a:buFont typeface="Arial" pitchFamily="34" charset="0"/>
              <a:buChar char="•"/>
            </a:pPr>
            <a:r>
              <a:rPr lang="en-US" sz="2000" dirty="0"/>
              <a:t>Steps for Neuron Scripting</a:t>
            </a:r>
          </a:p>
          <a:p>
            <a:pPr marL="342900" lvl="1" indent="-342900">
              <a:buFont typeface="Arial" pitchFamily="34" charset="0"/>
              <a:buChar char="•"/>
            </a:pPr>
            <a:r>
              <a:rPr lang="en-US" sz="2000" dirty="0"/>
              <a:t>MPI for neuron</a:t>
            </a:r>
          </a:p>
          <a:p>
            <a:pPr marL="342900" lvl="1" indent="-342900">
              <a:buFont typeface="Arial" pitchFamily="34" charset="0"/>
              <a:buChar char="•"/>
            </a:pPr>
            <a:endParaRPr lang="en-US" sz="3200" dirty="0"/>
          </a:p>
          <a:p>
            <a:pPr marL="342900" lvl="1" indent="-342900">
              <a:buFont typeface="Arial" pitchFamily="34" charset="0"/>
              <a:buChar char="•"/>
            </a:pPr>
            <a:endParaRPr lang="en-US" dirty="0"/>
          </a:p>
          <a:p>
            <a:pPr marL="457200" lvl="1" indent="0">
              <a:buNone/>
            </a:pPr>
            <a:endParaRPr lang="en-US" dirty="0"/>
          </a:p>
        </p:txBody>
      </p:sp>
    </p:spTree>
    <p:extLst>
      <p:ext uri="{BB962C8B-B14F-4D97-AF65-F5344CB8AC3E}">
        <p14:creationId xmlns:p14="http://schemas.microsoft.com/office/powerpoint/2010/main" val="34885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720080"/>
          </a:xfrm>
        </p:spPr>
        <p:txBody>
          <a:bodyPr anchor="ctr">
            <a:normAutofit/>
          </a:bodyPr>
          <a:lstStyle/>
          <a:p>
            <a:r>
              <a:rPr lang="en-US"/>
              <a:t>Introduction to Neuron</a:t>
            </a:r>
            <a:endParaRPr lang="en-US" dirty="0"/>
          </a:p>
        </p:txBody>
      </p:sp>
      <p:pic>
        <p:nvPicPr>
          <p:cNvPr id="5" name="Picture 4">
            <a:extLst>
              <a:ext uri="{FF2B5EF4-FFF2-40B4-BE49-F238E27FC236}">
                <a16:creationId xmlns:a16="http://schemas.microsoft.com/office/drawing/2014/main" id="{48EF9535-449B-FE94-B9D3-0F6EB2A33630}"/>
              </a:ext>
            </a:extLst>
          </p:cNvPr>
          <p:cNvPicPr>
            <a:picLocks noChangeAspect="1"/>
          </p:cNvPicPr>
          <p:nvPr/>
        </p:nvPicPr>
        <p:blipFill>
          <a:blip r:embed="rId3"/>
          <a:stretch>
            <a:fillRect/>
          </a:stretch>
        </p:blipFill>
        <p:spPr>
          <a:xfrm>
            <a:off x="655608" y="2378996"/>
            <a:ext cx="3840192" cy="2968370"/>
          </a:xfrm>
          <a:prstGeom prst="rect">
            <a:avLst/>
          </a:prstGeom>
          <a:noFill/>
        </p:spPr>
      </p:pic>
      <p:sp>
        <p:nvSpPr>
          <p:cNvPr id="3" name="Content Placeholder 2"/>
          <p:cNvSpPr>
            <a:spLocks noGrp="1"/>
          </p:cNvSpPr>
          <p:nvPr>
            <p:ph sz="half" idx="2"/>
          </p:nvPr>
        </p:nvSpPr>
        <p:spPr>
          <a:xfrm>
            <a:off x="4648200" y="1600200"/>
            <a:ext cx="4038600" cy="4525963"/>
          </a:xfrm>
        </p:spPr>
        <p:txBody>
          <a:bodyPr>
            <a:normAutofit/>
          </a:bodyPr>
          <a:lstStyle/>
          <a:p>
            <a:pPr marL="0" indent="0" algn="just">
              <a:lnSpc>
                <a:spcPct val="90000"/>
              </a:lnSpc>
              <a:buNone/>
            </a:pPr>
            <a:r>
              <a:rPr lang="en-GB" sz="2200" b="0" i="0" dirty="0">
                <a:effectLst/>
              </a:rPr>
              <a:t>The NEURON simulation environment is a powerful engine for performing simulations of neurons and biophysical neural networks. It permits the construction of biologically realistic membranes with active and passive ion channels, combined with virtual connectivity and electrophysiology tools to drive and measure neuron and network behaviours.</a:t>
            </a:r>
            <a:endParaRPr lang="en-US" sz="2200" dirty="0"/>
          </a:p>
        </p:txBody>
      </p:sp>
    </p:spTree>
    <p:extLst>
      <p:ext uri="{BB962C8B-B14F-4D97-AF65-F5344CB8AC3E}">
        <p14:creationId xmlns:p14="http://schemas.microsoft.com/office/powerpoint/2010/main" val="746200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73F4CDA-AC6C-5B58-16C0-DE2BD30432E8}"/>
              </a:ext>
            </a:extLst>
          </p:cNvPr>
          <p:cNvSpPr>
            <a:spLocks noGrp="1"/>
          </p:cNvSpPr>
          <p:nvPr>
            <p:ph type="title"/>
          </p:nvPr>
        </p:nvSpPr>
        <p:spPr>
          <a:xfrm>
            <a:off x="467544" y="404664"/>
            <a:ext cx="8229600" cy="720080"/>
          </a:xfrm>
        </p:spPr>
        <p:txBody>
          <a:bodyPr/>
          <a:lstStyle/>
          <a:p>
            <a:r>
              <a:rPr lang="en-US" dirty="0"/>
              <a:t>Spikes from Neurons</a:t>
            </a:r>
          </a:p>
        </p:txBody>
      </p:sp>
      <p:pic>
        <p:nvPicPr>
          <p:cNvPr id="6" name="Picture 2">
            <a:extLst>
              <a:ext uri="{FF2B5EF4-FFF2-40B4-BE49-F238E27FC236}">
                <a16:creationId xmlns:a16="http://schemas.microsoft.com/office/drawing/2014/main" id="{13B6ADA7-5CEC-370A-3ACD-9DFFBD8A45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3848" y="2813146"/>
            <a:ext cx="3891951" cy="210007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40F036C-768B-F6EB-1436-AD56DB0D6AE5}"/>
              </a:ext>
            </a:extLst>
          </p:cNvPr>
          <p:cNvSpPr>
            <a:spLocks noGrp="1"/>
          </p:cNvSpPr>
          <p:nvPr>
            <p:ph sz="half" idx="2"/>
          </p:nvPr>
        </p:nvSpPr>
        <p:spPr>
          <a:xfrm>
            <a:off x="4648200" y="1600200"/>
            <a:ext cx="4038600" cy="4525963"/>
          </a:xfrm>
        </p:spPr>
        <p:txBody>
          <a:bodyPr>
            <a:normAutofit/>
          </a:bodyPr>
          <a:lstStyle/>
          <a:p>
            <a:pPr>
              <a:lnSpc>
                <a:spcPct val="90000"/>
              </a:lnSpc>
            </a:pPr>
            <a:r>
              <a:rPr lang="en-GB" sz="2000"/>
              <a:t>Neurons in the brain respond to (sensory) stimuli by generating electrical pulses called ‘spikes’ or ‘action potentials’. Spikes are organized in different temporal patterns, such as ‘bursts’ in which they occur at a high frequency followed by a period of silence.</a:t>
            </a:r>
          </a:p>
          <a:p>
            <a:pPr>
              <a:lnSpc>
                <a:spcPct val="90000"/>
              </a:lnSpc>
            </a:pPr>
            <a:r>
              <a:rPr lang="en-GB" sz="2000"/>
              <a:t>Depending on the stimulus, the brain area and the cell-type, spike trains can be regular, irregular, or show intricate temporal patterns.</a:t>
            </a:r>
          </a:p>
        </p:txBody>
      </p:sp>
    </p:spTree>
    <p:extLst>
      <p:ext uri="{BB962C8B-B14F-4D97-AF65-F5344CB8AC3E}">
        <p14:creationId xmlns:p14="http://schemas.microsoft.com/office/powerpoint/2010/main" val="4272601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i="0" dirty="0">
                <a:solidFill>
                  <a:srgbClr val="000000"/>
                </a:solidFill>
                <a:effectLst/>
                <a:latin typeface="Helvetica Neue"/>
              </a:rPr>
              <a:t>Scripting NEURON basics</a:t>
            </a:r>
          </a:p>
        </p:txBody>
      </p:sp>
      <p:sp>
        <p:nvSpPr>
          <p:cNvPr id="3" name="Content Placeholder 2"/>
          <p:cNvSpPr>
            <a:spLocks noGrp="1"/>
          </p:cNvSpPr>
          <p:nvPr>
            <p:ph idx="1"/>
          </p:nvPr>
        </p:nvSpPr>
        <p:spPr/>
        <p:txBody>
          <a:bodyPr>
            <a:normAutofit/>
          </a:bodyPr>
          <a:lstStyle/>
          <a:p>
            <a:pPr marL="0" indent="0">
              <a:buNone/>
            </a:pPr>
            <a:r>
              <a:rPr lang="en-GB" sz="2200" dirty="0"/>
              <a:t>Step 1: Import the neuron module into Python</a:t>
            </a:r>
          </a:p>
          <a:p>
            <a:pPr marL="0" indent="0">
              <a:buNone/>
            </a:pPr>
            <a:r>
              <a:rPr lang="en-GB" sz="2200" dirty="0"/>
              <a:t>Step 2: Create a cell</a:t>
            </a:r>
          </a:p>
          <a:p>
            <a:pPr marL="0" indent="0">
              <a:buNone/>
            </a:pPr>
            <a:r>
              <a:rPr lang="en-GB" sz="2200" dirty="0"/>
              <a:t>Step 3: Set the cell's morphological properties</a:t>
            </a:r>
          </a:p>
          <a:p>
            <a:pPr marL="0" indent="0">
              <a:buNone/>
            </a:pPr>
            <a:r>
              <a:rPr lang="en-GB" sz="2200" dirty="0"/>
              <a:t>Step 4: Insert ion channels</a:t>
            </a:r>
          </a:p>
          <a:p>
            <a:pPr marL="0" indent="0">
              <a:buNone/>
            </a:pPr>
            <a:r>
              <a:rPr lang="en-GB" sz="2200" dirty="0"/>
              <a:t>Step 5: Insert a stimulus</a:t>
            </a:r>
          </a:p>
          <a:p>
            <a:pPr marL="0" indent="0">
              <a:buNone/>
            </a:pPr>
            <a:r>
              <a:rPr lang="en-GB" sz="2200" dirty="0"/>
              <a:t>Step 6: Set up recording variables</a:t>
            </a:r>
          </a:p>
          <a:p>
            <a:pPr marL="0" indent="0">
              <a:buNone/>
            </a:pPr>
            <a:r>
              <a:rPr lang="en-GB" sz="2200" dirty="0"/>
              <a:t>Step 7: Run the simulation</a:t>
            </a:r>
          </a:p>
          <a:p>
            <a:pPr marL="0" indent="0">
              <a:buNone/>
            </a:pPr>
            <a:r>
              <a:rPr lang="en-GB" sz="2200" dirty="0"/>
              <a:t>Step 8: Plot the results</a:t>
            </a:r>
          </a:p>
          <a:p>
            <a:pPr marL="0" indent="0">
              <a:buNone/>
            </a:pPr>
            <a:r>
              <a:rPr lang="en-GB" sz="2200" dirty="0"/>
              <a:t>Step 9: Saving and loading results</a:t>
            </a:r>
          </a:p>
          <a:p>
            <a:pPr marL="0" indent="0">
              <a:buNone/>
            </a:pPr>
            <a:endParaRPr lang="en-US" dirty="0"/>
          </a:p>
        </p:txBody>
      </p:sp>
    </p:spTree>
    <p:extLst>
      <p:ext uri="{BB962C8B-B14F-4D97-AF65-F5344CB8AC3E}">
        <p14:creationId xmlns:p14="http://schemas.microsoft.com/office/powerpoint/2010/main" val="147138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i="0" dirty="0">
                <a:solidFill>
                  <a:srgbClr val="000000"/>
                </a:solidFill>
                <a:effectLst/>
                <a:latin typeface="Helvetica Neue"/>
              </a:rPr>
              <a:t>Scripting NEURON basics</a:t>
            </a:r>
          </a:p>
        </p:txBody>
      </p:sp>
      <p:sp>
        <p:nvSpPr>
          <p:cNvPr id="3" name="Content Placeholder 2"/>
          <p:cNvSpPr>
            <a:spLocks noGrp="1"/>
          </p:cNvSpPr>
          <p:nvPr>
            <p:ph idx="1"/>
          </p:nvPr>
        </p:nvSpPr>
        <p:spPr/>
        <p:txBody>
          <a:bodyPr>
            <a:normAutofit/>
          </a:bodyPr>
          <a:lstStyle/>
          <a:p>
            <a:pPr marL="0" indent="0">
              <a:buNone/>
            </a:pPr>
            <a:r>
              <a:rPr lang="en-GB" sz="2400" dirty="0"/>
              <a:t>Step 1: Import the neuron module into Python</a:t>
            </a:r>
          </a:p>
          <a:p>
            <a:r>
              <a:rPr lang="en-GB" sz="2000" dirty="0"/>
              <a:t>import neuron</a:t>
            </a:r>
          </a:p>
          <a:p>
            <a:r>
              <a:rPr lang="en-GB" sz="2000" dirty="0"/>
              <a:t>from neuron import h</a:t>
            </a:r>
          </a:p>
          <a:p>
            <a:r>
              <a:rPr lang="en-GB" sz="2000" dirty="0"/>
              <a:t>from neuron import h, </a:t>
            </a:r>
            <a:r>
              <a:rPr lang="en-GB" sz="2000" dirty="0" err="1"/>
              <a:t>rxd</a:t>
            </a:r>
            <a:endParaRPr lang="en-GB" sz="2000" dirty="0"/>
          </a:p>
          <a:p>
            <a:r>
              <a:rPr lang="en-GB" sz="2000" dirty="0"/>
              <a:t>from </a:t>
            </a:r>
            <a:r>
              <a:rPr lang="en-GB" sz="2000" dirty="0" err="1"/>
              <a:t>neuron.units</a:t>
            </a:r>
            <a:r>
              <a:rPr lang="en-GB" sz="2000" dirty="0"/>
              <a:t> import </a:t>
            </a:r>
            <a:r>
              <a:rPr lang="en-GB" sz="2000" dirty="0" err="1"/>
              <a:t>ms</a:t>
            </a:r>
            <a:r>
              <a:rPr lang="en-GB" sz="2000" dirty="0"/>
              <a:t>, mV</a:t>
            </a:r>
          </a:p>
          <a:p>
            <a:pPr marL="0" indent="0">
              <a:buNone/>
            </a:pPr>
            <a:r>
              <a:rPr lang="en-GB" sz="2400" dirty="0"/>
              <a:t>Step 2: Create a cell</a:t>
            </a:r>
          </a:p>
          <a:p>
            <a:r>
              <a:rPr lang="en-US" sz="2000" dirty="0"/>
              <a:t>soma = </a:t>
            </a:r>
            <a:r>
              <a:rPr lang="en-US" sz="2000" dirty="0" err="1"/>
              <a:t>h.Section</a:t>
            </a:r>
            <a:r>
              <a:rPr lang="en-US" sz="2000" dirty="0"/>
              <a:t>(name='soma’)</a:t>
            </a:r>
          </a:p>
          <a:p>
            <a:r>
              <a:rPr lang="en-US" sz="2000" dirty="0" err="1"/>
              <a:t>h.topology</a:t>
            </a:r>
            <a:r>
              <a:rPr lang="en-US" sz="2000" dirty="0"/>
              <a:t>()</a:t>
            </a:r>
          </a:p>
          <a:p>
            <a:r>
              <a:rPr lang="en-US" sz="2000" dirty="0" err="1"/>
              <a:t>soma.psection</a:t>
            </a:r>
            <a:r>
              <a:rPr lang="en-US" sz="2000" dirty="0"/>
              <a:t>()</a:t>
            </a:r>
          </a:p>
          <a:p>
            <a:r>
              <a:rPr lang="en-GB" sz="2000" dirty="0" err="1"/>
              <a:t>soma.L</a:t>
            </a:r>
            <a:endParaRPr lang="en-GB" sz="2000" dirty="0"/>
          </a:p>
        </p:txBody>
      </p:sp>
    </p:spTree>
    <p:extLst>
      <p:ext uri="{BB962C8B-B14F-4D97-AF65-F5344CB8AC3E}">
        <p14:creationId xmlns:p14="http://schemas.microsoft.com/office/powerpoint/2010/main" val="2559559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i="0" dirty="0">
                <a:solidFill>
                  <a:srgbClr val="000000"/>
                </a:solidFill>
                <a:effectLst/>
                <a:latin typeface="Helvetica Neue"/>
              </a:rPr>
              <a:t>Scripting NEURON basics</a:t>
            </a:r>
          </a:p>
        </p:txBody>
      </p:sp>
      <p:sp>
        <p:nvSpPr>
          <p:cNvPr id="3" name="Content Placeholder 2"/>
          <p:cNvSpPr>
            <a:spLocks noGrp="1"/>
          </p:cNvSpPr>
          <p:nvPr>
            <p:ph idx="1"/>
          </p:nvPr>
        </p:nvSpPr>
        <p:spPr/>
        <p:txBody>
          <a:bodyPr>
            <a:normAutofit/>
          </a:bodyPr>
          <a:lstStyle/>
          <a:p>
            <a:pPr marL="0" indent="0">
              <a:buNone/>
            </a:pPr>
            <a:r>
              <a:rPr lang="en-GB" dirty="0"/>
              <a:t>Step 3: Set the cell's morphological properties</a:t>
            </a:r>
          </a:p>
          <a:p>
            <a:pPr marL="0" indent="0">
              <a:buNone/>
            </a:pPr>
            <a:r>
              <a:rPr lang="en-US" sz="2000" dirty="0" err="1"/>
              <a:t>soma.L</a:t>
            </a:r>
            <a:r>
              <a:rPr lang="en-US" sz="2000" dirty="0"/>
              <a:t> = 20</a:t>
            </a:r>
          </a:p>
          <a:p>
            <a:pPr marL="0" indent="0">
              <a:buNone/>
            </a:pPr>
            <a:r>
              <a:rPr lang="en-US" sz="2000" dirty="0" err="1"/>
              <a:t>soma.diam</a:t>
            </a:r>
            <a:r>
              <a:rPr lang="en-US" sz="2000" dirty="0"/>
              <a:t> = 20</a:t>
            </a:r>
          </a:p>
          <a:p>
            <a:r>
              <a:rPr lang="en-GB" sz="2000" dirty="0"/>
              <a:t>Aside 3: Python's </a:t>
            </a:r>
            <a:r>
              <a:rPr lang="en-GB" sz="2000" dirty="0" err="1"/>
              <a:t>dir</a:t>
            </a:r>
            <a:r>
              <a:rPr lang="en-GB" sz="2000" dirty="0"/>
              <a:t> function</a:t>
            </a:r>
          </a:p>
          <a:p>
            <a:pPr marL="0" indent="0">
              <a:buNone/>
            </a:pPr>
            <a:r>
              <a:rPr lang="en-GB" sz="2000" dirty="0"/>
              <a:t>	</a:t>
            </a:r>
            <a:r>
              <a:rPr lang="en-GB" sz="2000" dirty="0" err="1"/>
              <a:t>dir</a:t>
            </a:r>
            <a:r>
              <a:rPr lang="en-GB" sz="2000" dirty="0"/>
              <a:t>(soma)</a:t>
            </a:r>
          </a:p>
          <a:p>
            <a:pPr marL="0" indent="0">
              <a:buNone/>
            </a:pPr>
            <a:r>
              <a:rPr lang="en-US" sz="2000" dirty="0"/>
              <a:t>	import </a:t>
            </a:r>
            <a:r>
              <a:rPr lang="en-US" sz="2000" dirty="0" err="1"/>
              <a:t>textwrap</a:t>
            </a:r>
            <a:endParaRPr lang="en-US" sz="2000" dirty="0"/>
          </a:p>
          <a:p>
            <a:pPr marL="0" indent="0">
              <a:buNone/>
            </a:pPr>
            <a:r>
              <a:rPr lang="en-US" sz="2000" dirty="0"/>
              <a:t>	print(</a:t>
            </a:r>
            <a:r>
              <a:rPr lang="en-US" sz="2000" dirty="0" err="1"/>
              <a:t>textwrap.fill</a:t>
            </a:r>
            <a:r>
              <a:rPr lang="en-US" sz="2000" dirty="0"/>
              <a:t>(', '.join(</a:t>
            </a:r>
            <a:r>
              <a:rPr lang="en-US" sz="2000" dirty="0" err="1"/>
              <a:t>dir</a:t>
            </a:r>
            <a:r>
              <a:rPr lang="en-US" sz="2000" dirty="0"/>
              <a:t>(h))))</a:t>
            </a:r>
          </a:p>
          <a:p>
            <a:r>
              <a:rPr lang="en-GB" sz="2000" dirty="0"/>
              <a:t>Aside 4: Getting more help</a:t>
            </a:r>
          </a:p>
          <a:p>
            <a:pPr marL="0" indent="0">
              <a:buNone/>
            </a:pPr>
            <a:r>
              <a:rPr lang="en-US" sz="2000" dirty="0"/>
              <a:t>	help(</a:t>
            </a:r>
            <a:r>
              <a:rPr lang="en-US" sz="2000" dirty="0" err="1"/>
              <a:t>soma.connect</a:t>
            </a:r>
            <a:r>
              <a:rPr lang="en-US" sz="2000" dirty="0"/>
              <a:t>)</a:t>
            </a:r>
          </a:p>
          <a:p>
            <a:pPr marL="0" indent="0">
              <a:buNone/>
            </a:pPr>
            <a:r>
              <a:rPr lang="en-US" sz="2000" dirty="0"/>
              <a:t>	?</a:t>
            </a:r>
            <a:r>
              <a:rPr lang="en-US" sz="2000" dirty="0" err="1"/>
              <a:t>soma.connect</a:t>
            </a:r>
            <a:endParaRPr lang="en-US" sz="2000" dirty="0"/>
          </a:p>
        </p:txBody>
      </p:sp>
    </p:spTree>
    <p:extLst>
      <p:ext uri="{BB962C8B-B14F-4D97-AF65-F5344CB8AC3E}">
        <p14:creationId xmlns:p14="http://schemas.microsoft.com/office/powerpoint/2010/main" val="3166598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i="0" dirty="0">
                <a:solidFill>
                  <a:srgbClr val="000000"/>
                </a:solidFill>
                <a:effectLst/>
                <a:latin typeface="Helvetica Neue"/>
              </a:rPr>
              <a:t>Scripting NEURON basics</a:t>
            </a:r>
          </a:p>
        </p:txBody>
      </p:sp>
      <p:sp>
        <p:nvSpPr>
          <p:cNvPr id="3" name="Content Placeholder 2"/>
          <p:cNvSpPr>
            <a:spLocks noGrp="1"/>
          </p:cNvSpPr>
          <p:nvPr>
            <p:ph idx="1"/>
          </p:nvPr>
        </p:nvSpPr>
        <p:spPr/>
        <p:txBody>
          <a:bodyPr>
            <a:normAutofit fontScale="77500" lnSpcReduction="20000"/>
          </a:bodyPr>
          <a:lstStyle/>
          <a:p>
            <a:pPr marL="0" indent="0">
              <a:buNone/>
            </a:pPr>
            <a:r>
              <a:rPr lang="en-GB" sz="2400" dirty="0"/>
              <a:t>Step 4: Insert ion channels</a:t>
            </a:r>
          </a:p>
          <a:p>
            <a:pPr marL="0" indent="0">
              <a:buNone/>
            </a:pPr>
            <a:r>
              <a:rPr lang="en-GB" sz="2000" dirty="0"/>
              <a:t>	</a:t>
            </a:r>
            <a:r>
              <a:rPr lang="en-GB" sz="2000" dirty="0" err="1"/>
              <a:t>soma.insert</a:t>
            </a:r>
            <a:r>
              <a:rPr lang="en-GB" sz="2000" dirty="0"/>
              <a:t>('</a:t>
            </a:r>
            <a:r>
              <a:rPr lang="en-GB" sz="2000" dirty="0" err="1"/>
              <a:t>hh</a:t>
            </a:r>
            <a:r>
              <a:rPr lang="en-GB" sz="2000" dirty="0"/>
              <a:t>’)</a:t>
            </a:r>
          </a:p>
          <a:p>
            <a:r>
              <a:rPr lang="en-GB" sz="2000" dirty="0"/>
              <a:t>Aside 5: Sections and segments</a:t>
            </a:r>
          </a:p>
          <a:p>
            <a:pPr marL="0" indent="0">
              <a:buNone/>
            </a:pPr>
            <a:r>
              <a:rPr lang="fr-FR" sz="2000" dirty="0"/>
              <a:t>	Section: section</a:t>
            </a:r>
          </a:p>
          <a:p>
            <a:pPr marL="0" indent="0">
              <a:buNone/>
            </a:pPr>
            <a:r>
              <a:rPr lang="fr-FR" sz="2000" dirty="0"/>
              <a:t>	Segment: section(</a:t>
            </a:r>
            <a:r>
              <a:rPr lang="fr-FR" sz="2000" dirty="0" err="1"/>
              <a:t>loc</a:t>
            </a:r>
            <a:r>
              <a:rPr lang="fr-FR" sz="2000" dirty="0"/>
              <a:t>)</a:t>
            </a:r>
          </a:p>
          <a:p>
            <a:pPr marL="0" indent="0">
              <a:buNone/>
            </a:pPr>
            <a:r>
              <a:rPr lang="en-GB" sz="2000" dirty="0"/>
              <a:t>	print("type(soma) = {}".format(type(soma)))</a:t>
            </a:r>
          </a:p>
          <a:p>
            <a:pPr marL="0" indent="0">
              <a:buNone/>
            </a:pPr>
            <a:r>
              <a:rPr lang="en-GB" sz="2000" dirty="0"/>
              <a:t>	print("type(soma(0.5)) = {}".format(type(soma(0.5))))</a:t>
            </a:r>
          </a:p>
          <a:p>
            <a:r>
              <a:rPr lang="en-GB" sz="2000" dirty="0"/>
              <a:t>Aside 6: Accessing segment variables</a:t>
            </a:r>
          </a:p>
          <a:p>
            <a:pPr marL="0" indent="0">
              <a:buNone/>
            </a:pPr>
            <a:r>
              <a:rPr lang="en-GB" sz="2000" dirty="0"/>
              <a:t>	section(</a:t>
            </a:r>
            <a:r>
              <a:rPr lang="en-GB" sz="2000" dirty="0" err="1"/>
              <a:t>loc</a:t>
            </a:r>
            <a:r>
              <a:rPr lang="en-GB" sz="2000" dirty="0"/>
              <a:t>).var</a:t>
            </a:r>
          </a:p>
          <a:p>
            <a:pPr marL="0" indent="0">
              <a:buNone/>
            </a:pPr>
            <a:endParaRPr lang="en-GB" sz="2000" dirty="0"/>
          </a:p>
          <a:p>
            <a:pPr marL="0" indent="0">
              <a:buNone/>
            </a:pPr>
            <a:r>
              <a:rPr lang="en-GB" sz="2000" dirty="0"/>
              <a:t>section(</a:t>
            </a:r>
            <a:r>
              <a:rPr lang="en-GB" sz="2000" dirty="0" err="1"/>
              <a:t>loc</a:t>
            </a:r>
            <a:r>
              <a:rPr lang="en-GB" sz="2000" dirty="0"/>
              <a:t>).</a:t>
            </a:r>
            <a:r>
              <a:rPr lang="en-GB" sz="2000" dirty="0" err="1"/>
              <a:t>mech.var</a:t>
            </a:r>
            <a:r>
              <a:rPr lang="en-GB" sz="2000" dirty="0"/>
              <a:t>         or       section(</a:t>
            </a:r>
            <a:r>
              <a:rPr lang="en-GB" sz="2000" dirty="0" err="1"/>
              <a:t>loc</a:t>
            </a:r>
            <a:r>
              <a:rPr lang="en-GB" sz="2000" dirty="0"/>
              <a:t>).</a:t>
            </a:r>
            <a:r>
              <a:rPr lang="en-GB" sz="2000" dirty="0" err="1"/>
              <a:t>var_mech</a:t>
            </a:r>
            <a:r>
              <a:rPr lang="en-GB" sz="2000" dirty="0"/>
              <a:t>        # for mechanisms on the segment</a:t>
            </a:r>
          </a:p>
          <a:p>
            <a:pPr marL="0" indent="0">
              <a:buNone/>
            </a:pPr>
            <a:endParaRPr lang="en-GB" sz="2000" dirty="0"/>
          </a:p>
          <a:p>
            <a:pPr marL="0" indent="0">
              <a:buNone/>
            </a:pPr>
            <a:r>
              <a:rPr lang="en-GB" sz="2000" dirty="0"/>
              <a:t>mech = soma(0.5).</a:t>
            </a:r>
            <a:r>
              <a:rPr lang="en-GB" sz="2000" dirty="0" err="1"/>
              <a:t>hh</a:t>
            </a:r>
            <a:endParaRPr lang="en-GB" sz="2000" dirty="0"/>
          </a:p>
          <a:p>
            <a:pPr marL="0" indent="0">
              <a:buNone/>
            </a:pPr>
            <a:r>
              <a:rPr lang="en-GB" sz="2000" dirty="0"/>
              <a:t>print(</a:t>
            </a:r>
            <a:r>
              <a:rPr lang="en-GB" sz="2000" dirty="0" err="1"/>
              <a:t>dir</a:t>
            </a:r>
            <a:r>
              <a:rPr lang="en-GB" sz="2000" dirty="0"/>
              <a:t>(mech))</a:t>
            </a:r>
          </a:p>
          <a:p>
            <a:pPr marL="0" indent="0">
              <a:buNone/>
            </a:pPr>
            <a:r>
              <a:rPr lang="en-GB" sz="2000" dirty="0"/>
              <a:t>print(</a:t>
            </a:r>
            <a:r>
              <a:rPr lang="en-GB" sz="2000" dirty="0" err="1"/>
              <a:t>mech.gkbar</a:t>
            </a:r>
            <a:r>
              <a:rPr lang="en-GB" sz="2000" dirty="0"/>
              <a:t>)</a:t>
            </a:r>
          </a:p>
          <a:p>
            <a:pPr marL="0" indent="0">
              <a:buNone/>
            </a:pPr>
            <a:r>
              <a:rPr lang="en-GB" sz="2000" dirty="0"/>
              <a:t>print(soma(0.5).</a:t>
            </a:r>
            <a:r>
              <a:rPr lang="en-GB" sz="2000" dirty="0" err="1"/>
              <a:t>hh.gkbar</a:t>
            </a:r>
            <a:r>
              <a:rPr lang="en-GB" sz="2000" dirty="0"/>
              <a:t>)</a:t>
            </a:r>
          </a:p>
          <a:p>
            <a:pPr marL="0" indent="0">
              <a:buNone/>
            </a:pPr>
            <a:r>
              <a:rPr lang="en-GB" sz="2400" dirty="0"/>
              <a:t>Step 5: Insert a stimulus</a:t>
            </a:r>
          </a:p>
          <a:p>
            <a:pPr marL="0" indent="0">
              <a:buNone/>
            </a:pPr>
            <a:endParaRPr lang="en-US" dirty="0"/>
          </a:p>
        </p:txBody>
      </p:sp>
    </p:spTree>
    <p:extLst>
      <p:ext uri="{BB962C8B-B14F-4D97-AF65-F5344CB8AC3E}">
        <p14:creationId xmlns:p14="http://schemas.microsoft.com/office/powerpoint/2010/main" val="1156292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i="0" dirty="0">
                <a:solidFill>
                  <a:srgbClr val="000000"/>
                </a:solidFill>
                <a:effectLst/>
                <a:latin typeface="Helvetica Neue"/>
              </a:rPr>
              <a:t>Scripting NEURON basics</a:t>
            </a:r>
          </a:p>
        </p:txBody>
      </p:sp>
      <p:sp>
        <p:nvSpPr>
          <p:cNvPr id="3" name="Content Placeholder 2"/>
          <p:cNvSpPr>
            <a:spLocks noGrp="1"/>
          </p:cNvSpPr>
          <p:nvPr>
            <p:ph idx="1"/>
          </p:nvPr>
        </p:nvSpPr>
        <p:spPr/>
        <p:txBody>
          <a:bodyPr>
            <a:normAutofit/>
          </a:bodyPr>
          <a:lstStyle/>
          <a:p>
            <a:pPr marL="0" indent="0">
              <a:buNone/>
            </a:pPr>
            <a:r>
              <a:rPr lang="en-GB" sz="2400" dirty="0"/>
              <a:t>Step 5: Insert a stimulus</a:t>
            </a:r>
          </a:p>
          <a:p>
            <a:pPr marL="0" indent="0">
              <a:buNone/>
            </a:pPr>
            <a:endParaRPr lang="en-GB" sz="2400" dirty="0"/>
          </a:p>
          <a:p>
            <a:r>
              <a:rPr lang="en-GB" sz="2000" dirty="0" err="1"/>
              <a:t>iclamp</a:t>
            </a:r>
            <a:r>
              <a:rPr lang="en-GB" sz="2000" dirty="0"/>
              <a:t> = </a:t>
            </a:r>
            <a:r>
              <a:rPr lang="en-GB" sz="2000" dirty="0" err="1"/>
              <a:t>h.IClamp</a:t>
            </a:r>
            <a:r>
              <a:rPr lang="en-GB" sz="2000" dirty="0"/>
              <a:t>(soma(0.5))</a:t>
            </a:r>
          </a:p>
          <a:p>
            <a:r>
              <a:rPr lang="en-GB" sz="2000" dirty="0"/>
              <a:t>print([item for item in </a:t>
            </a:r>
            <a:r>
              <a:rPr lang="en-GB" sz="2000" dirty="0" err="1"/>
              <a:t>dir</a:t>
            </a:r>
            <a:r>
              <a:rPr lang="en-GB" sz="2000" dirty="0"/>
              <a:t>(</a:t>
            </a:r>
            <a:r>
              <a:rPr lang="en-GB" sz="2000" dirty="0" err="1"/>
              <a:t>iclamp</a:t>
            </a:r>
            <a:r>
              <a:rPr lang="en-GB" sz="2000" dirty="0"/>
              <a:t>) if not </a:t>
            </a:r>
            <a:r>
              <a:rPr lang="en-GB" sz="2000" dirty="0" err="1"/>
              <a:t>item.startswith</a:t>
            </a:r>
            <a:r>
              <a:rPr lang="en-GB" sz="2000" dirty="0"/>
              <a:t>('__')])</a:t>
            </a:r>
          </a:p>
          <a:p>
            <a:r>
              <a:rPr lang="en-GB" sz="2000" dirty="0" err="1"/>
              <a:t>iclamp.delay</a:t>
            </a:r>
            <a:r>
              <a:rPr lang="en-GB" sz="2000" dirty="0"/>
              <a:t> = 2</a:t>
            </a:r>
          </a:p>
          <a:p>
            <a:r>
              <a:rPr lang="en-GB" sz="2000" dirty="0" err="1"/>
              <a:t>iclamp.dur</a:t>
            </a:r>
            <a:r>
              <a:rPr lang="en-GB" sz="2000" dirty="0"/>
              <a:t> = 0.1</a:t>
            </a:r>
          </a:p>
          <a:p>
            <a:r>
              <a:rPr lang="en-GB" sz="2000" dirty="0" err="1"/>
              <a:t>iclamp.amp</a:t>
            </a:r>
            <a:r>
              <a:rPr lang="en-GB" sz="2000" dirty="0"/>
              <a:t> = 0.9</a:t>
            </a:r>
          </a:p>
          <a:p>
            <a:r>
              <a:rPr lang="en-GB" sz="2000" dirty="0" err="1"/>
              <a:t>soma.psection</a:t>
            </a:r>
            <a:r>
              <a:rPr lang="en-GB" sz="2000" dirty="0"/>
              <a:t>()</a:t>
            </a:r>
          </a:p>
          <a:p>
            <a:pPr marL="0" indent="0">
              <a:buNone/>
            </a:pPr>
            <a:endParaRPr lang="en-US" dirty="0"/>
          </a:p>
        </p:txBody>
      </p:sp>
    </p:spTree>
    <p:extLst>
      <p:ext uri="{BB962C8B-B14F-4D97-AF65-F5344CB8AC3E}">
        <p14:creationId xmlns:p14="http://schemas.microsoft.com/office/powerpoint/2010/main" val="2184911808"/>
      </p:ext>
    </p:extLst>
  </p:cSld>
  <p:clrMapOvr>
    <a:masterClrMapping/>
  </p:clrMapOvr>
</p:sld>
</file>

<file path=ppt/theme/theme1.xml><?xml version="1.0" encoding="utf-8"?>
<a:theme xmlns:a="http://schemas.openxmlformats.org/drawingml/2006/main" name="cle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clean.thmx</Template>
  <TotalTime>16660</TotalTime>
  <Words>740</Words>
  <Application>Microsoft Office PowerPoint</Application>
  <PresentationFormat>On-screen Show (4:3)</PresentationFormat>
  <Paragraphs>109</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Helvetica Neue</vt:lpstr>
      <vt:lpstr>clean</vt:lpstr>
      <vt:lpstr>Skoltech </vt:lpstr>
      <vt:lpstr>Outline</vt:lpstr>
      <vt:lpstr>Introduction to Neuron</vt:lpstr>
      <vt:lpstr>Spikes from Neurons</vt:lpstr>
      <vt:lpstr>Scripting NEURON basics</vt:lpstr>
      <vt:lpstr>Scripting NEURON basics</vt:lpstr>
      <vt:lpstr>Scripting NEURON basics</vt:lpstr>
      <vt:lpstr>Scripting NEURON basics</vt:lpstr>
      <vt:lpstr>Scripting NEURON basics</vt:lpstr>
      <vt:lpstr>Scripting NEURON basics</vt:lpstr>
      <vt:lpstr>Scripting NEURON basics</vt:lpstr>
      <vt:lpstr>Neuron with MPI</vt:lpstr>
      <vt:lpstr>Conclusion</vt:lpstr>
    </vt:vector>
  </TitlesOfParts>
  <Company>Skolkovo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dc:title>
  <dc:creator>Justin Varilek</dc:creator>
  <cp:lastModifiedBy>Rabia Khan</cp:lastModifiedBy>
  <cp:revision>250</cp:revision>
  <cp:lastPrinted>2017-04-12T06:25:01Z</cp:lastPrinted>
  <dcterms:created xsi:type="dcterms:W3CDTF">2013-08-27T09:50:54Z</dcterms:created>
  <dcterms:modified xsi:type="dcterms:W3CDTF">2022-12-22T13:01:16Z</dcterms:modified>
</cp:coreProperties>
</file>