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90D8C-83CA-3E48-7965-729547702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Операционные системы</a:t>
            </a:r>
            <a:endParaRPr lang="ru-BY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2FE7A4-3DE4-3557-84AD-22BCB6C80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Windows, MacOS, Linux</a:t>
            </a:r>
            <a:endParaRPr lang="ru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8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266F920-5E96-82E9-17F4-538ABDA08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4"/>
          <a:stretch/>
        </p:blipFill>
        <p:spPr bwMode="auto">
          <a:xfrm>
            <a:off x="7400040" y="2288004"/>
            <a:ext cx="4791959" cy="350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75156-4EA5-33A1-F563-37F3EE03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8987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ru-RU" sz="4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Windows 10</a:t>
            </a:r>
            <a:endParaRPr lang="ru-BY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3BE2C7-B18A-0FBF-77D7-C5FC461E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16054"/>
            <a:ext cx="6715829" cy="490525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lnSpc>
                <a:spcPct val="128000"/>
              </a:lnSpc>
              <a:buNone/>
            </a:pPr>
            <a:r>
              <a:rPr lang="ru-RU" sz="2000" b="1" i="0" dirty="0">
                <a:solidFill>
                  <a:schemeClr val="tx1"/>
                </a:solidFill>
                <a:effectLst/>
                <a:latin typeface="Söhne"/>
              </a:rPr>
              <a:t>Год выпуска: 2015</a:t>
            </a:r>
            <a:endParaRPr lang="ru-RU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Непрерывные обновления, виртуализация и новый взгляд на дизайн.</a:t>
            </a: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Интеграция личного помощника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Cortana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и расширенные функции безопасности.</a:t>
            </a: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Подход "Windows как сервис" с регулярными обновлениями, обеспечивающими новые функции и улучшения без необходимости перехода на новую версию.</a:t>
            </a: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Введение виртуальных рабочих столов для более удобного многозадачного взаимодействия.</a:t>
            </a: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Улучшенная поддержка для игр, в том числе DirectX 12 и интеграция с Xbox.</a:t>
            </a:r>
          </a:p>
          <a:p>
            <a:endParaRPr lang="ru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2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45882-C303-71C5-144A-814D3FB3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3808"/>
            <a:ext cx="8534400" cy="1121616"/>
          </a:xfrm>
        </p:spPr>
        <p:txBody>
          <a:bodyPr>
            <a:normAutofit/>
          </a:bodyPr>
          <a:lstStyle/>
          <a:p>
            <a:pPr algn="ctr"/>
            <a:r>
              <a:rPr lang="ru-RU" sz="4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Windows 11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0D984-1318-49D9-B2FC-475CF09F0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62812"/>
            <a:ext cx="7008060" cy="4901939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lnSpc>
                <a:spcPct val="128000"/>
              </a:lnSpc>
              <a:buNone/>
            </a:pPr>
            <a:r>
              <a:rPr lang="ru-RU" sz="2000" b="1" i="0" dirty="0">
                <a:solidFill>
                  <a:schemeClr val="tx1"/>
                </a:solidFill>
                <a:effectLst/>
                <a:latin typeface="Söhne"/>
              </a:rPr>
              <a:t>Год выпуска: 2021</a:t>
            </a:r>
            <a:endParaRPr lang="ru-RU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Введение нового дизайна с центрированным меню "Пуск" и улучшенными возможностями многозадачности.</a:t>
            </a: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Интеграция Microsoft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Teams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для легкого общения и совместной работы.</a:t>
            </a: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Обновленные требования к оборудованию, включая поддержку TPM 2.0 для повышенной безопасности.</a:t>
            </a: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Новые функции, такие как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Snap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Layouts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для более удобного управления окнами приложений.</a:t>
            </a: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Переосмысление интерфейса с улучшенной персонализацией, включая возможность установки тем и виджеты на рабочем столе.</a:t>
            </a:r>
          </a:p>
          <a:p>
            <a:endParaRPr lang="ru-BY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CDD528-0F7A-7F27-CEA1-5E0BEE032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38" y="2121031"/>
            <a:ext cx="4909462" cy="327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8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B079D-4CF9-6220-ACCA-AF252BA5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099"/>
            <a:ext cx="8534400" cy="725691"/>
          </a:xfrm>
        </p:spPr>
        <p:txBody>
          <a:bodyPr/>
          <a:lstStyle/>
          <a:p>
            <a:r>
              <a:rPr lang="ru-RU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Роль в современном мире</a:t>
            </a:r>
            <a:endParaRPr lang="ru-BY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77967-A0C1-945C-F123-195B3675C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55802"/>
            <a:ext cx="10241454" cy="5571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b="1" i="1" u="sng" dirty="0">
                <a:solidFill>
                  <a:schemeClr val="tx1"/>
                </a:solidFill>
                <a:effectLst/>
                <a:latin typeface="Söhne"/>
              </a:rPr>
              <a:t>Технологические Тренды:</a:t>
            </a:r>
            <a:endParaRPr lang="ru-RU" sz="2800" b="1" i="0" u="sng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tx1"/>
                </a:solidFill>
                <a:effectLst/>
                <a:latin typeface="Söhne"/>
              </a:rPr>
              <a:t>Интеграция с облачными сервисами: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Windows глубоко интегрирована с облачными технологиями, обеспечивая мгновенный доступ к данным и автоматическую синхронизацию информации между устройствами.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tx1"/>
                </a:solidFill>
                <a:effectLst/>
                <a:latin typeface="Söhne"/>
              </a:rPr>
              <a:t>Специализированные версии для корпоративных клиентов: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Microsoft активно разрабатывает специализированные версии Windows с расширенными функциями безопасности и управления для корпоративных клиентов, повышая уровень защиты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tx1"/>
                </a:solidFill>
                <a:effectLst/>
                <a:latin typeface="Söhne"/>
              </a:rPr>
              <a:t>Инновации: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С выпуском Windows 11, Microsoft продолжает эволюцию дизайна и функциональности, сосредотачиваясь на интуитивности интерфейса и повышенной производительности.</a:t>
            </a:r>
          </a:p>
          <a:p>
            <a:pPr marL="0" indent="0" algn="l">
              <a:buNone/>
            </a:pPr>
            <a:r>
              <a:rPr lang="ru-RU" sz="2800" b="1" i="1" u="sng" dirty="0">
                <a:solidFill>
                  <a:schemeClr val="tx1"/>
                </a:solidFill>
                <a:effectLst/>
                <a:latin typeface="Söhne"/>
              </a:rPr>
              <a:t>Влияние на Индустрию:</a:t>
            </a:r>
            <a:endParaRPr lang="ru-RU" sz="2800" b="1" i="0" u="sng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tx1"/>
                </a:solidFill>
                <a:effectLst/>
                <a:latin typeface="Söhne"/>
              </a:rPr>
              <a:t>Монопольная Позиция в Рынке Десктопных ОС: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Windows удерживает лидирующее положение в сегменте десктопных операционных систем, удерживая значительную долю рынка.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tx1"/>
                </a:solidFill>
                <a:effectLst/>
                <a:latin typeface="Söhne"/>
              </a:rPr>
              <a:t>Поддержка Разнообразных Задач: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Windows предоставляет универсальную платформу для самых разнообразных задач, начиная от игр и заканчивая бизнес-приложениями.</a:t>
            </a:r>
          </a:p>
          <a:p>
            <a:pPr marL="0" indent="0" algn="l">
              <a:buNone/>
            </a:pPr>
            <a:r>
              <a:rPr lang="ru-RU" sz="2800" b="1" i="1" u="sng" dirty="0">
                <a:solidFill>
                  <a:schemeClr val="tx1"/>
                </a:solidFill>
                <a:effectLst/>
                <a:latin typeface="Söhne"/>
              </a:rPr>
              <a:t>Тенденции в Развитии:</a:t>
            </a:r>
            <a:endParaRPr lang="ru-RU" sz="2800" b="1" i="0" u="sng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tx1"/>
                </a:solidFill>
                <a:effectLst/>
                <a:latin typeface="Söhne"/>
              </a:rPr>
              <a:t>Интеграция с Мобильными и Адаптивными Устройствами: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Windows стремится к гармоничной интеграции с мобильными и адаптивными устройствами, обеспечивая единый и гибкий пользовательский опыт.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tx1"/>
                </a:solidFill>
                <a:effectLst/>
                <a:latin typeface="Söhne"/>
              </a:rPr>
              <a:t>Мощная Платформа для Разработчиков: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Microsoft продолжает развивать экосистему для разработчиков, предоставляя инструменты и ресурсы для создания инновационных и мощных приложений.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0068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7A728-4082-ECBA-9D3D-832BC15F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1074829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MAC OS</a:t>
            </a:r>
            <a:endParaRPr lang="ru-BY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1228EFC-846F-A618-175F-2F565B463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71" y="2500417"/>
            <a:ext cx="3551376" cy="35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33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54E31-8B4E-A995-0C0A-865319E4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404"/>
            <a:ext cx="8534400" cy="150706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Зарождение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Mac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os</a:t>
            </a:r>
            <a:endParaRPr lang="ru-BY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CC8450-4C88-6A2B-AD8D-EFAE30A3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37907"/>
            <a:ext cx="5820283" cy="4187858"/>
          </a:xfrm>
        </p:spPr>
        <p:txBody>
          <a:bodyPr/>
          <a:lstStyle/>
          <a:p>
            <a:pPr marL="0" indent="0">
              <a:buNone/>
            </a:pPr>
            <a:r>
              <a:rPr lang="ru-RU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BY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Операционная система Mac OS появилась в 1984 году, она вышла в свет вместе с первым персональным компьютером Macintosh компании Apple. Главные идеи, воплощенные в первой версии Mac OS, ее разработчики позаимствовали у фирмы Xerox. Тогда, в исследовательском центре Xerox PARC уже существовал компьютер с графической платформой, что в те годы было настоящим прорывом в истории операционных систем. Однако специалисты центра использовали ее только для своих нужд и коммерческого применения либо не видели, либо просто не планировали.</a:t>
            </a:r>
            <a:endParaRPr lang="ru-BY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2FE498-5BCB-F655-7EDE-F7C4EC3D9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95" y="1637907"/>
            <a:ext cx="5359464" cy="3582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57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71EA9-91EA-6832-D418-621A1279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437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Mac 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os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</a:t>
            </a:r>
            <a:endParaRPr lang="ru-BY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BD47B-4DDB-892A-32B2-1CB1398C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583703"/>
            <a:ext cx="9807821" cy="4977353"/>
          </a:xfrm>
        </p:spPr>
        <p:txBody>
          <a:bodyPr/>
          <a:lstStyle/>
          <a:p>
            <a:pPr marL="0" indent="0">
              <a:buNone/>
            </a:pPr>
            <a:r>
              <a:rPr lang="ru-RU" sz="1800" kern="1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П</a:t>
            </a:r>
            <a:r>
              <a:rPr lang="ru-BY" sz="1800" kern="1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ервая</a:t>
            </a:r>
            <a:r>
              <a:rPr lang="ru-BY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версия Mac OS увидела свет в далеком 1984 году, и уже в ней имелся прекрасно известный нам сегодня оконный интерфейс и папки с файлами. Кроме того, было разработано специальное устройство манипулятор, которое давало возможность передвигать курсор по всей области экрана, и называлось оно, как вы уже догадались – компьютерная мышь. Все это прекрасно решало главную задачу, которую разработчики Mac OS ставили перед собой, а именно – создание операционной системы с интуитивным интерфейсом, управлять которой с комфортом сможет любой, даже самый неподготовленный пользователь.</a:t>
            </a:r>
            <a:endParaRPr lang="ru-BY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1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CFF11-29D8-D1D5-4B65-D99F8A9A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92404"/>
            <a:ext cx="10015211" cy="150706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Дальнейшие разработки</a:t>
            </a:r>
            <a:endParaRPr lang="ru-BY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FB73E-9CCE-A7C2-26B6-4B89E8441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4089"/>
            <a:ext cx="6617018" cy="3615267"/>
          </a:xfrm>
        </p:spPr>
        <p:txBody>
          <a:bodyPr/>
          <a:lstStyle/>
          <a:p>
            <a:pPr marL="0" indent="0">
              <a:buNone/>
            </a:pPr>
            <a:r>
              <a:rPr lang="ru-BY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первой версии Mac OS вышло еще 9 модификаций. С каждой версией совершенствовались мультимедийные функции и возможности работы в браузере, улучшались функции </a:t>
            </a:r>
            <a:r>
              <a:rPr lang="ru-BY" sz="1800" kern="1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инстайлеров</a:t>
            </a:r>
            <a:r>
              <a:rPr lang="ru-BY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черно-белые иконки становились цветными, затем появился "платиновый" интерфейс, позволяющий выбрать пользовательскую тему на собственный вкус, мульти </a:t>
            </a:r>
            <a:r>
              <a:rPr lang="ru-BY" sz="1800" kern="1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файндер</a:t>
            </a:r>
            <a:r>
              <a:rPr lang="ru-BY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дающий возможность работы одновременно с несколькими приложениями, новая файловая система HFS+, программа </a:t>
            </a:r>
            <a:r>
              <a:rPr lang="ru-BY" sz="1800" kern="1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Sherlock</a:t>
            </a:r>
            <a:r>
              <a:rPr lang="ru-BY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незаменимая для поиска файлов на локальных дисках, а также в интернете, многопользовательский режим и разграничение прав доступа.</a:t>
            </a:r>
            <a:endParaRPr lang="ru-BY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257D3C-B1E3-28B7-6834-B6EC0BE7D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230" y="2131436"/>
            <a:ext cx="4890770" cy="3677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4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512F0-4BBA-5675-9A19-394E124D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50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Наше время</a:t>
            </a:r>
            <a:endParaRPr lang="ru-BY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CF714E-F993-DD6D-6331-AACA308C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43960"/>
            <a:ext cx="5957757" cy="3915876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В современном мире система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macOS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является одной из наиболее популярных и удобных операционных систем главным конкурентом которой является операционная система от корпорации M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icrosoft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Windows.</a:t>
            </a:r>
            <a:endParaRPr lang="ru-BY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100" name="Picture 4" descr="macOS - Wikipedia">
            <a:extLst>
              <a:ext uri="{FF2B5EF4-FFF2-40B4-BE49-F238E27FC236}">
                <a16:creationId xmlns:a16="http://schemas.microsoft.com/office/drawing/2014/main" id="{FFC9FB7B-F588-11F7-F66E-54EFE2BB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956" y="2164279"/>
            <a:ext cx="5423044" cy="337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0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87138-270F-5F0D-1792-F20E4BF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73" y="688330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LINUX</a:t>
            </a:r>
            <a:endParaRPr lang="ru-BY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6" name="Picture 6" descr="Linux – Бесплатные иконки: логотип">
            <a:extLst>
              <a:ext uri="{FF2B5EF4-FFF2-40B4-BE49-F238E27FC236}">
                <a16:creationId xmlns:a16="http://schemas.microsoft.com/office/drawing/2014/main" id="{66F1A708-19A3-13A7-F957-EFE0940F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25" y="2257721"/>
            <a:ext cx="4151722" cy="41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51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DFD02-F024-0F4E-205E-725ADE5B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Идея</a:t>
            </a:r>
            <a:endParaRPr lang="ru-BY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72A58-BD91-EC8D-33D9-501B7940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1" y="1828800"/>
            <a:ext cx="9695614" cy="401674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Разработка ядра </a:t>
            </a:r>
            <a:r>
              <a:rPr lang="en-US" dirty="0">
                <a:solidFill>
                  <a:schemeClr val="tx1"/>
                </a:solidFill>
              </a:rPr>
              <a:t>Linux </a:t>
            </a:r>
            <a:r>
              <a:rPr lang="ru-RU" dirty="0">
                <a:solidFill>
                  <a:schemeClr val="tx1"/>
                </a:solidFill>
              </a:rPr>
              <a:t>началась в 1991 года </a:t>
            </a:r>
            <a:r>
              <a:rPr lang="ru-RU" dirty="0" err="1">
                <a:solidFill>
                  <a:schemeClr val="tx1"/>
                </a:solidFill>
              </a:rPr>
              <a:t>Линусом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Торвальдсом</a:t>
            </a:r>
            <a:r>
              <a:rPr lang="ru-RU" dirty="0">
                <a:solidFill>
                  <a:schemeClr val="tx1"/>
                </a:solidFill>
              </a:rPr>
              <a:t>. Причиной стало ограниченность </a:t>
            </a:r>
            <a:r>
              <a:rPr lang="ru-RU" dirty="0" err="1">
                <a:solidFill>
                  <a:schemeClr val="tx1"/>
                </a:solidFill>
              </a:rPr>
              <a:t>вохможностей</a:t>
            </a:r>
            <a:r>
              <a:rPr lang="ru-RU" dirty="0">
                <a:solidFill>
                  <a:schemeClr val="tx1"/>
                </a:solidFill>
              </a:rPr>
              <a:t> ОС в то время, а так же лицензия </a:t>
            </a:r>
            <a:r>
              <a:rPr lang="en-US" dirty="0">
                <a:solidFill>
                  <a:schemeClr val="tx1"/>
                </a:solidFill>
              </a:rPr>
              <a:t>MINIX</a:t>
            </a:r>
            <a:r>
              <a:rPr lang="ru-RU" dirty="0">
                <a:solidFill>
                  <a:schemeClr val="tx1"/>
                </a:solidFill>
              </a:rPr>
              <a:t>, не позволяющая использовать ОС на их основе для коммерческих целей, однако за основу был взят тот же код </a:t>
            </a:r>
            <a:r>
              <a:rPr lang="en-US" dirty="0">
                <a:solidFill>
                  <a:schemeClr val="tx1"/>
                </a:solidFill>
              </a:rPr>
              <a:t>MINIX.</a:t>
            </a:r>
            <a:r>
              <a:rPr lang="ru-RU" dirty="0">
                <a:solidFill>
                  <a:schemeClr val="tx1"/>
                </a:solidFill>
              </a:rPr>
              <a:t>Позже приложения </a:t>
            </a:r>
            <a:r>
              <a:rPr lang="en-US" dirty="0">
                <a:solidFill>
                  <a:schemeClr val="tx1"/>
                </a:solidFill>
              </a:rPr>
              <a:t>MINIX </a:t>
            </a:r>
            <a:r>
              <a:rPr lang="ru-RU" dirty="0">
                <a:solidFill>
                  <a:schemeClr val="tx1"/>
                </a:solidFill>
              </a:rPr>
              <a:t>заменились приложениями </a:t>
            </a:r>
            <a:r>
              <a:rPr lang="en-US" dirty="0">
                <a:solidFill>
                  <a:schemeClr val="tx1"/>
                </a:solidFill>
              </a:rPr>
              <a:t>GNU, </a:t>
            </a:r>
            <a:r>
              <a:rPr lang="ru-RU" dirty="0">
                <a:solidFill>
                  <a:schemeClr val="tx1"/>
                </a:solidFill>
              </a:rPr>
              <a:t>код которой был в открытом доступе с возможностью монетизации.</a:t>
            </a:r>
          </a:p>
        </p:txBody>
      </p:sp>
    </p:spTree>
    <p:extLst>
      <p:ext uri="{BB962C8B-B14F-4D97-AF65-F5344CB8AC3E}">
        <p14:creationId xmlns:p14="http://schemas.microsoft.com/office/powerpoint/2010/main" val="24438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5E585-B688-4571-5368-7F24CE6E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979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Первая ос </a:t>
            </a:r>
            <a:endParaRPr lang="ru-BY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9C96F3-7D73-1BAA-D4C7-77F4117F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38227"/>
            <a:ext cx="5411788" cy="4364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ru-BY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GM-НАА была первой операционной системой для компьютеров. Она была создана в 1955 году Робертом Патриком с General Motors и Оуэном </a:t>
            </a:r>
            <a:r>
              <a:rPr lang="ru-BY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Моком</a:t>
            </a:r>
            <a:r>
              <a:rPr lang="ru-BY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с North American Aviation. Она была основана на системном мониторе и работала на больших машинах. Основная функция GM-НАА — автоматическое выполнение новой программы, когда старая программа завершилась.</a:t>
            </a:r>
            <a:endParaRPr lang="ru-BY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Evolución de los sistemas operativos timeline | Timetoast timelines">
            <a:extLst>
              <a:ext uri="{FF2B5EF4-FFF2-40B4-BE49-F238E27FC236}">
                <a16:creationId xmlns:a16="http://schemas.microsoft.com/office/drawing/2014/main" id="{D33A62CC-7E1B-C717-0C70-CC56B5FFA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52" y="2006861"/>
            <a:ext cx="5871938" cy="4195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29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E5B8F-0511-A3C8-70A1-2B231A75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Сухая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”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linux</a:t>
            </a:r>
            <a:endParaRPr lang="ru-BY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A9477-E454-D034-70BA-AFF96A1EA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8" y="198258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Linux </a:t>
            </a:r>
            <a:r>
              <a:rPr lang="ru-RU" dirty="0">
                <a:solidFill>
                  <a:schemeClr val="tx1"/>
                </a:solidFill>
              </a:rPr>
              <a:t>– результат работы тысяч проектов людей по всему миру. Сама по себе </a:t>
            </a:r>
            <a:r>
              <a:rPr lang="en-US" dirty="0">
                <a:solidFill>
                  <a:schemeClr val="tx1"/>
                </a:solidFill>
              </a:rPr>
              <a:t>Linux </a:t>
            </a:r>
            <a:r>
              <a:rPr lang="ru-RU" dirty="0">
                <a:solidFill>
                  <a:schemeClr val="tx1"/>
                </a:solidFill>
              </a:rPr>
              <a:t>представляет собой простой способ взаимодействия пользователя с процессами компьютера. В классическом представлении </a:t>
            </a:r>
            <a:r>
              <a:rPr lang="en-US" dirty="0">
                <a:solidFill>
                  <a:schemeClr val="tx1"/>
                </a:solidFill>
              </a:rPr>
              <a:t>Linux</a:t>
            </a:r>
            <a:r>
              <a:rPr lang="ru-RU" dirty="0">
                <a:solidFill>
                  <a:schemeClr val="tx1"/>
                </a:solidFill>
              </a:rPr>
              <a:t>, пользователь работают через интерфейс командной строки. </a:t>
            </a:r>
            <a:endParaRPr lang="ru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96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A3E35-EF98-5405-88EC-E250E8C8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4"/>
            <a:ext cx="8534400" cy="1507067"/>
          </a:xfrm>
        </p:spPr>
        <p:txBody>
          <a:bodyPr/>
          <a:lstStyle/>
          <a:p>
            <a:r>
              <a:rPr lang="ru-RU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Дистрибутив </a:t>
            </a:r>
            <a:r>
              <a:rPr lang="en-US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GNU/Linux</a:t>
            </a:r>
            <a:endParaRPr lang="ru-BY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9E8FC-1CC8-5D07-4F2E-C99C12A6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28800"/>
            <a:ext cx="9540443" cy="4707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Существует множество </a:t>
            </a:r>
            <a:r>
              <a:rPr lang="ru-RU" dirty="0" err="1">
                <a:solidFill>
                  <a:schemeClr val="tx1"/>
                </a:solidFill>
              </a:rPr>
              <a:t>дистрибутов</a:t>
            </a:r>
            <a:r>
              <a:rPr lang="ru-RU" dirty="0">
                <a:solidFill>
                  <a:schemeClr val="tx1"/>
                </a:solidFill>
              </a:rPr>
              <a:t> на ядре </a:t>
            </a:r>
            <a:r>
              <a:rPr lang="en-US" dirty="0">
                <a:solidFill>
                  <a:schemeClr val="tx1"/>
                </a:solidFill>
              </a:rPr>
              <a:t>Linux</a:t>
            </a:r>
            <a:r>
              <a:rPr lang="ru-RU" dirty="0">
                <a:solidFill>
                  <a:schemeClr val="tx1"/>
                </a:solidFill>
              </a:rPr>
              <a:t>, основная задача которых – реализация каких-либо функций для достижения различных целей.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По сравнению с </a:t>
            </a:r>
            <a:r>
              <a:rPr lang="ru-RU" dirty="0" err="1">
                <a:solidFill>
                  <a:schemeClr val="tx1"/>
                </a:solidFill>
              </a:rPr>
              <a:t>дистрибутами</a:t>
            </a:r>
            <a:r>
              <a:rPr lang="ru-RU" dirty="0">
                <a:solidFill>
                  <a:schemeClr val="tx1"/>
                </a:solidFill>
              </a:rPr>
              <a:t>, настроить </a:t>
            </a:r>
            <a:r>
              <a:rPr lang="en-US" dirty="0">
                <a:solidFill>
                  <a:schemeClr val="tx1"/>
                </a:solidFill>
              </a:rPr>
              <a:t>Linux </a:t>
            </a:r>
            <a:r>
              <a:rPr lang="ru-RU" dirty="0">
                <a:solidFill>
                  <a:schemeClr val="tx1"/>
                </a:solidFill>
              </a:rPr>
              <a:t>с нуля – практически невыполнимая задача для рядового пользователя.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Популярные дистрибутивы:</a:t>
            </a:r>
          </a:p>
          <a:p>
            <a:r>
              <a:rPr lang="en-US" dirty="0">
                <a:solidFill>
                  <a:schemeClr val="tx1"/>
                </a:solidFill>
              </a:rPr>
              <a:t>Ubuntu</a:t>
            </a:r>
          </a:p>
          <a:p>
            <a:r>
              <a:rPr lang="en-US" dirty="0" err="1">
                <a:solidFill>
                  <a:schemeClr val="tx1"/>
                </a:solidFill>
              </a:rPr>
              <a:t>Manjaro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Linux Mint</a:t>
            </a:r>
          </a:p>
          <a:p>
            <a:r>
              <a:rPr lang="en-US" dirty="0">
                <a:solidFill>
                  <a:schemeClr val="tx1"/>
                </a:solidFill>
              </a:rPr>
              <a:t>Debian</a:t>
            </a:r>
          </a:p>
          <a:p>
            <a:r>
              <a:rPr lang="en-US" dirty="0">
                <a:solidFill>
                  <a:schemeClr val="tx1"/>
                </a:solidFill>
              </a:rPr>
              <a:t>Arch Linux</a:t>
            </a:r>
            <a:br>
              <a:rPr lang="ru-RU" dirty="0">
                <a:solidFill>
                  <a:schemeClr val="tx1"/>
                </a:solidFill>
              </a:rPr>
            </a:br>
            <a:endParaRPr lang="ru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4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A53B8-D8F4-3102-3972-8F978A1F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7594"/>
            <a:ext cx="10288588" cy="150706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Преимущества дистрибутив</a:t>
            </a:r>
            <a:endParaRPr lang="ru-BY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EDABA-51A9-9436-F2CF-A7D07207C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54661"/>
            <a:ext cx="6200497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ru-RU" dirty="0">
                <a:solidFill>
                  <a:schemeClr val="tx1"/>
                </a:solidFill>
              </a:rPr>
              <a:t>Каждая дистрибутива имеет свой набор настроек и дополнительных программ для более удобного использования.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ru-RU" dirty="0">
                <a:solidFill>
                  <a:schemeClr val="tx1"/>
                </a:solidFill>
              </a:rPr>
              <a:t> Например, в дистрибутивах для личного использования встроен пользовательский интерфейс, облегчающий использование ОС.</a:t>
            </a:r>
            <a:endParaRPr lang="ru-BY" dirty="0">
              <a:solidFill>
                <a:schemeClr val="tx1"/>
              </a:solidFill>
            </a:endParaRPr>
          </a:p>
        </p:txBody>
      </p:sp>
      <p:pic>
        <p:nvPicPr>
          <p:cNvPr id="6148" name="Picture 4" descr="Linux: Устанавливаем различные окружения на Ubuntu 18.04">
            <a:extLst>
              <a:ext uri="{FF2B5EF4-FFF2-40B4-BE49-F238E27FC236}">
                <a16:creationId xmlns:a16="http://schemas.microsoft.com/office/drawing/2014/main" id="{E8BBAAC3-D3F5-06BB-2EE1-A4B1CB429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709" y="2425723"/>
            <a:ext cx="5307291" cy="29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06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F9722-ADD4-7409-C4F7-3AFFE569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6672"/>
            <a:ext cx="8534400" cy="1507067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Сфера Применения</a:t>
            </a:r>
            <a:endParaRPr lang="ru-BY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02496-B075-9186-7E2A-6F79EAE3E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14979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Сервера</a:t>
            </a:r>
          </a:p>
          <a:p>
            <a:r>
              <a:rPr lang="en-US" dirty="0">
                <a:solidFill>
                  <a:schemeClr val="tx1"/>
                </a:solidFill>
              </a:rPr>
              <a:t>Android</a:t>
            </a:r>
          </a:p>
          <a:p>
            <a:r>
              <a:rPr lang="ru-RU" dirty="0">
                <a:solidFill>
                  <a:schemeClr val="tx1"/>
                </a:solidFill>
              </a:rPr>
              <a:t>Суперкомпьютеры</a:t>
            </a:r>
          </a:p>
          <a:p>
            <a:r>
              <a:rPr lang="ru-RU" dirty="0">
                <a:solidFill>
                  <a:schemeClr val="tx1"/>
                </a:solidFill>
              </a:rPr>
              <a:t>Умная техника</a:t>
            </a:r>
          </a:p>
          <a:p>
            <a:r>
              <a:rPr lang="ru-RU" dirty="0">
                <a:solidFill>
                  <a:schemeClr val="tx1"/>
                </a:solidFill>
              </a:rPr>
              <a:t>Транспорт и авиация</a:t>
            </a:r>
          </a:p>
          <a:p>
            <a:r>
              <a:rPr lang="ru-RU" dirty="0">
                <a:solidFill>
                  <a:schemeClr val="tx1"/>
                </a:solidFill>
              </a:rPr>
              <a:t>Роутеры</a:t>
            </a:r>
          </a:p>
          <a:p>
            <a:r>
              <a:rPr lang="ru-RU" dirty="0">
                <a:solidFill>
                  <a:schemeClr val="tx1"/>
                </a:solidFill>
              </a:rPr>
              <a:t>Игровые консоли</a:t>
            </a:r>
          </a:p>
        </p:txBody>
      </p:sp>
    </p:spTree>
    <p:extLst>
      <p:ext uri="{BB962C8B-B14F-4D97-AF65-F5344CB8AC3E}">
        <p14:creationId xmlns:p14="http://schemas.microsoft.com/office/powerpoint/2010/main" val="1738626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2389E-C38A-E8D6-2BDF-B165F119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1263365"/>
            <a:ext cx="10718275" cy="4157048"/>
          </a:xfrm>
        </p:spPr>
        <p:txBody>
          <a:bodyPr>
            <a:noAutofit/>
          </a:bodyPr>
          <a:lstStyle/>
          <a:p>
            <a:r>
              <a:rPr lang="ru-RU" sz="6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Спасибо за внимание!</a:t>
            </a:r>
            <a:endParaRPr lang="ru-BY" sz="6000" b="1" dirty="0"/>
          </a:p>
        </p:txBody>
      </p:sp>
    </p:spTree>
    <p:extLst>
      <p:ext uri="{BB962C8B-B14F-4D97-AF65-F5344CB8AC3E}">
        <p14:creationId xmlns:p14="http://schemas.microsoft.com/office/powerpoint/2010/main" val="384356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AC6B2-8F05-7A5D-9EA1-49BBE4A8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979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PLATO</a:t>
            </a:r>
            <a:endParaRPr lang="ru-BY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C6826-779E-BBF2-7EA3-D6599C162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30198"/>
            <a:ext cx="6480159" cy="3615267"/>
          </a:xfrm>
        </p:spPr>
        <p:txBody>
          <a:bodyPr/>
          <a:lstStyle/>
          <a:p>
            <a:pPr marL="0" indent="0">
              <a:buNone/>
            </a:pPr>
            <a:r>
              <a:rPr lang="ru-RU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BY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1972 году была разработана система PLATO, которая имела ряд инноваций, таких как оранжевая плазменная панель. Она включала в себя память функции растровой графики. Плазменный дисплей PLATO поддерживал возможность быстрой отрисовки векторных линий.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Многие инноваций, ввела ОС PLATO, стали в дальнейшем фундаментом для разработки других компьютерных систем. Например, некоторые технологии были заимствованы и усовершенствованные компанией Apple.</a:t>
            </a:r>
            <a:endParaRPr lang="ru-BY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PLATO (computer System) - Plato Learning Lab">
            <a:extLst>
              <a:ext uri="{FF2B5EF4-FFF2-40B4-BE49-F238E27FC236}">
                <a16:creationId xmlns:a16="http://schemas.microsoft.com/office/drawing/2014/main" id="{FDDB0AEE-E484-DD35-605A-7A54F7BEB4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21" y="2130197"/>
            <a:ext cx="4077097" cy="4364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59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007F-16A6-B562-EA4D-0A9438AB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78" y="697758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Windows</a:t>
            </a:r>
            <a:endParaRPr lang="ru-BY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Символ windows – Бесплатные иконки: компьютер">
            <a:extLst>
              <a:ext uri="{FF2B5EF4-FFF2-40B4-BE49-F238E27FC236}">
                <a16:creationId xmlns:a16="http://schemas.microsoft.com/office/drawing/2014/main" id="{6F6077E6-E995-6191-8843-09C1E2F6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34" y="2693710"/>
            <a:ext cx="3540724" cy="354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8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C2A9C-2FE8-9E98-3F23-A23D84A0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4953"/>
            <a:ext cx="8534400" cy="782252"/>
          </a:xfrm>
        </p:spPr>
        <p:txBody>
          <a:bodyPr>
            <a:normAutofit/>
          </a:bodyPr>
          <a:lstStyle/>
          <a:p>
            <a:pPr algn="ctr"/>
            <a:r>
              <a:rPr lang="ru-RU" i="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</a:t>
            </a:r>
            <a:endParaRPr lang="ru-BY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B59CF-2362-73D0-2D97-731986200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97205"/>
            <a:ext cx="9939796" cy="500807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lnSpc>
                <a:spcPct val="95000"/>
              </a:lnSpc>
              <a:buNone/>
            </a:pPr>
            <a:r>
              <a:rPr lang="ru-RU" sz="2400" b="1" i="1" u="sng" dirty="0">
                <a:solidFill>
                  <a:schemeClr val="tx1"/>
                </a:solidFill>
                <a:effectLst/>
                <a:latin typeface="Söhne"/>
              </a:rPr>
              <a:t>Дизайн:</a:t>
            </a:r>
            <a:endParaRPr lang="ru-RU" sz="2400" b="1" i="0" u="sng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chemeClr val="tx1"/>
                </a:solidFill>
                <a:effectLst/>
                <a:latin typeface="Söhne"/>
              </a:rPr>
              <a:t>Модернизированный Интерфейс: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Söhne"/>
              </a:rPr>
              <a:t> Windows предлагает интуитивно понятный и стильный пользовательский интерфейс, обеспечивающий комфортное взаимодействие с операционной системой.</a:t>
            </a:r>
          </a:p>
          <a:p>
            <a:pPr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chemeClr val="tx1"/>
                </a:solidFill>
                <a:effectLst/>
                <a:latin typeface="Söhne"/>
              </a:rPr>
              <a:t>Персонализация и Гибкость: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Söhne"/>
              </a:rPr>
              <a:t> Пользователи могут настраивать интерфейс, выбирая темы, цветовые схемы и расположение элементов, обеспечивая высокую степень персонализации.</a:t>
            </a:r>
          </a:p>
          <a:p>
            <a:pPr marL="0" indent="0" algn="l">
              <a:lnSpc>
                <a:spcPct val="95000"/>
              </a:lnSpc>
              <a:buNone/>
            </a:pPr>
            <a:r>
              <a:rPr lang="ru-RU" sz="2400" b="1" i="1" u="sng" dirty="0">
                <a:solidFill>
                  <a:schemeClr val="tx1"/>
                </a:solidFill>
                <a:effectLst/>
                <a:latin typeface="Söhne"/>
              </a:rPr>
              <a:t>Возможности:</a:t>
            </a:r>
            <a:endParaRPr lang="ru-RU" sz="2400" b="1" i="0" u="sng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chemeClr val="tx1"/>
                </a:solidFill>
                <a:effectLst/>
                <a:latin typeface="Söhne"/>
              </a:rPr>
              <a:t>Многозадачность и Управление Окнами: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Söhne"/>
              </a:rPr>
              <a:t> Windows предоставляет эффективные инструменты многозадачности, а также удобное управление открытыми окнами для оптимальной организации рабочего пространства.</a:t>
            </a:r>
          </a:p>
          <a:p>
            <a:pPr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chemeClr val="tx1"/>
                </a:solidFill>
                <a:effectLst/>
                <a:latin typeface="Söhne"/>
              </a:rPr>
              <a:t>Высокая Совместимость: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Söhne"/>
              </a:rPr>
              <a:t> Операционная система обеспечивает широкую совместимость с приложениями и оборудованием, обеспечивая бесперебойную работу разнообразных задач.</a:t>
            </a:r>
          </a:p>
          <a:p>
            <a:pPr marL="0" indent="0" algn="l">
              <a:lnSpc>
                <a:spcPct val="95000"/>
              </a:lnSpc>
              <a:buNone/>
            </a:pPr>
            <a:r>
              <a:rPr lang="ru-RU" sz="2400" b="1" i="1" u="sng" dirty="0">
                <a:solidFill>
                  <a:schemeClr val="tx1"/>
                </a:solidFill>
                <a:effectLst/>
                <a:latin typeface="Söhne"/>
              </a:rPr>
              <a:t>Безопасность и Управление:</a:t>
            </a:r>
            <a:endParaRPr lang="ru-RU" sz="2400" b="1" i="0" u="sng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chemeClr val="tx1"/>
                </a:solidFill>
                <a:effectLst/>
                <a:latin typeface="Söhne"/>
              </a:rPr>
              <a:t>Повышенная Безопасность: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Söhne"/>
              </a:rPr>
              <a:t> Windows активно интегрирует современные технологии безопасности для защиты от угроз и нежелательного доступа.</a:t>
            </a:r>
          </a:p>
          <a:p>
            <a:pPr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chemeClr val="tx1"/>
                </a:solidFill>
                <a:effectLst/>
                <a:latin typeface="Söhne"/>
              </a:rPr>
              <a:t>Легкость Управления: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Söhne"/>
              </a:rPr>
              <a:t> Средства управления пользователями и ресурсами облегчают администрирование системы как для домашних пользователей, так и для корпоративных сетей.</a:t>
            </a:r>
          </a:p>
          <a:p>
            <a:pPr marL="0" indent="0" algn="l">
              <a:lnSpc>
                <a:spcPct val="95000"/>
              </a:lnSpc>
              <a:buNone/>
            </a:pPr>
            <a:r>
              <a:rPr lang="ru-RU" sz="2400" b="1" i="1" u="sng" dirty="0">
                <a:solidFill>
                  <a:schemeClr val="tx1"/>
                </a:solidFill>
                <a:effectLst/>
                <a:latin typeface="Söhne"/>
              </a:rPr>
              <a:t>Постоянное Развитие:</a:t>
            </a:r>
            <a:endParaRPr lang="ru-RU" sz="2400" b="1" i="0" u="sng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chemeClr val="tx1"/>
                </a:solidFill>
                <a:effectLst/>
                <a:latin typeface="Söhne"/>
              </a:rPr>
              <a:t>Регулярные Обновления: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Söhne"/>
              </a:rPr>
              <a:t> Microsoft постоянно совершенствует Windows через регулярные обновления, внедряя новые функции и улучшения для соответствия современным требованиям.</a:t>
            </a:r>
          </a:p>
          <a:p>
            <a:endParaRPr lang="ru-BY" sz="1600" dirty="0"/>
          </a:p>
        </p:txBody>
      </p:sp>
    </p:spTree>
    <p:extLst>
      <p:ext uri="{BB962C8B-B14F-4D97-AF65-F5344CB8AC3E}">
        <p14:creationId xmlns:p14="http://schemas.microsoft.com/office/powerpoint/2010/main" val="193844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4097288-22C7-B857-A309-2C506B88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409" y="1529411"/>
            <a:ext cx="5388591" cy="404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612D3-83DD-A136-5893-9C82EC3D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8451"/>
            <a:ext cx="8534400" cy="970960"/>
          </a:xfrm>
        </p:spPr>
        <p:txBody>
          <a:bodyPr>
            <a:normAutofit/>
          </a:bodyPr>
          <a:lstStyle/>
          <a:p>
            <a:pPr algn="ctr"/>
            <a:r>
              <a:rPr lang="ru-RU" sz="4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Windows 1.0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52D9E-281F-FD66-7EEA-F924A98E8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6272770" cy="440236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lnSpc>
                <a:spcPct val="118000"/>
              </a:lnSpc>
              <a:buNone/>
            </a:pPr>
            <a:r>
              <a:rPr lang="ru-RU" sz="2000" b="1" i="0" dirty="0">
                <a:solidFill>
                  <a:schemeClr val="tx1"/>
                </a:solidFill>
                <a:effectLst/>
                <a:latin typeface="Söhne"/>
              </a:rPr>
              <a:t>Год выпуска: 1985</a:t>
            </a:r>
            <a:endParaRPr lang="ru-RU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11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Первая версия Windows, представившая графический интерфейс для IBM PC.</a:t>
            </a:r>
          </a:p>
          <a:p>
            <a:pPr algn="l">
              <a:lnSpc>
                <a:spcPct val="118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Söhne"/>
              </a:rPr>
              <a:t>Были внедрены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элементы графического интерфейса, включая окна, иконки и меню, предоставив пользователям новый способ взаимодействия с компьютером.</a:t>
            </a:r>
          </a:p>
          <a:p>
            <a:pPr algn="l">
              <a:lnSpc>
                <a:spcPct val="11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Отличается Ограниченными возможностями по сравнению с современными стандартами, но она заложила основы для будущих версий Windows.</a:t>
            </a:r>
          </a:p>
          <a:p>
            <a:pPr algn="l">
              <a:lnSpc>
                <a:spcPct val="11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Важный момент в истории компьютеров, открывший путь для развития графических пользовательских интерфейсов.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787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064AD792-8EB3-5169-98CE-1249C216C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73" y="1620483"/>
            <a:ext cx="5627427" cy="3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CBE12-F7D4-EF64-671B-11D41BAB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4697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n-US" sz="4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Windows 95</a:t>
            </a:r>
            <a:endParaRPr lang="ru-BY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D97D5-DA72-3F7A-932A-38E68CB0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2250"/>
            <a:ext cx="6046526" cy="3615267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lnSpc>
                <a:spcPct val="108000"/>
              </a:lnSpc>
              <a:buNone/>
            </a:pPr>
            <a:r>
              <a:rPr lang="ru-RU" b="1" i="0" dirty="0">
                <a:solidFill>
                  <a:schemeClr val="tx1"/>
                </a:solidFill>
                <a:effectLst/>
                <a:latin typeface="Söhne"/>
              </a:rPr>
              <a:t>Год выпуска: 1995</a:t>
            </a:r>
            <a:endParaRPr lang="ru-RU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Революционное обновление, внедрившее кнопку "Пуск", панель задач и поддержку Plug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Söhne"/>
              </a:rPr>
              <a:t>and</a:t>
            </a: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 Play.</a:t>
            </a:r>
          </a:p>
          <a:p>
            <a:pPr algn="l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Переход к 32-битной архитектуре для более мощных приложений.</a:t>
            </a:r>
          </a:p>
          <a:p>
            <a:pPr algn="l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Установление стандартов для дизайна и функциональности, которые прослеживаются в последующих версиях Windows.</a:t>
            </a:r>
          </a:p>
          <a:p>
            <a:pPr algn="l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Значительный вклад в повседневное использование компьютеров.</a:t>
            </a:r>
          </a:p>
          <a:p>
            <a:endParaRPr lang="ru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2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046C4-B9FC-5A50-BB1B-BC830DE6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953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Windows XP</a:t>
            </a:r>
            <a:endParaRPr lang="ru-BY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F3EA8-C3EA-1F62-5473-66A28784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4" y="1846605"/>
            <a:ext cx="6096000" cy="423734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chemeClr val="tx1"/>
                </a:solidFill>
                <a:effectLst/>
                <a:latin typeface="Söhne"/>
              </a:rPr>
              <a:t>Год выпуска: 2001</a:t>
            </a:r>
            <a:endParaRPr lang="ru-RU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Стабильность и новый дизайн, который стал стандартом на долгое время.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Внедрение улучшенной поддержки аппаратных средств и дополнительных функций.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Широкое распространение и высокая популярность среди пользователей.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Считается одной из наиболее успешных версий Windows.</a:t>
            </a:r>
          </a:p>
          <a:p>
            <a:endParaRPr lang="ru-BY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FC613E-55A7-C022-47DD-4ED5C905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1846605"/>
            <a:ext cx="5411788" cy="34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22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A4616-7DDF-4929-7FC2-E4425BB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111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ru-RU" sz="4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Windows 7</a:t>
            </a:r>
            <a:endParaRPr lang="ru-BY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834CE1-927B-FEE7-19A5-FEA9E435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70157"/>
            <a:ext cx="5933404" cy="4557732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8000"/>
              </a:lnSpc>
              <a:buNone/>
            </a:pPr>
            <a:r>
              <a:rPr lang="ru-RU" sz="2000" b="1" i="0" dirty="0">
                <a:solidFill>
                  <a:schemeClr val="tx1"/>
                </a:solidFill>
                <a:effectLst/>
                <a:latin typeface="Söhne"/>
              </a:rPr>
              <a:t>Год выпуска: 2009</a:t>
            </a:r>
            <a:endParaRPr lang="ru-RU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Улучшенный пользовательский опыт, новый рабочий стол и расширенные возможности для пользователей.</a:t>
            </a: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Внедрение Aero, стиля интерфейса с прозрачностью и эффектами, придающего современный вид.</a:t>
            </a: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Завершение поддержки в 2020 году, после долгого срока службы.</a:t>
            </a: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Улучшенные средства безопасности и стабильность работы.</a:t>
            </a:r>
          </a:p>
          <a:p>
            <a:pPr algn="l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Windows 7 стал одной из самых популярных версий операционной системы, широко используемой на компьютерах по всему миру.</a:t>
            </a:r>
          </a:p>
          <a:p>
            <a:endParaRPr lang="ru-BY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278851-718E-1A08-53ED-B207D4566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16" y="1908047"/>
            <a:ext cx="5574384" cy="373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0169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1368</Words>
  <Application>Microsoft Office PowerPoint</Application>
  <PresentationFormat>Широкоэкранный</PresentationFormat>
  <Paragraphs>104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Söhne</vt:lpstr>
      <vt:lpstr>Times New Roman</vt:lpstr>
      <vt:lpstr>Wingdings 3</vt:lpstr>
      <vt:lpstr>Сектор</vt:lpstr>
      <vt:lpstr>Операционные системы</vt:lpstr>
      <vt:lpstr>Первая ос </vt:lpstr>
      <vt:lpstr>PLATO</vt:lpstr>
      <vt:lpstr>Windows</vt:lpstr>
      <vt:lpstr>Основные характеристики</vt:lpstr>
      <vt:lpstr>Windows 1.0</vt:lpstr>
      <vt:lpstr>Windows 95</vt:lpstr>
      <vt:lpstr>Windows XP</vt:lpstr>
      <vt:lpstr>Windows 7</vt:lpstr>
      <vt:lpstr>Windows 10</vt:lpstr>
      <vt:lpstr>Windows 11</vt:lpstr>
      <vt:lpstr>Роль в современном мире</vt:lpstr>
      <vt:lpstr>MAC OS</vt:lpstr>
      <vt:lpstr>Зарождение Mac os</vt:lpstr>
      <vt:lpstr>Mac os 1</vt:lpstr>
      <vt:lpstr>Дальнейшие разработки</vt:lpstr>
      <vt:lpstr>Наше время</vt:lpstr>
      <vt:lpstr>LINUX</vt:lpstr>
      <vt:lpstr>Идея</vt:lpstr>
      <vt:lpstr>“Сухая” linux</vt:lpstr>
      <vt:lpstr>Дистрибутив GNU/Linux</vt:lpstr>
      <vt:lpstr>Преимущества дистрибутив</vt:lpstr>
      <vt:lpstr>Сфера Применения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</dc:title>
  <dc:creator>Владислав Суворов</dc:creator>
  <cp:lastModifiedBy>Владислав Суворов</cp:lastModifiedBy>
  <cp:revision>2</cp:revision>
  <dcterms:created xsi:type="dcterms:W3CDTF">2023-11-21T22:37:18Z</dcterms:created>
  <dcterms:modified xsi:type="dcterms:W3CDTF">2023-11-22T11:02:40Z</dcterms:modified>
</cp:coreProperties>
</file>