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669450" y="615050"/>
            <a:ext cx="5765400" cy="16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u="sng">
                <a:latin typeface="Times New Roman"/>
                <a:ea typeface="Times New Roman"/>
                <a:cs typeface="Times New Roman"/>
                <a:sym typeface="Times New Roman"/>
              </a:rPr>
              <a:t>Построение графика функции одной переменной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656850" y="2960375"/>
            <a:ext cx="38979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Годовой проект по информатике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Рабыш Андриан 10-7 класс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latin typeface="Times New Roman"/>
                <a:ea typeface="Times New Roman"/>
                <a:cs typeface="Times New Roman"/>
                <a:sym typeface="Times New Roman"/>
              </a:rPr>
              <a:t>Возникшие затруднения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297500" y="1181150"/>
            <a:ext cx="7038900" cy="3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Обработка унарного минуса после перевода в ОПН. Самый рациональный вариант был сначала переводить выражение в ОПН, а потом в цикле подставлять x и считать, при этом строя график, но с самого начала идёт подстановка x&lt;0, т.е. с унарным минусом, а выражение уже было переведено в ОПН, след. возникает ошибка.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Решение проблемы: на диапазоне где x&lt;0 изначально задать этот минус (помечено в </a:t>
            </a:r>
            <a:r>
              <a:rPr lang="ru" sz="1400" u="sng">
                <a:latin typeface="Times New Roman"/>
                <a:ea typeface="Times New Roman"/>
                <a:cs typeface="Times New Roman"/>
                <a:sym typeface="Times New Roman"/>
              </a:rPr>
              <a:t>М</a:t>
            </a:r>
            <a:r>
              <a:rPr lang="ru" sz="1400" u="sng">
                <a:latin typeface="Times New Roman"/>
                <a:ea typeface="Times New Roman"/>
                <a:cs typeface="Times New Roman"/>
                <a:sym typeface="Times New Roman"/>
              </a:rPr>
              <a:t>етоде решения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*), а после перевода выражения в ОПН подставлять x  , а на диапазоне x&gt;=0 аналогично, но без подстановки унарного минуса перед х до перевода в ОПН.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8" name="Shape 238"/>
          <p:cNvCxnSpPr/>
          <p:nvPr/>
        </p:nvCxnSpPr>
        <p:spPr>
          <a:xfrm>
            <a:off x="6688625" y="273035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Shape 239"/>
          <p:cNvCxnSpPr/>
          <p:nvPr/>
        </p:nvCxnSpPr>
        <p:spPr>
          <a:xfrm>
            <a:off x="6832825" y="273035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2612325" y="558575"/>
            <a:ext cx="46839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u="sng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3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324650" y="4312575"/>
            <a:ext cx="23142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Рабыш Андриан    10-7 класс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e-mail:  rabysh2@gmail.com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388" y="1395275"/>
            <a:ext cx="6061235" cy="27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0" y="0"/>
            <a:ext cx="2678100" cy="5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1448975" y="734875"/>
            <a:ext cx="726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Построение графика функции по заданной формуле: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636650" y="2039550"/>
            <a:ext cx="2336700" cy="414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Shape 63"/>
          <p:cNvCxnSpPr>
            <a:stCxn id="62" idx="3"/>
          </p:cNvCxnSpPr>
          <p:nvPr/>
        </p:nvCxnSpPr>
        <p:spPr>
          <a:xfrm flipH="1" rot="10800000">
            <a:off x="2973350" y="2245650"/>
            <a:ext cx="1703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63" y="2141775"/>
            <a:ext cx="19716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450" y="1263776"/>
            <a:ext cx="3680875" cy="37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0" y="0"/>
            <a:ext cx="4065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latin typeface="Times New Roman"/>
                <a:ea typeface="Times New Roman"/>
                <a:cs typeface="Times New Roman"/>
                <a:sym typeface="Times New Roman"/>
              </a:rPr>
              <a:t>Входные и выходные данные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985425" y="1241125"/>
            <a:ext cx="29049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Входные данные: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549375" y="1627525"/>
            <a:ext cx="3777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входных данных используется тип </a:t>
            </a:r>
            <a:r>
              <a:rPr b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8" y="2382050"/>
            <a:ext cx="4476075" cy="17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6070675" y="1241125"/>
            <a:ext cx="25545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Выходные данные: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275" y="1768588"/>
            <a:ext cx="2834151" cy="28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0" y="0"/>
            <a:ext cx="33171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latin typeface="Times New Roman"/>
                <a:ea typeface="Times New Roman"/>
                <a:cs typeface="Times New Roman"/>
                <a:sym typeface="Times New Roman"/>
              </a:rPr>
              <a:t>Алгоритм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68650" y="616800"/>
            <a:ext cx="64413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процессе решения  задачи  используется  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перевод в обратную польскую нотацию (ОПН)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" y="1462700"/>
            <a:ext cx="3439125" cy="9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00" y="2523950"/>
            <a:ext cx="3205900" cy="1907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b="0" l="3006" r="0" t="0"/>
          <a:stretch/>
        </p:blipFill>
        <p:spPr>
          <a:xfrm>
            <a:off x="4230175" y="1058900"/>
            <a:ext cx="3283975" cy="391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0" y="0"/>
            <a:ext cx="85206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latin typeface="Times New Roman"/>
                <a:ea typeface="Times New Roman"/>
                <a:cs typeface="Times New Roman"/>
                <a:sym typeface="Times New Roman"/>
              </a:rPr>
              <a:t>Алгоритм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050" y="1534972"/>
            <a:ext cx="6189875" cy="352465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4319450" y="2485900"/>
            <a:ext cx="32961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Числа соответствуют следующим ситуациям: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Вагон  на стрелке отправляется  в Техас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Последний вагон, направившийся в Техас, разворачивается и направляется в Калифорнию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Вагон, находящийся на стрелке, и последний вагон, отправившийся в Техас, угоняются и исчезают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Остановка. Символы, находящиеся на Калифорнийской ветке, представляют собой формулу в обратной польской записи, если читать слева направо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Остановка. Произошла ошибка. Изначальная формула была некорректно сбалансирована</a:t>
            </a:r>
            <a:endParaRPr sz="1200"/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25" y="2918575"/>
            <a:ext cx="2407050" cy="16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0" y="634500"/>
            <a:ext cx="40929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перевода в обратную польскую нотацию используется алгоритм, созданный Эдсгером Дейкстрой и названный им «алгоритм сортировочной станции»: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0" y="0"/>
            <a:ext cx="33036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latin typeface="Times New Roman"/>
                <a:ea typeface="Times New Roman"/>
                <a:cs typeface="Times New Roman"/>
                <a:sym typeface="Times New Roman"/>
              </a:rPr>
              <a:t>Алгоритм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54375" y="795050"/>
            <a:ext cx="40176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2. 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Для вычисления выражения в обратной   польской записи используется алгоритм стековой машины: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25" y="1355700"/>
            <a:ext cx="2906750" cy="37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3091" r="0" t="1719"/>
          <a:stretch/>
        </p:blipFill>
        <p:spPr>
          <a:xfrm>
            <a:off x="4340050" y="1355700"/>
            <a:ext cx="3989801" cy="35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0" y="0"/>
            <a:ext cx="35919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latin typeface="Times New Roman"/>
                <a:ea typeface="Times New Roman"/>
                <a:cs typeface="Times New Roman"/>
                <a:sym typeface="Times New Roman"/>
              </a:rPr>
              <a:t>Структура  данных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618175" y="1586300"/>
            <a:ext cx="3405900" cy="256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679850" y="1648100"/>
            <a:ext cx="34956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ассив соответствия операций и их приоритетов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775975" y="2554575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71175" y="2554575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+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366375" y="2554575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661575" y="2554575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*</a:t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956775" y="2554575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251975" y="2554575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^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2547175" y="2554575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842375" y="2554575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137575" y="2554575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</a:t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432775" y="2554575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775975" y="34061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071175" y="34061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366375" y="34061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661575" y="34061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956775" y="34061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251975" y="34061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547175" y="34061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842375" y="34061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137575" y="34061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432775" y="34061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067950" y="934050"/>
            <a:ext cx="3440400" cy="108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555525" y="1497050"/>
            <a:ext cx="616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sin</a:t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171873" y="1497050"/>
            <a:ext cx="616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cos</a:t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788221" y="1497050"/>
            <a:ext cx="616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ln</a:t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7404569" y="1497050"/>
            <a:ext cx="616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abs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5246500" y="844650"/>
            <a:ext cx="3042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Массив полного написания унарных операций для перевода их в сокращенное обозначение (const)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5095425" y="2245550"/>
            <a:ext cx="3405900" cy="13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277400" y="2293526"/>
            <a:ext cx="2980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Стек операций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322375" y="29460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617575" y="29460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912775" y="29460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6207975" y="29460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6503175" y="29460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798375" y="29460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093575" y="29460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7388775" y="29460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683975" y="29460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979175" y="294600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095425" y="3770000"/>
            <a:ext cx="3405900" cy="116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370450" y="429895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665650" y="429895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960850" y="429895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6256050" y="429895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551250" y="429895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846450" y="429895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7141650" y="429895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7436850" y="429895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7732050" y="429895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8027250" y="4298950"/>
            <a:ext cx="295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5349500" y="3790650"/>
            <a:ext cx="2980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Стек чисел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5376975" y="3272650"/>
            <a:ext cx="2733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(3+4*5)</a:t>
            </a:r>
            <a:endParaRPr/>
          </a:p>
        </p:txBody>
      </p:sp>
      <p:cxnSp>
        <p:nvCxnSpPr>
          <p:cNvPr id="160" name="Shape 160"/>
          <p:cNvCxnSpPr/>
          <p:nvPr/>
        </p:nvCxnSpPr>
        <p:spPr>
          <a:xfrm flipH="1" rot="10800000">
            <a:off x="5864550" y="3117550"/>
            <a:ext cx="185400" cy="28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Shape 161"/>
          <p:cNvCxnSpPr/>
          <p:nvPr/>
        </p:nvCxnSpPr>
        <p:spPr>
          <a:xfrm flipH="1" rot="10800000">
            <a:off x="5705775" y="3103800"/>
            <a:ext cx="69600" cy="35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Shape 162"/>
          <p:cNvCxnSpPr/>
          <p:nvPr/>
        </p:nvCxnSpPr>
        <p:spPr>
          <a:xfrm rot="10800000">
            <a:off x="5466375" y="3090300"/>
            <a:ext cx="13500" cy="28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Shape 163"/>
          <p:cNvSpPr txBox="1"/>
          <p:nvPr/>
        </p:nvSpPr>
        <p:spPr>
          <a:xfrm>
            <a:off x="5335775" y="4659850"/>
            <a:ext cx="17577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 4 5 * +</a:t>
            </a:r>
            <a:endParaRPr/>
          </a:p>
        </p:txBody>
      </p:sp>
      <p:cxnSp>
        <p:nvCxnSpPr>
          <p:cNvPr id="164" name="Shape 164"/>
          <p:cNvCxnSpPr/>
          <p:nvPr/>
        </p:nvCxnSpPr>
        <p:spPr>
          <a:xfrm flipH="1" rot="10800000">
            <a:off x="5486850" y="4463575"/>
            <a:ext cx="2760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Shape 165"/>
          <p:cNvCxnSpPr/>
          <p:nvPr/>
        </p:nvCxnSpPr>
        <p:spPr>
          <a:xfrm flipH="1" rot="10800000">
            <a:off x="5665650" y="4470550"/>
            <a:ext cx="137100" cy="32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Shape 166"/>
          <p:cNvCxnSpPr/>
          <p:nvPr/>
        </p:nvCxnSpPr>
        <p:spPr>
          <a:xfrm flipH="1" rot="10800000">
            <a:off x="5813250" y="4470550"/>
            <a:ext cx="29160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0" y="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latin typeface="Times New Roman"/>
                <a:ea typeface="Times New Roman"/>
                <a:cs typeface="Times New Roman"/>
                <a:sym typeface="Times New Roman"/>
              </a:rPr>
              <a:t>Метод решения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73450" y="1176600"/>
            <a:ext cx="1627500" cy="5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Чтение выражения и диапазона значений по осям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373450" y="1853363"/>
            <a:ext cx="1627500" cy="3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2.Построение осей координат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758250" y="785225"/>
            <a:ext cx="1627500" cy="49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5.x1: = начало  диапазона по OX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5" name="Shape 175"/>
          <p:cNvSpPr/>
          <p:nvPr/>
        </p:nvSpPr>
        <p:spPr>
          <a:xfrm>
            <a:off x="1373450" y="2360625"/>
            <a:ext cx="1627500" cy="203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Преобразование выражения для последующего перевода в ОПН (зам. унарных операций на сокр. обозначение, все символы делаются маленькими, к выражению добавляются скобки ‘(‘+ …. + ‘)’,  ‘x’ заменяется на ‘(-x)’   * , добавление нуля для обработки унарного минуса)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1373450" y="4603375"/>
            <a:ext cx="1627500" cy="49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4.Преобразование выражения в ОПН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758250" y="1514600"/>
            <a:ext cx="1627500" cy="22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6.                 x1&lt;0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" name="Shape 178"/>
          <p:cNvSpPr/>
          <p:nvPr/>
        </p:nvSpPr>
        <p:spPr>
          <a:xfrm>
            <a:off x="3758250" y="2322000"/>
            <a:ext cx="1627500" cy="3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8.</a:t>
            </a: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Подстановка  x1 в выражение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758250" y="2880725"/>
            <a:ext cx="1627500" cy="3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9.Вычисление выражения с x1; y1:=результат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758250" y="3439450"/>
            <a:ext cx="1627500" cy="4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 10. Начало диапазона по OY &lt;= y1 &lt;=конец диапазона по OY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3758250" y="1943650"/>
            <a:ext cx="1627500" cy="17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7.                 try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3758250" y="4032075"/>
            <a:ext cx="1627500" cy="4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 11.Вычисление  координат и LineTo (x,y)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3758250" y="4549600"/>
            <a:ext cx="1627500" cy="2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 12.x1:=x1  + x0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3758250" y="4892225"/>
            <a:ext cx="1627500" cy="22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13.except:   x1:=x1  + x0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5" name="Shape 185"/>
          <p:cNvCxnSpPr>
            <a:stCxn id="172" idx="2"/>
            <a:endCxn id="173" idx="0"/>
          </p:cNvCxnSpPr>
          <p:nvPr/>
        </p:nvCxnSpPr>
        <p:spPr>
          <a:xfrm>
            <a:off x="2187200" y="1696200"/>
            <a:ext cx="0" cy="1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Shape 186"/>
          <p:cNvCxnSpPr>
            <a:stCxn id="173" idx="2"/>
            <a:endCxn id="175" idx="0"/>
          </p:cNvCxnSpPr>
          <p:nvPr/>
        </p:nvCxnSpPr>
        <p:spPr>
          <a:xfrm>
            <a:off x="2187200" y="2203463"/>
            <a:ext cx="0" cy="1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Shape 187"/>
          <p:cNvCxnSpPr>
            <a:stCxn id="175" idx="2"/>
            <a:endCxn id="176" idx="0"/>
          </p:cNvCxnSpPr>
          <p:nvPr/>
        </p:nvCxnSpPr>
        <p:spPr>
          <a:xfrm>
            <a:off x="2187200" y="4394925"/>
            <a:ext cx="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Shape 188"/>
          <p:cNvCxnSpPr>
            <a:stCxn id="174" idx="2"/>
            <a:endCxn id="177" idx="0"/>
          </p:cNvCxnSpPr>
          <p:nvPr/>
        </p:nvCxnSpPr>
        <p:spPr>
          <a:xfrm>
            <a:off x="4572000" y="1277225"/>
            <a:ext cx="0" cy="2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Shape 189"/>
          <p:cNvCxnSpPr>
            <a:stCxn id="177" idx="2"/>
            <a:endCxn id="181" idx="0"/>
          </p:cNvCxnSpPr>
          <p:nvPr/>
        </p:nvCxnSpPr>
        <p:spPr>
          <a:xfrm>
            <a:off x="4572000" y="1736900"/>
            <a:ext cx="0" cy="2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Shape 190"/>
          <p:cNvCxnSpPr>
            <a:stCxn id="181" idx="2"/>
            <a:endCxn id="178" idx="0"/>
          </p:cNvCxnSpPr>
          <p:nvPr/>
        </p:nvCxnSpPr>
        <p:spPr>
          <a:xfrm>
            <a:off x="4572000" y="2115250"/>
            <a:ext cx="0" cy="2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Shape 191"/>
          <p:cNvCxnSpPr>
            <a:stCxn id="178" idx="2"/>
            <a:endCxn id="179" idx="0"/>
          </p:cNvCxnSpPr>
          <p:nvPr/>
        </p:nvCxnSpPr>
        <p:spPr>
          <a:xfrm>
            <a:off x="4572000" y="2713500"/>
            <a:ext cx="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Shape 192"/>
          <p:cNvCxnSpPr>
            <a:stCxn id="179" idx="2"/>
            <a:endCxn id="180" idx="0"/>
          </p:cNvCxnSpPr>
          <p:nvPr/>
        </p:nvCxnSpPr>
        <p:spPr>
          <a:xfrm>
            <a:off x="4572000" y="3272225"/>
            <a:ext cx="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Shape 193"/>
          <p:cNvCxnSpPr>
            <a:stCxn id="180" idx="2"/>
            <a:endCxn id="182" idx="0"/>
          </p:cNvCxnSpPr>
          <p:nvPr/>
        </p:nvCxnSpPr>
        <p:spPr>
          <a:xfrm>
            <a:off x="4572000" y="3864850"/>
            <a:ext cx="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Shape 194"/>
          <p:cNvCxnSpPr>
            <a:stCxn id="182" idx="2"/>
            <a:endCxn id="183" idx="0"/>
          </p:cNvCxnSpPr>
          <p:nvPr/>
        </p:nvCxnSpPr>
        <p:spPr>
          <a:xfrm>
            <a:off x="4572000" y="4457475"/>
            <a:ext cx="0" cy="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Shape 195"/>
          <p:cNvCxnSpPr>
            <a:stCxn id="180" idx="1"/>
          </p:cNvCxnSpPr>
          <p:nvPr/>
        </p:nvCxnSpPr>
        <p:spPr>
          <a:xfrm flipH="1">
            <a:off x="3495450" y="3652150"/>
            <a:ext cx="262800" cy="1051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Shape 196"/>
          <p:cNvCxnSpPr>
            <a:endCxn id="183" idx="1"/>
          </p:cNvCxnSpPr>
          <p:nvPr/>
        </p:nvCxnSpPr>
        <p:spPr>
          <a:xfrm flipH="1" rot="10800000">
            <a:off x="3495450" y="4674850"/>
            <a:ext cx="2628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3270475" y="3402825"/>
            <a:ext cx="4581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Нет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4758950" y="3753650"/>
            <a:ext cx="377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Да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5466250" y="3083350"/>
            <a:ext cx="233400" cy="1929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200" name="Shape 200"/>
          <p:cNvSpPr txBox="1"/>
          <p:nvPr/>
        </p:nvSpPr>
        <p:spPr>
          <a:xfrm>
            <a:off x="5385750" y="2834100"/>
            <a:ext cx="90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Ошибка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4571900" y="1639838"/>
            <a:ext cx="377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Да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2" name="Shape 202"/>
          <p:cNvCxnSpPr>
            <a:stCxn id="184" idx="1"/>
          </p:cNvCxnSpPr>
          <p:nvPr/>
        </p:nvCxnSpPr>
        <p:spPr>
          <a:xfrm rot="10800000">
            <a:off x="3358050" y="1634375"/>
            <a:ext cx="400200" cy="3369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Shape 203"/>
          <p:cNvCxnSpPr>
            <a:endCxn id="177" idx="1"/>
          </p:cNvCxnSpPr>
          <p:nvPr/>
        </p:nvCxnSpPr>
        <p:spPr>
          <a:xfrm flipH="1" rot="10800000">
            <a:off x="3371850" y="1625750"/>
            <a:ext cx="3864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Shape 204"/>
          <p:cNvCxnSpPr>
            <a:stCxn id="176" idx="3"/>
          </p:cNvCxnSpPr>
          <p:nvPr/>
        </p:nvCxnSpPr>
        <p:spPr>
          <a:xfrm flipH="1" rot="10800000">
            <a:off x="3000950" y="1057675"/>
            <a:ext cx="144300" cy="3791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Shape 205"/>
          <p:cNvCxnSpPr>
            <a:endCxn id="174" idx="1"/>
          </p:cNvCxnSpPr>
          <p:nvPr/>
        </p:nvCxnSpPr>
        <p:spPr>
          <a:xfrm flipH="1" rot="10800000">
            <a:off x="3151950" y="1031225"/>
            <a:ext cx="606300" cy="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Shape 206"/>
          <p:cNvCxnSpPr>
            <a:stCxn id="177" idx="3"/>
          </p:cNvCxnSpPr>
          <p:nvPr/>
        </p:nvCxnSpPr>
        <p:spPr>
          <a:xfrm flipH="1" rot="10800000">
            <a:off x="5385750" y="968150"/>
            <a:ext cx="458100" cy="65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Shape 207"/>
          <p:cNvCxnSpPr/>
          <p:nvPr/>
        </p:nvCxnSpPr>
        <p:spPr>
          <a:xfrm flipH="1" rot="10800000">
            <a:off x="5857675" y="968225"/>
            <a:ext cx="432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Shape 208"/>
          <p:cNvSpPr txBox="1"/>
          <p:nvPr/>
        </p:nvSpPr>
        <p:spPr>
          <a:xfrm>
            <a:off x="5426100" y="1403450"/>
            <a:ext cx="3774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Нет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6283450" y="796600"/>
            <a:ext cx="1936500" cy="82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Аналогично 3, кроме замены ‘x’,  ‘x’ теперь заменяется на ‘(x)’  *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Далее аналогично 4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0" name="Shape 210"/>
          <p:cNvCxnSpPr>
            <a:stCxn id="209" idx="2"/>
          </p:cNvCxnSpPr>
          <p:nvPr/>
        </p:nvCxnSpPr>
        <p:spPr>
          <a:xfrm>
            <a:off x="7251700" y="1625800"/>
            <a:ext cx="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Shape 211"/>
          <p:cNvSpPr/>
          <p:nvPr/>
        </p:nvSpPr>
        <p:spPr>
          <a:xfrm>
            <a:off x="6290275" y="1843842"/>
            <a:ext cx="1936500" cy="27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x1:=0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2" name="Shape 212"/>
          <p:cNvCxnSpPr>
            <a:stCxn id="211" idx="2"/>
          </p:cNvCxnSpPr>
          <p:nvPr/>
        </p:nvCxnSpPr>
        <p:spPr>
          <a:xfrm flipH="1">
            <a:off x="7251625" y="2115342"/>
            <a:ext cx="69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Shape 213"/>
          <p:cNvSpPr/>
          <p:nvPr/>
        </p:nvSpPr>
        <p:spPr>
          <a:xfrm>
            <a:off x="6290275" y="2307342"/>
            <a:ext cx="1936500" cy="27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x1&lt; =конец диапазона по OX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4" name="Shape 214"/>
          <p:cNvCxnSpPr>
            <a:stCxn id="213" idx="3"/>
            <a:endCxn id="215" idx="1"/>
          </p:cNvCxnSpPr>
          <p:nvPr/>
        </p:nvCxnSpPr>
        <p:spPr>
          <a:xfrm flipH="1" rot="10800000">
            <a:off x="8226775" y="2441892"/>
            <a:ext cx="189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Shape 215"/>
          <p:cNvSpPr/>
          <p:nvPr/>
        </p:nvSpPr>
        <p:spPr>
          <a:xfrm>
            <a:off x="8416200" y="2195900"/>
            <a:ext cx="727800" cy="49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latin typeface="Times New Roman"/>
                <a:ea typeface="Times New Roman"/>
                <a:cs typeface="Times New Roman"/>
                <a:sym typeface="Times New Roman"/>
              </a:rPr>
              <a:t>Конец работы программы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8132725" y="2107450"/>
            <a:ext cx="3774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Нет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7251629" y="2530500"/>
            <a:ext cx="432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Да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8" name="Shape 218"/>
          <p:cNvCxnSpPr>
            <a:endCxn id="219" idx="0"/>
          </p:cNvCxnSpPr>
          <p:nvPr/>
        </p:nvCxnSpPr>
        <p:spPr>
          <a:xfrm>
            <a:off x="7258575" y="2591038"/>
            <a:ext cx="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Shape 219"/>
          <p:cNvSpPr/>
          <p:nvPr/>
        </p:nvSpPr>
        <p:spPr>
          <a:xfrm>
            <a:off x="6290325" y="2889538"/>
            <a:ext cx="1936500" cy="3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Аналогично 7-13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0" name="Shape 220"/>
          <p:cNvCxnSpPr/>
          <p:nvPr/>
        </p:nvCxnSpPr>
        <p:spPr>
          <a:xfrm flipH="1" rot="5400000">
            <a:off x="5886925" y="2637050"/>
            <a:ext cx="594000" cy="206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Shape 221"/>
          <p:cNvCxnSpPr>
            <a:endCxn id="213" idx="1"/>
          </p:cNvCxnSpPr>
          <p:nvPr/>
        </p:nvCxnSpPr>
        <p:spPr>
          <a:xfrm flipH="1" rot="10800000">
            <a:off x="6077575" y="2443092"/>
            <a:ext cx="212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Shape 222"/>
          <p:cNvSpPr/>
          <p:nvPr/>
        </p:nvSpPr>
        <p:spPr>
          <a:xfrm>
            <a:off x="6353350" y="4089125"/>
            <a:ext cx="2062800" cy="35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6386475" y="4393375"/>
            <a:ext cx="1806000" cy="65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x0 - часть р-ра пикселя в значениях выбранных координат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6386450" y="3550325"/>
            <a:ext cx="1806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Выход  точки за область определения или область показываемых значений контролируется </a:t>
            </a:r>
            <a:r>
              <a:rPr lang="ru" sz="1000">
                <a:latin typeface="Times New Roman"/>
                <a:ea typeface="Times New Roman"/>
                <a:cs typeface="Times New Roman"/>
                <a:sym typeface="Times New Roman"/>
              </a:rPr>
              <a:t>«ключами»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latin typeface="Times New Roman"/>
                <a:ea typeface="Times New Roman"/>
                <a:cs typeface="Times New Roman"/>
                <a:sym typeface="Times New Roman"/>
              </a:rPr>
              <a:t>Пример работы программы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00" y="1453375"/>
            <a:ext cx="4351400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300" y="1516413"/>
            <a:ext cx="3187350" cy="34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