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arlow ExtraLight"/>
      <p:regular r:id="rId15"/>
      <p:bold r:id="rId16"/>
      <p:italic r:id="rId17"/>
      <p:boldItalic r:id="rId18"/>
    </p:embeddedFont>
    <p:embeddedFont>
      <p:font typeface="Hepta Slab Medium"/>
      <p:regular r:id="rId19"/>
      <p:bold r:id="rId20"/>
    </p:embeddedFont>
    <p:embeddedFont>
      <p:font typeface="Hepta Slab Light"/>
      <p:regular r:id="rId21"/>
      <p:bold r:id="rId22"/>
    </p:embeddedFont>
    <p:embeddedFont>
      <p:font typeface="Hepta Slab"/>
      <p:regular r:id="rId23"/>
      <p:bold r:id="rId24"/>
    </p:embeddedFont>
    <p:embeddedFont>
      <p:font typeface="Hepta Slab SemiBold"/>
      <p:regular r:id="rId25"/>
      <p:bold r:id="rId26"/>
    </p:embeddedFont>
    <p:embeddedFont>
      <p:font typeface="Barlow Medium"/>
      <p:regular r:id="rId27"/>
      <p:bold r:id="rId28"/>
      <p:italic r:id="rId29"/>
      <p:boldItalic r:id="rId30"/>
    </p:embeddedFont>
    <p:embeddedFont>
      <p:font typeface="Hepta Slab ExtraBold"/>
      <p:bold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Medium-bold.fntdata"/><Relationship Id="rId22" Type="http://schemas.openxmlformats.org/officeDocument/2006/relationships/font" Target="fonts/HeptaSlabLight-bold.fntdata"/><Relationship Id="rId21" Type="http://schemas.openxmlformats.org/officeDocument/2006/relationships/font" Target="fonts/HeptaSlabLight-regular.fntdata"/><Relationship Id="rId24" Type="http://schemas.openxmlformats.org/officeDocument/2006/relationships/font" Target="fonts/HeptaSlab-bold.fntdata"/><Relationship Id="rId23" Type="http://schemas.openxmlformats.org/officeDocument/2006/relationships/font" Target="fonts/Hepta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ptaSlabSemiBold-bold.fntdata"/><Relationship Id="rId25" Type="http://schemas.openxmlformats.org/officeDocument/2006/relationships/font" Target="fonts/HeptaSlabSemiBold-regular.fntdata"/><Relationship Id="rId28" Type="http://schemas.openxmlformats.org/officeDocument/2006/relationships/font" Target="fonts/BarlowMedium-bold.fntdata"/><Relationship Id="rId27" Type="http://schemas.openxmlformats.org/officeDocument/2006/relationships/font" Target="fonts/Barlow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ptaSlabExtraBold-bold.fntdata"/><Relationship Id="rId30" Type="http://schemas.openxmlformats.org/officeDocument/2006/relationships/font" Target="fonts/Barlow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.fntdata"/><Relationship Id="rId10" Type="http://schemas.openxmlformats.org/officeDocument/2006/relationships/slide" Target="slides/slide5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8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italic.fntdata"/><Relationship Id="rId15" Type="http://schemas.openxmlformats.org/officeDocument/2006/relationships/font" Target="fonts/BarlowExtraLight-regular.fntdata"/><Relationship Id="rId37" Type="http://schemas.openxmlformats.org/officeDocument/2006/relationships/font" Target="fonts/Barlow-bold.fntdata"/><Relationship Id="rId14" Type="http://schemas.openxmlformats.org/officeDocument/2006/relationships/slide" Target="slides/slide9.xml"/><Relationship Id="rId36" Type="http://schemas.openxmlformats.org/officeDocument/2006/relationships/font" Target="fonts/Barlow-regular.fntdata"/><Relationship Id="rId17" Type="http://schemas.openxmlformats.org/officeDocument/2006/relationships/font" Target="fonts/BarlowExtraLight-italic.fntdata"/><Relationship Id="rId39" Type="http://schemas.openxmlformats.org/officeDocument/2006/relationships/font" Target="fonts/Barlow-boldItalic.fntdata"/><Relationship Id="rId16" Type="http://schemas.openxmlformats.org/officeDocument/2006/relationships/font" Target="fonts/BarlowExtraLight-bold.fntdata"/><Relationship Id="rId38" Type="http://schemas.openxmlformats.org/officeDocument/2006/relationships/font" Target="fonts/Barlow-italic.fntdata"/><Relationship Id="rId19" Type="http://schemas.openxmlformats.org/officeDocument/2006/relationships/font" Target="fonts/HeptaSlabMedium-regular.fntdata"/><Relationship Id="rId18" Type="http://schemas.openxmlformats.org/officeDocument/2006/relationships/font" Target="fonts/BarlowExtra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b89deb8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b89deb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b89deb8b9_8_2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b89deb8b9_8_2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b89deb8b9_8_2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b89deb8b9_8_2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b89deb8b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b89deb8b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b89deb8b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b89deb8b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b89deb8b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1b89deb8b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b89deb8b9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b89deb8b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b89deb8b9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b89deb8b9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b89deb8b9_8_2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b89deb8b9_8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uperset.dei320.ischool.utexas.edu/superset/dashboard/63/?native_filters_key=p_qusnYD3dt_Fsk2hYeNbrcXj5FnGuyfk17VLYzLEiy8N0nfuhjvF5C5lDtt3V7v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263850" y="921850"/>
            <a:ext cx="8616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900">
                <a:solidFill>
                  <a:srgbClr val="434343"/>
                </a:solidFill>
              </a:rPr>
              <a:t>IMDB Entertainment Ratings Project</a:t>
            </a:r>
            <a:endParaRPr sz="4900">
              <a:solidFill>
                <a:srgbClr val="434343"/>
              </a:solidFill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688500" y="3475350"/>
            <a:ext cx="1770000" cy="93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Tanya Arya, 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Claire Chun, 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Wai Kei Rachel Foong,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Serena Manwani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1843050" y="2713800"/>
            <a:ext cx="54579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400">
                <a:solidFill>
                  <a:schemeClr val="accent3"/>
                </a:solidFill>
              </a:rPr>
              <a:t>I 320D Data Engineering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2" type="body"/>
          </p:nvPr>
        </p:nvSpPr>
        <p:spPr>
          <a:xfrm>
            <a:off x="731697" y="9976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4" name="Google Shape;334;p48"/>
          <p:cNvSpPr txBox="1"/>
          <p:nvPr>
            <p:ph idx="3" type="subTitle"/>
          </p:nvPr>
        </p:nvSpPr>
        <p:spPr>
          <a:xfrm>
            <a:off x="1657796" y="9973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5" name="Google Shape;335;p48"/>
          <p:cNvSpPr txBox="1"/>
          <p:nvPr>
            <p:ph idx="5" type="body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6" name="Google Shape;336;p48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37" name="Google Shape;337;p48"/>
          <p:cNvSpPr txBox="1"/>
          <p:nvPr>
            <p:ph idx="8" type="body"/>
          </p:nvPr>
        </p:nvSpPr>
        <p:spPr>
          <a:xfrm>
            <a:off x="787297" y="34476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8" name="Google Shape;338;p48"/>
          <p:cNvSpPr txBox="1"/>
          <p:nvPr>
            <p:ph idx="9" type="subTitle"/>
          </p:nvPr>
        </p:nvSpPr>
        <p:spPr>
          <a:xfrm>
            <a:off x="1699221" y="34474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339" name="Google Shape;339;p48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0" name="Google Shape;340;p48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PRODUCTS</a:t>
            </a:r>
            <a:endParaRPr/>
          </a:p>
        </p:txBody>
      </p:sp>
      <p:sp>
        <p:nvSpPr>
          <p:cNvPr id="341" name="Google Shape;341;p48"/>
          <p:cNvSpPr txBox="1"/>
          <p:nvPr>
            <p:ph idx="17" type="body"/>
          </p:nvPr>
        </p:nvSpPr>
        <p:spPr>
          <a:xfrm>
            <a:off x="48227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2" name="Google Shape;342;p48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43" name="Google Shape;343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8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22EF"/>
                </a:solidFill>
              </a:rPr>
              <a:t>Table of Contents</a:t>
            </a:r>
            <a:endParaRPr>
              <a:solidFill>
                <a:srgbClr val="2322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702825" y="724862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350" name="Google Shape;350;p49"/>
          <p:cNvSpPr txBox="1"/>
          <p:nvPr>
            <p:ph idx="2" type="title"/>
          </p:nvPr>
        </p:nvSpPr>
        <p:spPr>
          <a:xfrm>
            <a:off x="702825" y="2072013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351" name="Google Shape;351;p49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Genres</a:t>
            </a:r>
            <a:endParaRPr/>
          </a:p>
        </p:txBody>
      </p:sp>
      <p:sp>
        <p:nvSpPr>
          <p:cNvPr id="352" name="Google Shape;352;p49"/>
          <p:cNvSpPr txBox="1"/>
          <p:nvPr>
            <p:ph idx="4" type="title"/>
          </p:nvPr>
        </p:nvSpPr>
        <p:spPr>
          <a:xfrm>
            <a:off x="702825" y="412562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53" name="Google Shape;353;p49"/>
          <p:cNvSpPr txBox="1"/>
          <p:nvPr>
            <p:ph idx="4294967295" type="title"/>
          </p:nvPr>
        </p:nvSpPr>
        <p:spPr>
          <a:xfrm>
            <a:off x="3433500" y="745675"/>
            <a:ext cx="4810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Design and implement a data pipeline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Internet Movie DataBase (IMDB) dataset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Transform raw data into an organized Star Schema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Meaningful insights through visualization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Decision Making, identify trends and measure performance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4" name="Google Shape;354;p49"/>
          <p:cNvSpPr txBox="1"/>
          <p:nvPr>
            <p:ph idx="4294967295" type="title"/>
          </p:nvPr>
        </p:nvSpPr>
        <p:spPr>
          <a:xfrm>
            <a:off x="3433500" y="3039643"/>
            <a:ext cx="4810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Animation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Comedy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Family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Musical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Romance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5" name="Google Shape;355;p49"/>
          <p:cNvSpPr txBox="1"/>
          <p:nvPr>
            <p:ph idx="4294967295" type="title"/>
          </p:nvPr>
        </p:nvSpPr>
        <p:spPr>
          <a:xfrm>
            <a:off x="3423200" y="4123250"/>
            <a:ext cx="4810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CSV files contain directors, actresses, actors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6" name="Google Shape;356;p49"/>
          <p:cNvCxnSpPr/>
          <p:nvPr/>
        </p:nvCxnSpPr>
        <p:spPr>
          <a:xfrm>
            <a:off x="791150" y="72483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9"/>
          <p:cNvCxnSpPr/>
          <p:nvPr/>
        </p:nvCxnSpPr>
        <p:spPr>
          <a:xfrm>
            <a:off x="791150" y="1920347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9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9"/>
          <p:cNvCxnSpPr/>
          <p:nvPr/>
        </p:nvCxnSpPr>
        <p:spPr>
          <a:xfrm>
            <a:off x="791150" y="405180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49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1" name="Google Shape;361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49"/>
          <p:cNvSpPr txBox="1"/>
          <p:nvPr>
            <p:ph idx="4294967295" type="title"/>
          </p:nvPr>
        </p:nvSpPr>
        <p:spPr>
          <a:xfrm>
            <a:off x="3458075" y="1920350"/>
            <a:ext cx="4810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Modeling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Staging Tables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Transformation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Products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Visualization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idx="1" type="subTitle"/>
          </p:nvPr>
        </p:nvSpPr>
        <p:spPr>
          <a:xfrm>
            <a:off x="699725" y="392700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22EF"/>
                </a:solidFill>
                <a:latin typeface="Hepta Slab SemiBold"/>
                <a:ea typeface="Hepta Slab SemiBold"/>
                <a:cs typeface="Hepta Slab SemiBold"/>
                <a:sym typeface="Hepta Slab SemiBold"/>
              </a:rPr>
              <a:t>REQUIREMENTS</a:t>
            </a:r>
            <a:endParaRPr sz="1700">
              <a:solidFill>
                <a:srgbClr val="2322EF"/>
              </a:solidFill>
              <a:latin typeface="Hepta Slab SemiBold"/>
              <a:ea typeface="Hepta Slab SemiBold"/>
              <a:cs typeface="Hepta Slab SemiBold"/>
              <a:sym typeface="Hepta Slab SemiBold"/>
            </a:endParaRPr>
          </a:p>
        </p:txBody>
      </p:sp>
      <p:sp>
        <p:nvSpPr>
          <p:cNvPr id="368" name="Google Shape;368;p50"/>
          <p:cNvSpPr txBox="1"/>
          <p:nvPr>
            <p:ph idx="3" type="subTitle"/>
          </p:nvPr>
        </p:nvSpPr>
        <p:spPr>
          <a:xfrm>
            <a:off x="376000" y="880400"/>
            <a:ext cx="85032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are the top 10 highest rated movies for the last 5 years?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directors (with at least 3 movies) have the highest average rating?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actresses (with at least 3 movies) have the highest average rating?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actors (with at least 3 movies) have the highest average rating?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are the 3 highest rated movies in each genre?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1"/>
          <p:cNvPicPr preferRelativeResize="0"/>
          <p:nvPr/>
        </p:nvPicPr>
        <p:blipFill rotWithShape="1">
          <a:blip r:embed="rId3">
            <a:alphaModFix/>
          </a:blip>
          <a:srcRect b="0" l="2686" r="3044" t="0"/>
          <a:stretch/>
        </p:blipFill>
        <p:spPr>
          <a:xfrm>
            <a:off x="0" y="0"/>
            <a:ext cx="62277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1"/>
          <p:cNvSpPr txBox="1"/>
          <p:nvPr>
            <p:ph idx="3" type="subTitle"/>
          </p:nvPr>
        </p:nvSpPr>
        <p:spPr>
          <a:xfrm>
            <a:off x="6114450" y="0"/>
            <a:ext cx="29586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Cleaned and transformed the raw IMDB dataset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Dropped specific columns, including end_year and title_id (starts with tt)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Avoided data redundancy and inconsistencies within the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Notable discrepancy between “music” and “musical” columns, so we dropped rows with the genre being “music”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2"/>
          <p:cNvPicPr preferRelativeResize="0"/>
          <p:nvPr/>
        </p:nvPicPr>
        <p:blipFill rotWithShape="1">
          <a:blip r:embed="rId3">
            <a:alphaModFix/>
          </a:blip>
          <a:srcRect b="21734" l="0" r="44021" t="0"/>
          <a:stretch/>
        </p:blipFill>
        <p:spPr>
          <a:xfrm>
            <a:off x="1631450" y="181750"/>
            <a:ext cx="5726999" cy="4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idx="3" type="body"/>
          </p:nvPr>
        </p:nvSpPr>
        <p:spPr>
          <a:xfrm>
            <a:off x="4829677" y="22571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rPr>
              <a:t>Questions 2, 3, 4</a:t>
            </a:r>
            <a:endParaRPr sz="1300">
              <a:solidFill>
                <a:schemeClr val="accent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rPr>
              <a:t>Simplifies the process of </a:t>
            </a:r>
            <a:endParaRPr sz="1300">
              <a:solidFill>
                <a:schemeClr val="accent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Medium"/>
              <a:buChar char="●"/>
            </a:pPr>
            <a:r>
              <a:rPr lang="en" sz="13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rPr>
              <a:t>Identifying highest-rated directors, actors, and actresses</a:t>
            </a:r>
            <a:endParaRPr sz="1300">
              <a:solidFill>
                <a:schemeClr val="accent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Medium"/>
              <a:buChar char="●"/>
            </a:pPr>
            <a:r>
              <a:rPr lang="en" sz="13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rPr>
              <a:t>Identifying top-rated movies by ratings and number of votes</a:t>
            </a:r>
            <a:endParaRPr sz="1300">
              <a:solidFill>
                <a:schemeClr val="accent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5" name="Google Shape;385;p53"/>
          <p:cNvSpPr txBox="1"/>
          <p:nvPr>
            <p:ph idx="2" type="body"/>
          </p:nvPr>
        </p:nvSpPr>
        <p:spPr>
          <a:xfrm>
            <a:off x="609250" y="22571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rPr>
              <a:t>Questions 1 &amp; 5</a:t>
            </a:r>
            <a:endParaRPr sz="1300">
              <a:solidFill>
                <a:schemeClr val="accent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rPr>
              <a:t>Simplifies the process of </a:t>
            </a:r>
            <a:endParaRPr sz="1300">
              <a:solidFill>
                <a:schemeClr val="accent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Medium"/>
              <a:buChar char="●"/>
            </a:pPr>
            <a:r>
              <a:rPr lang="en" sz="13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rPr>
              <a:t>Ranking movies by genre</a:t>
            </a:r>
            <a:endParaRPr sz="1300">
              <a:solidFill>
                <a:schemeClr val="accent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Medium"/>
              <a:buChar char="●"/>
            </a:pPr>
            <a:r>
              <a:rPr lang="en" sz="13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rPr>
              <a:t>Identifying highest-rated movies by genre</a:t>
            </a:r>
            <a:endParaRPr sz="1300">
              <a:solidFill>
                <a:schemeClr val="accent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accent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6" name="Google Shape;386;p53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Products</a:t>
            </a:r>
            <a:endParaRPr/>
          </a:p>
        </p:txBody>
      </p:sp>
      <p:sp>
        <p:nvSpPr>
          <p:cNvPr id="387" name="Google Shape;387;p53"/>
          <p:cNvSpPr txBox="1"/>
          <p:nvPr>
            <p:ph idx="4294967295" type="subTitle"/>
          </p:nvPr>
        </p:nvSpPr>
        <p:spPr>
          <a:xfrm>
            <a:off x="609250" y="1703050"/>
            <a:ext cx="1307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  <a:latin typeface="Hepta Slab ExtraBold"/>
                <a:ea typeface="Hepta Slab ExtraBold"/>
                <a:cs typeface="Hepta Slab ExtraBold"/>
                <a:sym typeface="Hepta Slab ExtraBold"/>
              </a:rPr>
              <a:t>01</a:t>
            </a:r>
            <a:endParaRPr sz="2200">
              <a:solidFill>
                <a:srgbClr val="9900FF"/>
              </a:solidFill>
              <a:latin typeface="Hepta Slab ExtraBold"/>
              <a:ea typeface="Hepta Slab ExtraBold"/>
              <a:cs typeface="Hepta Slab ExtraBold"/>
              <a:sym typeface="Hepta Slab ExtraBold"/>
            </a:endParaRPr>
          </a:p>
        </p:txBody>
      </p:sp>
      <p:sp>
        <p:nvSpPr>
          <p:cNvPr id="388" name="Google Shape;388;p53"/>
          <p:cNvSpPr txBox="1"/>
          <p:nvPr>
            <p:ph idx="4294967295" type="subTitle"/>
          </p:nvPr>
        </p:nvSpPr>
        <p:spPr>
          <a:xfrm>
            <a:off x="4885850" y="1703050"/>
            <a:ext cx="1307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  <a:latin typeface="Hepta Slab ExtraBold"/>
                <a:ea typeface="Hepta Slab ExtraBold"/>
                <a:cs typeface="Hepta Slab ExtraBold"/>
                <a:sym typeface="Hepta Slab ExtraBold"/>
              </a:rPr>
              <a:t>02</a:t>
            </a:r>
            <a:endParaRPr sz="2200">
              <a:solidFill>
                <a:srgbClr val="9900FF"/>
              </a:solidFill>
              <a:latin typeface="Hepta Slab ExtraBold"/>
              <a:ea typeface="Hepta Slab ExtraBold"/>
              <a:cs typeface="Hepta Slab ExtraBold"/>
              <a:sym typeface="Hepta Slab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>
            <p:ph idx="4294967295" type="subTitle"/>
          </p:nvPr>
        </p:nvSpPr>
        <p:spPr>
          <a:xfrm>
            <a:off x="2744400" y="2296200"/>
            <a:ext cx="36552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Dashboard</a:t>
            </a:r>
            <a:endParaRPr sz="23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>
            <p:ph type="title"/>
          </p:nvPr>
        </p:nvSpPr>
        <p:spPr>
          <a:xfrm>
            <a:off x="2024700" y="1850725"/>
            <a:ext cx="50946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THANK YOU!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