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18"/>
  </p:notesMasterIdLst>
  <p:sldIdLst>
    <p:sldId id="256" r:id="rId5"/>
    <p:sldId id="342" r:id="rId6"/>
    <p:sldId id="347" r:id="rId7"/>
    <p:sldId id="354" r:id="rId8"/>
    <p:sldId id="358" r:id="rId9"/>
    <p:sldId id="350" r:id="rId10"/>
    <p:sldId id="355" r:id="rId11"/>
    <p:sldId id="351" r:id="rId12"/>
    <p:sldId id="356" r:id="rId13"/>
    <p:sldId id="359" r:id="rId14"/>
    <p:sldId id="352" r:id="rId15"/>
    <p:sldId id="353" r:id="rId16"/>
    <p:sldId id="34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1F5A677-C814-47D9-A618-052FD48E3646}">
          <p14:sldIdLst>
            <p14:sldId id="256"/>
            <p14:sldId id="342"/>
            <p14:sldId id="347"/>
            <p14:sldId id="354"/>
            <p14:sldId id="358"/>
            <p14:sldId id="350"/>
            <p14:sldId id="355"/>
            <p14:sldId id="351"/>
            <p14:sldId id="356"/>
            <p14:sldId id="359"/>
            <p14:sldId id="352"/>
            <p14:sldId id="353"/>
            <p14:sldId id="3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652C90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2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62" y="10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570CA-13DA-46D9-9DB1-4752C7A8E8CA}" type="datetimeFigureOut">
              <a:rPr lang="pl-PL" smtClean="0"/>
              <a:t>14.01.2021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9646B-16BC-453C-B3BE-7670C5DADA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148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94" y="493184"/>
            <a:ext cx="5616606" cy="3803608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394" y="4447713"/>
            <a:ext cx="5616606" cy="124551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6433" y="6226642"/>
            <a:ext cx="2787588" cy="365125"/>
          </a:xfrm>
        </p:spPr>
        <p:txBody>
          <a:bodyPr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fld id="{6AF42C4F-01CF-4077-8471-FA2F2731172D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7DE42D14-7C28-4951-A486-3C3CB8E88F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432" y="2073723"/>
            <a:ext cx="5404174" cy="2702088"/>
          </a:xfrm>
          <a:prstGeom prst="rect">
            <a:avLst/>
          </a:prstGeom>
        </p:spPr>
      </p:pic>
      <p:sp>
        <p:nvSpPr>
          <p:cNvPr id="8" name="Owal 7">
            <a:extLst>
              <a:ext uri="{FF2B5EF4-FFF2-40B4-BE49-F238E27FC236}">
                <a16:creationId xmlns:a16="http://schemas.microsoft.com/office/drawing/2014/main" id="{C3732CFF-8A0E-487D-B12C-A5DA6F58F5B1}"/>
              </a:ext>
            </a:extLst>
          </p:cNvPr>
          <p:cNvSpPr/>
          <p:nvPr userDrawn="1"/>
        </p:nvSpPr>
        <p:spPr>
          <a:xfrm>
            <a:off x="11176663" y="295543"/>
            <a:ext cx="2030674" cy="2030674"/>
          </a:xfrm>
          <a:prstGeom prst="ellipse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DF7D6360-5F64-4EC2-AFD0-6268AD05CE0F}"/>
              </a:ext>
            </a:extLst>
          </p:cNvPr>
          <p:cNvSpPr/>
          <p:nvPr userDrawn="1"/>
        </p:nvSpPr>
        <p:spPr>
          <a:xfrm>
            <a:off x="9651508" y="-850549"/>
            <a:ext cx="2713034" cy="2713034"/>
          </a:xfrm>
          <a:prstGeom prst="ellipse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89139" y="493184"/>
            <a:ext cx="1575047" cy="365125"/>
          </a:xfrm>
          <a:prstGeom prst="rect">
            <a:avLst/>
          </a:prstGeom>
        </p:spPr>
        <p:txBody>
          <a:bodyPr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0641DAF7-491F-4B83-BA3D-42A4DA5FFC46}" type="datetime1">
              <a:rPr lang="pl-PL" smtClean="0"/>
              <a:t>14.01.2021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512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ry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B92E7E65-B2E9-4F6C-8552-FA7D6C5B30A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5DD730BC-72E8-440C-83B7-04C292586E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9438" y="549275"/>
            <a:ext cx="11002962" cy="5689600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l-PL"/>
              <a:t>Kliknij, aby wpisać notatki. Pamiętaj o ukryciu slajdu przed opublikowaniem/rozpoczęciem prezentacji</a:t>
            </a:r>
          </a:p>
        </p:txBody>
      </p:sp>
    </p:spTree>
    <p:extLst>
      <p:ext uri="{BB962C8B-B14F-4D97-AF65-F5344CB8AC3E}">
        <p14:creationId xmlns:p14="http://schemas.microsoft.com/office/powerpoint/2010/main" val="93957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kończe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1A6379F-1B07-4C07-8052-72F8589B7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808853B7-044F-4923-8DF0-8EE28E0681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5024832"/>
            <a:ext cx="5838528" cy="457296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b="1" i="1"/>
            </a:lvl1pPr>
          </a:lstStyle>
          <a:p>
            <a:pPr lvl="0"/>
            <a:r>
              <a:rPr lang="pl-PL"/>
              <a:t>Imię i nazwisko</a:t>
            </a:r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66E20227-4DEE-462E-9CE3-96EBAE73E085}"/>
              </a:ext>
            </a:extLst>
          </p:cNvPr>
          <p:cNvSpPr/>
          <p:nvPr userDrawn="1"/>
        </p:nvSpPr>
        <p:spPr>
          <a:xfrm>
            <a:off x="11176663" y="295543"/>
            <a:ext cx="2030674" cy="2030674"/>
          </a:xfrm>
          <a:prstGeom prst="ellipse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5EB936D6-A939-481C-A5AD-39731CE72893}"/>
              </a:ext>
            </a:extLst>
          </p:cNvPr>
          <p:cNvSpPr/>
          <p:nvPr userDrawn="1"/>
        </p:nvSpPr>
        <p:spPr>
          <a:xfrm>
            <a:off x="9651508" y="-850549"/>
            <a:ext cx="2713034" cy="2713034"/>
          </a:xfrm>
          <a:prstGeom prst="ellipse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ymbol zastępczy tekstu 8">
            <a:extLst>
              <a:ext uri="{FF2B5EF4-FFF2-40B4-BE49-F238E27FC236}">
                <a16:creationId xmlns:a16="http://schemas.microsoft.com/office/drawing/2014/main" id="{F8EEC73C-3A9A-4A8A-AA11-C2F89D2584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568842"/>
            <a:ext cx="5838528" cy="457296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i="1"/>
            </a:lvl1pPr>
          </a:lstStyle>
          <a:p>
            <a:pPr lvl="0"/>
            <a:r>
              <a:rPr lang="pl-PL"/>
              <a:t>Mail</a:t>
            </a:r>
          </a:p>
        </p:txBody>
      </p:sp>
      <p:sp>
        <p:nvSpPr>
          <p:cNvPr id="17" name="Symbol zastępczy tekstu 8">
            <a:extLst>
              <a:ext uri="{FF2B5EF4-FFF2-40B4-BE49-F238E27FC236}">
                <a16:creationId xmlns:a16="http://schemas.microsoft.com/office/drawing/2014/main" id="{E0E0CE71-C3A0-40D5-B21D-A66DCF7D16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6101277"/>
            <a:ext cx="5838528" cy="457296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i="1"/>
            </a:lvl1pPr>
          </a:lstStyle>
          <a:p>
            <a:pPr lvl="0"/>
            <a:r>
              <a:rPr lang="pl-PL"/>
              <a:t>Twitter/LinkedIn/GitHub/Web/Inne</a:t>
            </a:r>
          </a:p>
        </p:txBody>
      </p:sp>
      <p:sp>
        <p:nvSpPr>
          <p:cNvPr id="19" name="Symbol zastępczy tekstu 18">
            <a:extLst>
              <a:ext uri="{FF2B5EF4-FFF2-40B4-BE49-F238E27FC236}">
                <a16:creationId xmlns:a16="http://schemas.microsoft.com/office/drawing/2014/main" id="{9232BA1A-E9C1-40FD-85FB-92A836A6D3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2537" y="2651125"/>
            <a:ext cx="9704126" cy="1006475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l-PL" sz="6000" kern="1200" noProof="0" dirty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6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Kliknij, aby dodać tekst</a:t>
            </a:r>
          </a:p>
        </p:txBody>
      </p:sp>
    </p:spTree>
    <p:extLst>
      <p:ext uri="{BB962C8B-B14F-4D97-AF65-F5344CB8AC3E}">
        <p14:creationId xmlns:p14="http://schemas.microsoft.com/office/powerpoint/2010/main" val="214500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D3F2CA6B-2D26-4ED4-920A-065DCD17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16" name="Symbol zastępczy numeru slajdu 15">
            <a:extLst>
              <a:ext uri="{FF2B5EF4-FFF2-40B4-BE49-F238E27FC236}">
                <a16:creationId xmlns:a16="http://schemas.microsoft.com/office/drawing/2014/main" id="{1F54C169-F9F2-4839-8035-2BD6558B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‹#›</a:t>
            </a:fld>
            <a:endParaRPr lang="pl-PL"/>
          </a:p>
        </p:txBody>
      </p:sp>
      <p:pic>
        <p:nvPicPr>
          <p:cNvPr id="19" name="Obraz 18">
            <a:extLst>
              <a:ext uri="{FF2B5EF4-FFF2-40B4-BE49-F238E27FC236}">
                <a16:creationId xmlns:a16="http://schemas.microsoft.com/office/drawing/2014/main" id="{AE1707D0-AEF0-4778-B29F-5ECAC3470A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97" y="5247982"/>
            <a:ext cx="1864310" cy="186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2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(sli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7345" y="3089810"/>
            <a:ext cx="8271164" cy="67838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D3F2CA6B-2D26-4ED4-920A-065DCD176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827578"/>
            <a:ext cx="10515600" cy="1325562"/>
          </a:xfrm>
        </p:spPr>
        <p:txBody>
          <a:bodyPr>
            <a:normAutofit/>
          </a:bodyPr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16" name="Symbol zastępczy numeru slajdu 15">
            <a:extLst>
              <a:ext uri="{FF2B5EF4-FFF2-40B4-BE49-F238E27FC236}">
                <a16:creationId xmlns:a16="http://schemas.microsoft.com/office/drawing/2014/main" id="{1F54C169-F9F2-4839-8035-2BD6558B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‹#›</a:t>
            </a:fld>
            <a:endParaRPr lang="pl-PL"/>
          </a:p>
        </p:txBody>
      </p:sp>
      <p:pic>
        <p:nvPicPr>
          <p:cNvPr id="19" name="Obraz 18">
            <a:extLst>
              <a:ext uri="{FF2B5EF4-FFF2-40B4-BE49-F238E27FC236}">
                <a16:creationId xmlns:a16="http://schemas.microsoft.com/office/drawing/2014/main" id="{AE1707D0-AEF0-4778-B29F-5ECAC3470A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97" y="5247982"/>
            <a:ext cx="1864310" cy="186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1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(zaznaczo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D3F2CA6B-2D26-4ED4-920A-065DCD17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16" name="Symbol zastępczy numeru slajdu 15">
            <a:extLst>
              <a:ext uri="{FF2B5EF4-FFF2-40B4-BE49-F238E27FC236}">
                <a16:creationId xmlns:a16="http://schemas.microsoft.com/office/drawing/2014/main" id="{1F54C169-F9F2-4839-8035-2BD6558B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‹#›</a:t>
            </a:fld>
            <a:endParaRPr lang="pl-PL"/>
          </a:p>
        </p:txBody>
      </p:sp>
      <p:pic>
        <p:nvPicPr>
          <p:cNvPr id="19" name="Obraz 18">
            <a:extLst>
              <a:ext uri="{FF2B5EF4-FFF2-40B4-BE49-F238E27FC236}">
                <a16:creationId xmlns:a16="http://schemas.microsoft.com/office/drawing/2014/main" id="{AE1707D0-AEF0-4778-B29F-5ECAC3470A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97" y="5247982"/>
            <a:ext cx="1864310" cy="1864310"/>
          </a:xfrm>
          <a:prstGeom prst="rect">
            <a:avLst/>
          </a:prstGeom>
        </p:spPr>
      </p:pic>
      <p:grpSp>
        <p:nvGrpSpPr>
          <p:cNvPr id="6" name="Grupa 5">
            <a:extLst>
              <a:ext uri="{FF2B5EF4-FFF2-40B4-BE49-F238E27FC236}">
                <a16:creationId xmlns:a16="http://schemas.microsoft.com/office/drawing/2014/main" id="{78BA63EC-3F60-4876-935F-49751D8B22A9}"/>
              </a:ext>
            </a:extLst>
          </p:cNvPr>
          <p:cNvGrpSpPr/>
          <p:nvPr userDrawn="1"/>
        </p:nvGrpSpPr>
        <p:grpSpPr>
          <a:xfrm rot="16200000">
            <a:off x="10942857" y="417871"/>
            <a:ext cx="1325561" cy="489820"/>
            <a:chOff x="7048500" y="1059180"/>
            <a:chExt cx="1854324" cy="647700"/>
          </a:xfrm>
        </p:grpSpPr>
        <p:sp>
          <p:nvSpPr>
            <p:cNvPr id="7" name="Strzałka: pagon 6">
              <a:extLst>
                <a:ext uri="{FF2B5EF4-FFF2-40B4-BE49-F238E27FC236}">
                  <a16:creationId xmlns:a16="http://schemas.microsoft.com/office/drawing/2014/main" id="{80ED6B2C-80EF-46BC-AF27-A611C918EE51}"/>
                </a:ext>
              </a:extLst>
            </p:cNvPr>
            <p:cNvSpPr/>
            <p:nvPr userDrawn="1"/>
          </p:nvSpPr>
          <p:spPr>
            <a:xfrm>
              <a:off x="7048500" y="1059180"/>
              <a:ext cx="1066800" cy="647700"/>
            </a:xfrm>
            <a:prstGeom prst="chevron">
              <a:avLst/>
            </a:prstGeom>
            <a:solidFill>
              <a:srgbClr val="652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8" name="Prostokąt 7">
              <a:extLst>
                <a:ext uri="{FF2B5EF4-FFF2-40B4-BE49-F238E27FC236}">
                  <a16:creationId xmlns:a16="http://schemas.microsoft.com/office/drawing/2014/main" id="{9B4F3198-4C94-4E08-AD52-6F54CDD11F18}"/>
                </a:ext>
              </a:extLst>
            </p:cNvPr>
            <p:cNvSpPr/>
            <p:nvPr userDrawn="1"/>
          </p:nvSpPr>
          <p:spPr>
            <a:xfrm>
              <a:off x="7621155" y="1059180"/>
              <a:ext cx="1281669" cy="647700"/>
            </a:xfrm>
            <a:prstGeom prst="rect">
              <a:avLst/>
            </a:prstGeom>
            <a:solidFill>
              <a:srgbClr val="652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30719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 algn="r">
              <a:defRPr sz="8800" b="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‹#›</a:t>
            </a:fld>
            <a:endParaRPr lang="pl-PL"/>
          </a:p>
        </p:txBody>
      </p:sp>
      <p:sp>
        <p:nvSpPr>
          <p:cNvPr id="7" name="Owal 6">
            <a:extLst>
              <a:ext uri="{FF2B5EF4-FFF2-40B4-BE49-F238E27FC236}">
                <a16:creationId xmlns:a16="http://schemas.microsoft.com/office/drawing/2014/main" id="{21C033EA-60F0-486F-BB48-2580DE31DDE6}"/>
              </a:ext>
            </a:extLst>
          </p:cNvPr>
          <p:cNvSpPr/>
          <p:nvPr userDrawn="1"/>
        </p:nvSpPr>
        <p:spPr>
          <a:xfrm>
            <a:off x="11176663" y="295543"/>
            <a:ext cx="2030674" cy="2030674"/>
          </a:xfrm>
          <a:prstGeom prst="ellipse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22F3355D-E131-468C-8A74-9457C769A589}"/>
              </a:ext>
            </a:extLst>
          </p:cNvPr>
          <p:cNvSpPr/>
          <p:nvPr userDrawn="1"/>
        </p:nvSpPr>
        <p:spPr>
          <a:xfrm>
            <a:off x="9651508" y="-850549"/>
            <a:ext cx="2713034" cy="2713034"/>
          </a:xfrm>
          <a:prstGeom prst="ellipse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081F9352-5321-4825-BBE7-156BE50CA8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249" y="-100350"/>
            <a:ext cx="1832828" cy="183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DD3841E-E326-4398-A9FA-E441F57EBA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97" y="5247982"/>
            <a:ext cx="1864310" cy="186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6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3B5D0F7D-B736-46B1-9D77-9C67C70C0F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97" y="5247982"/>
            <a:ext cx="1864310" cy="186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5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20B3864-40F8-46B9-9A53-EA41357E91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97" y="5247982"/>
            <a:ext cx="1864310" cy="186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3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‹#›</a:t>
            </a:fld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953ACC3-0518-4C95-8DCE-A5A3EB7B87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97" y="5247982"/>
            <a:ext cx="1864310" cy="186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3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wal 6">
            <a:extLst>
              <a:ext uri="{FF2B5EF4-FFF2-40B4-BE49-F238E27FC236}">
                <a16:creationId xmlns:a16="http://schemas.microsoft.com/office/drawing/2014/main" id="{CC5E6343-55AC-49DD-A290-11C1A892FF3E}"/>
              </a:ext>
            </a:extLst>
          </p:cNvPr>
          <p:cNvSpPr/>
          <p:nvPr userDrawn="1"/>
        </p:nvSpPr>
        <p:spPr>
          <a:xfrm>
            <a:off x="-1346322" y="5603352"/>
            <a:ext cx="2509298" cy="2509296"/>
          </a:xfrm>
          <a:prstGeom prst="ellipse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216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8676" y="62213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l-PL" sz="24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AF42C4F-01CF-4077-8471-FA2F2731172D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393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9" r:id="rId3"/>
    <p:sldLayoutId id="2147483686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8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5"/>
        </a:buBlip>
        <a:defRPr sz="20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0642CB3-51CE-438F-964E-C8FFB1651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pPr/>
              <a:t>1</a:t>
            </a:fld>
            <a:endParaRPr lang="pl-PL" dirty="0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BCC29E7-EF6B-461A-AD51-8D1CBC39A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7E80-0342-4C76-8C75-B8FFFA274816}" type="datetime1">
              <a:rPr lang="pl-PL" smtClean="0"/>
              <a:t>14.01.2021</a:t>
            </a:fld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5E0EC890-DAF5-4377-B731-878992EF7768}"/>
              </a:ext>
            </a:extLst>
          </p:cNvPr>
          <p:cNvSpPr/>
          <p:nvPr/>
        </p:nvSpPr>
        <p:spPr>
          <a:xfrm>
            <a:off x="5798545" y="2318480"/>
            <a:ext cx="5868186" cy="2710149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03583BC-E397-4CBB-8070-A33664479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4763" y="2724319"/>
            <a:ext cx="9682474" cy="1898469"/>
          </a:xfrm>
        </p:spPr>
        <p:txBody>
          <a:bodyPr>
            <a:normAutofit/>
          </a:bodyPr>
          <a:lstStyle/>
          <a:p>
            <a:pPr algn="ctr"/>
            <a:r>
              <a:rPr lang="pl-PL" sz="4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„Przygotowanie zestawu pomiarowego w celu badania możliwości komunikacji między robotami mobilnymi i panelem sterowania”</a:t>
            </a:r>
            <a:endParaRPr lang="pl-PL" sz="4000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4D50441-A3C5-46C3-8105-DAB8E011FF20}"/>
              </a:ext>
            </a:extLst>
          </p:cNvPr>
          <p:cNvSpPr txBox="1"/>
          <p:nvPr/>
        </p:nvSpPr>
        <p:spPr>
          <a:xfrm>
            <a:off x="9136625" y="5359610"/>
            <a:ext cx="253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Natalia Walczak 233850</a:t>
            </a:r>
          </a:p>
        </p:txBody>
      </p:sp>
    </p:spTree>
    <p:extLst>
      <p:ext uri="{BB962C8B-B14F-4D97-AF65-F5344CB8AC3E}">
        <p14:creationId xmlns:p14="http://schemas.microsoft.com/office/powerpoint/2010/main" val="119405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21EBEBD5-C757-44D4-AAEE-5E41B634F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528763"/>
            <a:ext cx="10515600" cy="1325562"/>
          </a:xfrm>
        </p:spPr>
        <p:txBody>
          <a:bodyPr/>
          <a:lstStyle/>
          <a:p>
            <a:r>
              <a:rPr lang="pl-PL" b="1" dirty="0"/>
              <a:t>Opracowane oprogramowanie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3078628-6931-4680-AFF6-4FAD20C41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10</a:t>
            </a:fld>
            <a:endParaRPr lang="pl-PL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35203FEF-0D61-4C2D-9EE8-966D33F96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37" b="28344"/>
          <a:stretch/>
        </p:blipFill>
        <p:spPr>
          <a:xfrm>
            <a:off x="2836102" y="1715575"/>
            <a:ext cx="6533649" cy="450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26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22395292-3E7F-4829-B7E3-57C8525AD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6" y="1828800"/>
            <a:ext cx="11092543" cy="42168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l-PL" sz="2400" dirty="0"/>
              <a:t> </a:t>
            </a:r>
            <a:r>
              <a:rPr lang="pl-PL" sz="2400" strike="sngStrike" dirty="0"/>
              <a:t>Zaprojektowanie zestawu pomiarowego na bazie gotowych modułów i mikrokontrolerów</a:t>
            </a:r>
            <a:r>
              <a:rPr lang="pl-PL" sz="2400" dirty="0"/>
              <a:t>,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l-PL" sz="2400" dirty="0"/>
              <a:t> </a:t>
            </a:r>
            <a:r>
              <a:rPr lang="pl-PL" sz="2400" strike="sngStrike" dirty="0"/>
              <a:t>Złożenie zestawu pomiarowego</a:t>
            </a:r>
            <a:r>
              <a:rPr lang="pl-PL" sz="2400" dirty="0"/>
              <a:t>,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l-PL" sz="2400" dirty="0"/>
              <a:t> </a:t>
            </a:r>
            <a:r>
              <a:rPr lang="pl-PL" sz="2400" strike="sngStrike" dirty="0"/>
              <a:t>Przygotowanie programu, pozwalającego na wykonanie badań</a:t>
            </a:r>
            <a:r>
              <a:rPr lang="pl-PL" sz="2400" dirty="0"/>
              <a:t>,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l-PL" sz="2400" dirty="0"/>
              <a:t> Opracowanie scenariusza badań.</a:t>
            </a:r>
          </a:p>
          <a:p>
            <a:pPr>
              <a:buFont typeface="Wingdings" panose="05000000000000000000" pitchFamily="2" charset="2"/>
              <a:buChar char="q"/>
            </a:pPr>
            <a:endParaRPr lang="pl-PL" sz="2400" dirty="0"/>
          </a:p>
          <a:p>
            <a:pPr>
              <a:buFont typeface="Wingdings" panose="05000000000000000000" pitchFamily="2" charset="2"/>
              <a:buChar char="q"/>
            </a:pPr>
            <a:endParaRPr lang="pl-PL" sz="2400" dirty="0"/>
          </a:p>
          <a:p>
            <a:pPr>
              <a:buFont typeface="Wingdings" panose="05000000000000000000" pitchFamily="2" charset="2"/>
              <a:buChar char="q"/>
            </a:pPr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0C6B204-EF88-4D4C-A12F-025228D3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b="1" dirty="0"/>
              <a:t>Założenie projektu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5A85103-46D3-41CE-A010-BA60788E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9722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22395292-3E7F-4829-B7E3-57C8525AD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6" y="1828800"/>
            <a:ext cx="11092543" cy="42168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l-PL" sz="2400" dirty="0"/>
              <a:t> </a:t>
            </a:r>
            <a:r>
              <a:rPr lang="pl-PL" sz="2400" strike="sngStrike" dirty="0"/>
              <a:t>Zaprojektowanie zestawu pomiarowego na bazie gotowych modułów i mikrokontrolerów</a:t>
            </a:r>
            <a:r>
              <a:rPr lang="pl-PL" sz="2400" dirty="0"/>
              <a:t>,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l-PL" sz="2400" dirty="0"/>
              <a:t> </a:t>
            </a:r>
            <a:r>
              <a:rPr lang="pl-PL" sz="2400" strike="sngStrike" dirty="0"/>
              <a:t>Złożenie zestawu pomiarowego</a:t>
            </a:r>
            <a:r>
              <a:rPr lang="pl-PL" sz="2400" dirty="0"/>
              <a:t>,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l-PL" sz="2400" dirty="0"/>
              <a:t> </a:t>
            </a:r>
            <a:r>
              <a:rPr lang="pl-PL" sz="2400" strike="sngStrike" dirty="0"/>
              <a:t>Przygotowanie programu, pozwalającego na wykonanie badań</a:t>
            </a:r>
            <a:r>
              <a:rPr lang="pl-PL" sz="2400" dirty="0"/>
              <a:t>,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l-PL" sz="2400" dirty="0"/>
              <a:t> </a:t>
            </a:r>
            <a:r>
              <a:rPr lang="pl-PL" sz="2400" strike="sngStrike" dirty="0"/>
              <a:t>Opracowanie scenariusza badań</a:t>
            </a:r>
            <a:r>
              <a:rPr lang="pl-PL" sz="24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pl-PL" sz="2400" dirty="0"/>
          </a:p>
          <a:p>
            <a:pPr>
              <a:buFont typeface="Wingdings" panose="05000000000000000000" pitchFamily="2" charset="2"/>
              <a:buChar char="q"/>
            </a:pPr>
            <a:endParaRPr lang="pl-PL" sz="2400" dirty="0"/>
          </a:p>
          <a:p>
            <a:pPr>
              <a:buFont typeface="Wingdings" panose="05000000000000000000" pitchFamily="2" charset="2"/>
              <a:buChar char="q"/>
            </a:pPr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0C6B204-EF88-4D4C-A12F-025228D3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b="1" dirty="0"/>
              <a:t>Założenie projektu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5A85103-46D3-41CE-A010-BA60788E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3209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22395292-3E7F-4829-B7E3-57C8525AD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6" y="2005263"/>
            <a:ext cx="11092543" cy="3648544"/>
          </a:xfrm>
        </p:spPr>
        <p:txBody>
          <a:bodyPr>
            <a:normAutofit/>
          </a:bodyPr>
          <a:lstStyle/>
          <a:p>
            <a:r>
              <a:rPr lang="pl-PL" dirty="0"/>
              <a:t>2 x </a:t>
            </a:r>
            <a:r>
              <a:rPr lang="pl-PL" dirty="0" err="1"/>
              <a:t>Arduino</a:t>
            </a:r>
            <a:r>
              <a:rPr lang="pl-PL" dirty="0"/>
              <a:t> Uno,</a:t>
            </a:r>
          </a:p>
          <a:p>
            <a:r>
              <a:rPr lang="pl-PL" dirty="0"/>
              <a:t>2 x </a:t>
            </a:r>
            <a:r>
              <a:rPr lang="pl-PL" dirty="0" err="1"/>
              <a:t>Xbee</a:t>
            </a:r>
            <a:r>
              <a:rPr lang="pl-PL" dirty="0"/>
              <a:t> 802.15.4 Seria 3,</a:t>
            </a:r>
          </a:p>
          <a:p>
            <a:r>
              <a:rPr lang="pl-PL" dirty="0" err="1"/>
              <a:t>XBee</a:t>
            </a:r>
            <a:r>
              <a:rPr lang="pl-PL" dirty="0"/>
              <a:t> Adapter USB v2,</a:t>
            </a:r>
          </a:p>
          <a:p>
            <a:r>
              <a:rPr lang="pl-PL" dirty="0" err="1"/>
              <a:t>Xbee</a:t>
            </a:r>
            <a:r>
              <a:rPr lang="pl-PL" dirty="0"/>
              <a:t> Adapter USB v2.2,</a:t>
            </a:r>
          </a:p>
          <a:p>
            <a:r>
              <a:rPr lang="pl-PL" dirty="0"/>
              <a:t>2 x </a:t>
            </a:r>
            <a:r>
              <a:rPr lang="pl-PL" dirty="0" err="1"/>
              <a:t>Powerbank</a:t>
            </a:r>
            <a:r>
              <a:rPr lang="pl-PL" dirty="0"/>
              <a:t>.</a:t>
            </a:r>
          </a:p>
          <a:p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0C6B204-EF88-4D4C-A12F-025228D3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b="1" dirty="0"/>
              <a:t>Wykorzystane moduły i elementy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5A85103-46D3-41CE-A010-BA60788E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610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22395292-3E7F-4829-B7E3-57C8525AD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38701" y="3714092"/>
            <a:ext cx="8271164" cy="678380"/>
          </a:xfrm>
        </p:spPr>
        <p:txBody>
          <a:bodyPr/>
          <a:lstStyle/>
          <a:p>
            <a:r>
              <a:rPr lang="pl-PL" dirty="0" err="1"/>
              <a:t>Robotic</a:t>
            </a:r>
            <a:r>
              <a:rPr lang="pl-PL" dirty="0"/>
              <a:t> </a:t>
            </a:r>
            <a:r>
              <a:rPr lang="pl-PL" dirty="0" err="1"/>
              <a:t>medical</a:t>
            </a:r>
            <a:r>
              <a:rPr lang="pl-PL" dirty="0"/>
              <a:t> </a:t>
            </a:r>
            <a:r>
              <a:rPr lang="pl-PL" dirty="0" err="1"/>
              <a:t>rescue</a:t>
            </a:r>
            <a:r>
              <a:rPr lang="pl-PL" dirty="0"/>
              <a:t> </a:t>
            </a:r>
            <a:r>
              <a:rPr lang="pl-PL" dirty="0" err="1"/>
              <a:t>squad</a:t>
            </a:r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0C6B204-EF88-4D4C-A12F-025228D39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60919" y="2406731"/>
            <a:ext cx="10515600" cy="1325562"/>
          </a:xfrm>
        </p:spPr>
        <p:txBody>
          <a:bodyPr>
            <a:normAutofit/>
          </a:bodyPr>
          <a:lstStyle/>
          <a:p>
            <a:pPr algn="ctr"/>
            <a:r>
              <a:rPr lang="pl-PL" b="1" dirty="0" err="1"/>
              <a:t>aRMoRS</a:t>
            </a:r>
            <a:endParaRPr lang="pl-PL" b="1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5A85103-46D3-41CE-A010-BA60788E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2</a:t>
            </a:fld>
            <a:endParaRPr lang="pl-PL"/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8290E785-DAA4-4941-BF3C-B36AA1B6C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8860" y="1733555"/>
            <a:ext cx="5653861" cy="399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1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22395292-3E7F-4829-B7E3-57C8525AD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6" y="1828800"/>
            <a:ext cx="11092543" cy="42168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l-PL" sz="2400" dirty="0"/>
              <a:t> Zaprojektowanie zestawu pomiarowego na bazie gotowych modułów i mikrokontrolerów,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l-PL" sz="2400" dirty="0"/>
              <a:t> Złożenie zestawu pomiarowego,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l-PL" sz="2400" dirty="0"/>
              <a:t> Przygotowanie programu, pozwalającego na wykonanie badań,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l-PL" sz="2400" dirty="0"/>
              <a:t> Opracowanie scenariusza badań.</a:t>
            </a:r>
          </a:p>
          <a:p>
            <a:pPr>
              <a:buFont typeface="Wingdings" panose="05000000000000000000" pitchFamily="2" charset="2"/>
              <a:buChar char="q"/>
            </a:pPr>
            <a:endParaRPr lang="pl-PL" sz="2400" dirty="0"/>
          </a:p>
          <a:p>
            <a:pPr>
              <a:buFont typeface="Wingdings" panose="05000000000000000000" pitchFamily="2" charset="2"/>
              <a:buChar char="q"/>
            </a:pPr>
            <a:endParaRPr lang="pl-PL" sz="2400" dirty="0"/>
          </a:p>
          <a:p>
            <a:pPr>
              <a:buFont typeface="Wingdings" panose="05000000000000000000" pitchFamily="2" charset="2"/>
              <a:buChar char="q"/>
            </a:pPr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0C6B204-EF88-4D4C-A12F-025228D3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b="1" dirty="0"/>
              <a:t>Założenie projektu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5A85103-46D3-41CE-A010-BA60788E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547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3BDB883D-78E4-466B-8698-5115646C0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60" b="12873"/>
          <a:stretch/>
        </p:blipFill>
        <p:spPr>
          <a:xfrm>
            <a:off x="2654969" y="1621991"/>
            <a:ext cx="6882062" cy="4870249"/>
          </a:xfrm>
        </p:spPr>
      </p:pic>
      <p:sp>
        <p:nvSpPr>
          <p:cNvPr id="3" name="Tytuł 2">
            <a:extLst>
              <a:ext uri="{FF2B5EF4-FFF2-40B4-BE49-F238E27FC236}">
                <a16:creationId xmlns:a16="http://schemas.microsoft.com/office/drawing/2014/main" id="{CFE576B9-F79C-46CA-AC0B-A2FAEE7F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Projekt zestawu pomiarowego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3931B84-2C2E-4375-9B25-BC75B2B2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04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241DEF5-F6C7-44E1-A0BB-2C0BA559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5</a:t>
            </a:fld>
            <a:endParaRPr lang="pl-PL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4740A793-94A5-4F8D-826D-3DB61FDABA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15" b="16959"/>
          <a:stretch/>
        </p:blipFill>
        <p:spPr>
          <a:xfrm>
            <a:off x="2493453" y="1628237"/>
            <a:ext cx="7218948" cy="4593108"/>
          </a:xfrm>
          <a:prstGeom prst="rect">
            <a:avLst/>
          </a:prstGeom>
        </p:spPr>
      </p:pic>
      <p:sp>
        <p:nvSpPr>
          <p:cNvPr id="12" name="Tytuł 2">
            <a:extLst>
              <a:ext uri="{FF2B5EF4-FFF2-40B4-BE49-F238E27FC236}">
                <a16:creationId xmlns:a16="http://schemas.microsoft.com/office/drawing/2014/main" id="{5766D480-D33B-4814-A2C2-50408B94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pl-PL" b="1" dirty="0"/>
              <a:t>Schemat połączeń</a:t>
            </a:r>
          </a:p>
        </p:txBody>
      </p:sp>
    </p:spTree>
    <p:extLst>
      <p:ext uri="{BB962C8B-B14F-4D97-AF65-F5344CB8AC3E}">
        <p14:creationId xmlns:p14="http://schemas.microsoft.com/office/powerpoint/2010/main" val="1293166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22395292-3E7F-4829-B7E3-57C8525AD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6" y="1828800"/>
            <a:ext cx="11092543" cy="42168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l-PL" sz="2400" dirty="0"/>
              <a:t> </a:t>
            </a:r>
            <a:r>
              <a:rPr lang="pl-PL" sz="2400" strike="sngStrike" dirty="0"/>
              <a:t>Zaprojektowanie zestawu pomiarowego na bazie gotowych modułów i mikrokontrolerów</a:t>
            </a:r>
            <a:r>
              <a:rPr lang="pl-PL" sz="2400" dirty="0"/>
              <a:t>,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l-PL" sz="2400" dirty="0"/>
              <a:t> Złożenie zestawu pomiarowego,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l-PL" sz="2400" dirty="0"/>
              <a:t> Przygotowanie programu, pozwalającego na wykonanie badań,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l-PL" sz="2400" dirty="0"/>
              <a:t> Opracowanie scenariusza badań.</a:t>
            </a:r>
          </a:p>
          <a:p>
            <a:pPr>
              <a:buFont typeface="Wingdings" panose="05000000000000000000" pitchFamily="2" charset="2"/>
              <a:buChar char="q"/>
            </a:pPr>
            <a:endParaRPr lang="pl-PL" sz="2400" dirty="0"/>
          </a:p>
          <a:p>
            <a:pPr>
              <a:buFont typeface="Wingdings" panose="05000000000000000000" pitchFamily="2" charset="2"/>
              <a:buChar char="q"/>
            </a:pPr>
            <a:endParaRPr lang="pl-PL" sz="2400" dirty="0"/>
          </a:p>
          <a:p>
            <a:pPr>
              <a:buFont typeface="Wingdings" panose="05000000000000000000" pitchFamily="2" charset="2"/>
              <a:buChar char="q"/>
            </a:pPr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0C6B204-EF88-4D4C-A12F-025228D3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b="1" dirty="0"/>
              <a:t>Założenie projektu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5A85103-46D3-41CE-A010-BA60788E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6712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24FBBB4F-4A63-49C4-8A14-E168F23DA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728" y="1691321"/>
            <a:ext cx="5486400" cy="4114800"/>
          </a:xfrm>
        </p:spPr>
      </p:pic>
      <p:sp>
        <p:nvSpPr>
          <p:cNvPr id="3" name="Tytuł 2">
            <a:extLst>
              <a:ext uri="{FF2B5EF4-FFF2-40B4-BE49-F238E27FC236}">
                <a16:creationId xmlns:a16="http://schemas.microsoft.com/office/drawing/2014/main" id="{C2B64A14-FD60-45C0-B317-0AA4F4FC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Zestaw pomiarowy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241DEF5-F6C7-44E1-A0BB-2C0BA559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7</a:t>
            </a:fld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B69ED389-9A2C-41F4-8054-A45E44CAE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31348" y="1005521"/>
            <a:ext cx="4114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4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22395292-3E7F-4829-B7E3-57C8525AD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6" y="1828800"/>
            <a:ext cx="11092543" cy="42168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l-PL" sz="2400" dirty="0"/>
              <a:t> </a:t>
            </a:r>
            <a:r>
              <a:rPr lang="pl-PL" sz="2400" strike="sngStrike" dirty="0"/>
              <a:t>Zaprojektowanie zestawu pomiarowego na bazie gotowych modułów i mikrokontrolerów</a:t>
            </a:r>
            <a:r>
              <a:rPr lang="pl-PL" sz="2400" dirty="0"/>
              <a:t>,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l-PL" sz="2400" dirty="0"/>
              <a:t> </a:t>
            </a:r>
            <a:r>
              <a:rPr lang="pl-PL" sz="2400" strike="sngStrike" dirty="0"/>
              <a:t>Złożenie zestawu pomiarowego</a:t>
            </a:r>
            <a:r>
              <a:rPr lang="pl-PL" sz="2400" dirty="0"/>
              <a:t>,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l-PL" sz="2400" dirty="0"/>
              <a:t> Przygotowanie programu, pozwalającego na wykonanie badań,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l-PL" sz="2400" dirty="0"/>
              <a:t> Opracowanie scenariusza badań.</a:t>
            </a:r>
          </a:p>
          <a:p>
            <a:pPr>
              <a:buFont typeface="Wingdings" panose="05000000000000000000" pitchFamily="2" charset="2"/>
              <a:buChar char="q"/>
            </a:pPr>
            <a:endParaRPr lang="pl-PL" sz="2400" dirty="0"/>
          </a:p>
          <a:p>
            <a:pPr>
              <a:buFont typeface="Wingdings" panose="05000000000000000000" pitchFamily="2" charset="2"/>
              <a:buChar char="q"/>
            </a:pPr>
            <a:endParaRPr lang="pl-PL" sz="2400" dirty="0"/>
          </a:p>
          <a:p>
            <a:pPr>
              <a:buFont typeface="Wingdings" panose="05000000000000000000" pitchFamily="2" charset="2"/>
              <a:buChar char="q"/>
            </a:pPr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0C6B204-EF88-4D4C-A12F-025228D3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b="1" dirty="0"/>
              <a:t>Założenie projektu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5A85103-46D3-41CE-A010-BA60788E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1107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148701AA-5201-42DB-B501-BD11D669D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711" r="44613" b="45612"/>
          <a:stretch/>
        </p:blipFill>
        <p:spPr>
          <a:xfrm>
            <a:off x="6102927" y="2017328"/>
            <a:ext cx="4436736" cy="3878009"/>
          </a:xfrm>
        </p:spPr>
      </p:pic>
      <p:sp>
        <p:nvSpPr>
          <p:cNvPr id="3" name="Tytuł 2">
            <a:extLst>
              <a:ext uri="{FF2B5EF4-FFF2-40B4-BE49-F238E27FC236}">
                <a16:creationId xmlns:a16="http://schemas.microsoft.com/office/drawing/2014/main" id="{21EBEBD5-C757-44D4-AAEE-5E41B634F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528763"/>
            <a:ext cx="10515600" cy="1325562"/>
          </a:xfrm>
        </p:spPr>
        <p:txBody>
          <a:bodyPr/>
          <a:lstStyle/>
          <a:p>
            <a:r>
              <a:rPr lang="pl-PL" b="1" dirty="0"/>
              <a:t>Opracowane oprogramowanie – sprawdzenie działania modułów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3078628-6931-4680-AFF6-4FAD20C41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9</a:t>
            </a:fld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4B6C5FD5-06DD-437A-8717-579FD20954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85" r="39923" b="42593"/>
          <a:stretch/>
        </p:blipFill>
        <p:spPr>
          <a:xfrm>
            <a:off x="1254959" y="2017329"/>
            <a:ext cx="4438137" cy="387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łyszcząc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warcie.pptx" id="{894E410C-DB8F-4D23-A3FF-B91CC2594AD8}" vid="{54ED73B7-EEC5-4C62-B5A2-1FE8B4251BA5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13870165B385544A19B85AD4DA94D25" ma:contentTypeVersion="7" ma:contentTypeDescription="Utwórz nowy dokument." ma:contentTypeScope="" ma:versionID="9f5d9e256b298fadc1d4827d5abf4ba7">
  <xsd:schema xmlns:xsd="http://www.w3.org/2001/XMLSchema" xmlns:xs="http://www.w3.org/2001/XMLSchema" xmlns:p="http://schemas.microsoft.com/office/2006/metadata/properties" xmlns:ns3="bc7ccdc7-f86e-4ade-86be-1c3a10afd2d1" xmlns:ns4="91e65581-717d-4da5-a3c3-d52dcdc7879b" targetNamespace="http://schemas.microsoft.com/office/2006/metadata/properties" ma:root="true" ma:fieldsID="721d60924e123e2173d03928f05f2ce2" ns3:_="" ns4:_="">
    <xsd:import namespace="bc7ccdc7-f86e-4ade-86be-1c3a10afd2d1"/>
    <xsd:import namespace="91e65581-717d-4da5-a3c3-d52dcdc7879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7ccdc7-f86e-4ade-86be-1c3a10afd2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e65581-717d-4da5-a3c3-d52dcdc7879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4B9CC0-CD3E-4C0D-9501-1FA953E143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7ccdc7-f86e-4ade-86be-1c3a10afd2d1"/>
    <ds:schemaRef ds:uri="91e65581-717d-4da5-a3c3-d52dcdc787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4FE27D-9DB6-49E8-8654-724BDC45C5FD}">
  <ds:schemaRefs>
    <ds:schemaRef ds:uri="http://schemas.microsoft.com/office/2006/metadata/properties"/>
    <ds:schemaRef ds:uri="91e65581-717d-4da5-a3c3-d52dcdc7879b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bc7ccdc7-f86e-4ade-86be-1c3a10afd2d1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7974C3E-8D06-4656-98A7-9EB4C62A4E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NETPL_template</Template>
  <TotalTime>2725</TotalTime>
  <Words>243</Words>
  <Application>Microsoft Office PowerPoint</Application>
  <PresentationFormat>Panoramiczny</PresentationFormat>
  <Paragraphs>59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20" baseType="lpstr">
      <vt:lpstr>Arial</vt:lpstr>
      <vt:lpstr>Calibri</vt:lpstr>
      <vt:lpstr>Segoe UI</vt:lpstr>
      <vt:lpstr>Segoe UI Semilight</vt:lpstr>
      <vt:lpstr>Wingdings</vt:lpstr>
      <vt:lpstr>Wingdings 2</vt:lpstr>
      <vt:lpstr>HDOfficeLightV0</vt:lpstr>
      <vt:lpstr>„Przygotowanie zestawu pomiarowego w celu badania możliwości komunikacji między robotami mobilnymi i panelem sterowania”</vt:lpstr>
      <vt:lpstr>aRMoRS</vt:lpstr>
      <vt:lpstr>Założenie projektu</vt:lpstr>
      <vt:lpstr>Projekt zestawu pomiarowego</vt:lpstr>
      <vt:lpstr>Schemat połączeń</vt:lpstr>
      <vt:lpstr>Założenie projektu</vt:lpstr>
      <vt:lpstr>Zestaw pomiarowy</vt:lpstr>
      <vt:lpstr>Założenie projektu</vt:lpstr>
      <vt:lpstr>Opracowane oprogramowanie – sprawdzenie działania modułów</vt:lpstr>
      <vt:lpstr>Opracowane oprogramowanie</vt:lpstr>
      <vt:lpstr>Założenie projektu</vt:lpstr>
      <vt:lpstr>Założenie projektu</vt:lpstr>
      <vt:lpstr>Wykorzystane moduły i elementy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Marcin Kędziora</dc:creator>
  <cp:lastModifiedBy>Natalia Walczak</cp:lastModifiedBy>
  <cp:revision>263</cp:revision>
  <dcterms:created xsi:type="dcterms:W3CDTF">2018-12-04T08:13:35Z</dcterms:created>
  <dcterms:modified xsi:type="dcterms:W3CDTF">2021-01-15T14:22:35Z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0x010100013870165B385544A19B85AD4DA94D25</vt:lpwstr>
  </property>
</Properties>
</file>