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75" r:id="rId14"/>
  </p:sldMasterIdLst>
  <p:notesMasterIdLst>
    <p:notesMasterId r:id="rId16"/>
  </p:notesMasterIdLst>
  <p:sldIdLst>
    <p:sldId id="283" r:id="rId18"/>
    <p:sldId id="291" r:id="rId20"/>
    <p:sldId id="297" r:id="rId22"/>
    <p:sldId id="292" r:id="rId23"/>
    <p:sldId id="290" r:id="rId24"/>
    <p:sldId id="289" r:id="rId26"/>
    <p:sldId id="285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 userDrawn="1">
          <p15:clr>
            <a:srgbClr val="A4A3A4"/>
          </p15:clr>
        </p15:guide>
        <p15:guide id="3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653D3D"/>
    <a:srgbClr val="997D7D"/>
    <a:srgbClr val="730057"/>
    <a:srgbClr val="AD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8599" autoAdjust="0"/>
    <p:restoredTop sz="95597" autoAdjust="0"/>
  </p:normalViewPr>
  <p:slideViewPr>
    <p:cSldViewPr snapToGrid="0" snapToObjects="1">
      <p:cViewPr varScale="1">
        <p:scale>
          <a:sx n="65" d="100"/>
          <a:sy n="65" d="100"/>
        </p:scale>
        <p:origin x="78" y="228"/>
      </p:cViewPr>
      <p:guideLst>
        <p:guide orient="horz" pos="2158"/>
        <p:guide pos="38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4" Type="http://schemas.openxmlformats.org/officeDocument/2006/relationships/slideMaster" Target="slideMasters/slideMaster1.xml"></Relationship><Relationship Id="rId15" Type="http://schemas.openxmlformats.org/officeDocument/2006/relationships/theme" Target="theme/theme1.xml"></Relationship><Relationship Id="rId16" Type="http://schemas.openxmlformats.org/officeDocument/2006/relationships/notesMaster" Target="notesMasters/notesMaster1.xml"></Relationship><Relationship Id="rId18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2" Type="http://schemas.openxmlformats.org/officeDocument/2006/relationships/slide" Target="slides/slide3.xml"></Relationship><Relationship Id="rId23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6" Type="http://schemas.openxmlformats.org/officeDocument/2006/relationships/slide" Target="slides/slide6.xml"></Relationship><Relationship Id="rId28" Type="http://schemas.openxmlformats.org/officeDocument/2006/relationships/slide" Target="slides/slide7.xml"></Relationship><Relationship Id="rId32" Type="http://schemas.openxmlformats.org/officeDocument/2006/relationships/viewProps" Target="viewProps.xml"></Relationship><Relationship Id="rId33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5AF5D-79AE-4EC4-A4C7-1364798DE2A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B9F56-0720-42C2-9A8A-E2FC60FEB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502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7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자바 기초 기술향상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너무 쉬울 수도 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개념 정리 및 용어 정리를 하자</a:t>
            </a:r>
            <a:r>
              <a:rPr lang="en-US" altLang="ko-KR" baseline="0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164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519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633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744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743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517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488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330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65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758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사용자 지정 레이아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-25400" y="6786563"/>
            <a:ext cx="12241213" cy="9683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778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093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729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926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526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822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30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15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50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236D6-BF79-4C2E-B73D-2F6B3EE9200F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2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2738" y="155575"/>
            <a:ext cx="1503362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413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1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notesSlide" Target="../notesSlides/notesSlide2.xml"></Relationship><Relationship Id="rId1" Type="http://schemas.openxmlformats.org/officeDocument/2006/relationships/slideLayout" Target="../slideLayouts/slideLayout12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notesSlide" Target="../notesSlides/notesSlide3.xml"></Relationship><Relationship Id="rId3" Type="http://schemas.openxmlformats.org/officeDocument/2006/relationships/slideLayout" Target="../slideLayouts/slideLayout12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notesSlide" Target="../notesSlides/notesSlide4.xml"></Relationship><Relationship Id="rId3" Type="http://schemas.openxmlformats.org/officeDocument/2006/relationships/slideLayout" Target="../slideLayouts/slideLayout12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notesSlide" Target="../notesSlides/notesSlide5.xml"></Relationship><Relationship Id="rId3" Type="http://schemas.openxmlformats.org/officeDocument/2006/relationships/slideLayout" Target="../slideLayouts/slideLayout12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notesSlide" Target="../notesSlides/notesSlide6.xml"></Relationship><Relationship Id="rId3" Type="http://schemas.openxmlformats.org/officeDocument/2006/relationships/slideLayout" Target="../slideLayouts/slideLayout12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notesSlide" Target="../notesSlides/notesSlide7.xml"></Relationship><Relationship Id="rId3" Type="http://schemas.openxmlformats.org/officeDocument/2006/relationships/slideLayout" Target="../slideLayouts/slideLayout1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그룹 8"/>
          <p:cNvGrpSpPr>
            <a:grpSpLocks/>
          </p:cNvGrpSpPr>
          <p:nvPr/>
        </p:nvGrpSpPr>
        <p:grpSpPr bwMode="auto">
          <a:xfrm>
            <a:off x="2693988" y="1412875"/>
            <a:ext cx="6786562" cy="4121150"/>
            <a:chOff x="3413702" y="746702"/>
            <a:chExt cx="5364596" cy="5364596"/>
          </a:xfrm>
        </p:grpSpPr>
        <p:sp>
          <p:nvSpPr>
            <p:cNvPr id="4" name="직사각형 3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 flip="none" rotWithShape="1">
              <a:gsLst>
                <a:gs pos="0">
                  <a:srgbClr val="E3DCC1"/>
                </a:gs>
                <a:gs pos="6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541699" y="928553"/>
              <a:ext cx="5122405" cy="50008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5400" b="1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연산자</a:t>
              </a:r>
              <a:endParaRPr lang="en-US" altLang="ko-KR" sz="5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>
                <a:defRPr/>
              </a:pPr>
              <a:r>
                <a:rPr lang="ko-KR" altLang="en-US" sz="5400" b="1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실습 문제</a:t>
              </a:r>
              <a:endParaRPr lang="en-US" altLang="ko-KR" sz="5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029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kumimoji="0"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문제 안내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33413" y="1125538"/>
            <a:ext cx="10931525" cy="2160103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기능 제공 클래스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com.kh.practice.func.OperatorPractice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기능 실행 클래스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com.kh.practice.run.Run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한 실습 기능 클래스에 여러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메소드를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넣어 실습 진행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6446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1440" cy="58420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defTabSz="508000">
              <a:buFontTx/>
              <a:buNone/>
              <a:defRPr/>
            </a:pPr>
            <a:r>
              <a:rPr lang="en-US" altLang="ko-KR" sz="3200" b="1"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  <a:cs typeface="Lato Black" charset="0"/>
              </a:rPr>
              <a:t>▶ </a:t>
            </a:r>
            <a:r>
              <a:rPr lang="ko-KR" altLang="en-US" sz="3200" b="1"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  <a:cs typeface="Lato Black" charset="0"/>
              </a:rPr>
              <a:t>실습문제</a:t>
            </a:r>
            <a:r>
              <a:rPr lang="ko-KR" altLang="ko-KR" sz="3200" b="1"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  <a:cs typeface="Lato Black" charset="0"/>
              </a:rPr>
              <a:t>1</a:t>
            </a:r>
            <a:endParaRPr lang="ko-KR" altLang="en-US" sz="3200" b="1">
              <a:latin typeface="맑은 고딕" charset="0"/>
              <a:ea typeface="맑은 고딕" charset="0"/>
              <a:cs typeface="Lato Black" charset="0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33730" y="1125855"/>
            <a:ext cx="10932160" cy="403606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메소드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명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: public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void practice</a:t>
            </a:r>
            <a:r>
              <a:rPr lang="ko-KR" altLang="ko-KR">
                <a:solidFill>
                  <a:schemeClr val="tx1"/>
                </a:solidFill>
                <a:latin typeface="+mn-ea"/>
                <a:ea typeface="맑은 고딕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(){}</a:t>
            </a:r>
            <a:endParaRPr lang="ko-KR" altLang="en-US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모든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사람이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사탕을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골고루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나눠가지려고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한다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.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인원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수와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사탕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개수를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키보드로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입력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받고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endParaRPr lang="ko-KR" altLang="en-US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1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인당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동일하게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나눠가진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사탕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개수와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나눠주고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남은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사탕의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개수를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출력하세요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.</a:t>
            </a:r>
            <a:endParaRPr lang="ko-KR" altLang="en-US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ex.</a:t>
            </a:r>
            <a:endParaRPr lang="ko-KR" altLang="en-US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buFontTx/>
              <a:buNone/>
            </a:pPr>
            <a:r>
              <a:rPr lang="ko-KR" altLang="en-US">
                <a:solidFill>
                  <a:srgbClr val="000000"/>
                </a:solidFill>
                <a:latin typeface="Consolas" charset="0"/>
              </a:rPr>
              <a:t>인원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수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: </a:t>
            </a:r>
            <a:r>
              <a:rPr lang="en-US" altLang="ko-KR">
                <a:solidFill>
                  <a:srgbClr val="00C87D"/>
                </a:solidFill>
                <a:latin typeface="Consolas" charset="0"/>
                <a:ea typeface="Consolas" charset="0"/>
              </a:rPr>
              <a:t>29</a:t>
            </a:r>
            <a:endParaRPr lang="ko-KR" altLang="en-US">
              <a:solidFill>
                <a:srgbClr val="00C87D"/>
              </a:solidFill>
              <a:latin typeface="Consolas" charset="0"/>
              <a:ea typeface="Consolas" charset="0"/>
            </a:endParaRPr>
          </a:p>
          <a:p>
            <a:pPr marL="0" indent="0" defTabSz="508000">
              <a:buFontTx/>
              <a:buNone/>
            </a:pPr>
            <a:r>
              <a:rPr lang="ko-KR" altLang="en-US">
                <a:solidFill>
                  <a:srgbClr val="000000"/>
                </a:solidFill>
                <a:latin typeface="Consolas" charset="0"/>
              </a:rPr>
              <a:t>사탕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개수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: </a:t>
            </a:r>
            <a:r>
              <a:rPr lang="en-US" altLang="ko-KR">
                <a:solidFill>
                  <a:srgbClr val="00C87D"/>
                </a:solidFill>
                <a:latin typeface="Consolas" charset="0"/>
                <a:ea typeface="Consolas" charset="0"/>
              </a:rPr>
              <a:t>100</a:t>
            </a:r>
            <a:endParaRPr lang="ko-KR" altLang="en-US">
              <a:solidFill>
                <a:srgbClr val="00C87D"/>
              </a:solidFill>
              <a:latin typeface="Consolas" charset="0"/>
              <a:ea typeface="Consolas" charset="0"/>
            </a:endParaRPr>
          </a:p>
          <a:p>
            <a:pPr marL="0" indent="0" defTabSz="508000">
              <a:buFontTx/>
              <a:buNone/>
            </a:pPr>
            <a:endParaRPr lang="ko-KR" altLang="en-US">
              <a:solidFill>
                <a:srgbClr val="00C87D"/>
              </a:solidFill>
              <a:latin typeface="Consolas" charset="0"/>
              <a:ea typeface="Consolas" charset="0"/>
            </a:endParaRPr>
          </a:p>
          <a:p>
            <a:pPr marL="0" indent="0" defTabSz="508000">
              <a:buFontTx/>
              <a:buNone/>
            </a:pP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1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인당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사탕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개수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: 3</a:t>
            </a:r>
            <a:endParaRPr lang="ko-KR" altLang="en-US">
              <a:solidFill>
                <a:srgbClr val="000000"/>
              </a:solidFill>
              <a:latin typeface="Consolas" charset="0"/>
              <a:ea typeface="Consolas" charset="0"/>
            </a:endParaRPr>
          </a:p>
          <a:p>
            <a:pPr marL="0" indent="0" defTabSz="508000">
              <a:buFontTx/>
              <a:buNone/>
            </a:pPr>
            <a:r>
              <a:rPr lang="ko-KR" altLang="en-US">
                <a:solidFill>
                  <a:srgbClr val="000000"/>
                </a:solidFill>
                <a:latin typeface="Consolas" charset="0"/>
              </a:rPr>
              <a:t>남는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사탕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개수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: 13</a:t>
            </a:r>
            <a:endParaRPr lang="ko-KR" altLang="en-US">
              <a:solidFill>
                <a:srgbClr val="000000"/>
              </a:solidFill>
              <a:latin typeface="Consolas" charset="0"/>
              <a:ea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153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1440" cy="58420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defTabSz="508000">
              <a:buFontTx/>
              <a:buNone/>
              <a:defRPr/>
            </a:pPr>
            <a:r>
              <a:rPr lang="en-US" altLang="ko-KR" sz="3200" b="1"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  <a:cs typeface="Lato Black" charset="0"/>
              </a:rPr>
              <a:t>▶ </a:t>
            </a:r>
            <a:r>
              <a:rPr lang="ko-KR" altLang="en-US" sz="3200" b="1"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  <a:cs typeface="Lato Black" charset="0"/>
              </a:rPr>
              <a:t>실습문제</a:t>
            </a:r>
            <a:r>
              <a:rPr lang="ko-KR" altLang="ko-KR" sz="3200" b="1"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  <a:cs typeface="Lato Black" charset="0"/>
              </a:rPr>
              <a:t>2</a:t>
            </a:r>
            <a:endParaRPr lang="ko-KR" altLang="en-US" sz="3200" b="1">
              <a:latin typeface="맑은 고딕" charset="0"/>
              <a:ea typeface="맑은 고딕" charset="0"/>
              <a:cs typeface="Lato Black" charset="0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33730" y="1125855"/>
            <a:ext cx="10932160" cy="485775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메소드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명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: public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void practice</a:t>
            </a:r>
            <a:r>
              <a:rPr lang="ko-KR" altLang="ko-KR">
                <a:solidFill>
                  <a:schemeClr val="tx1"/>
                </a:solidFill>
                <a:latin typeface="+mn-ea"/>
                <a:ea typeface="맑은 고딕" charset="0"/>
              </a:rPr>
              <a:t>2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(){}</a:t>
            </a:r>
            <a:endParaRPr lang="ko-KR" altLang="en-US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키보드로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입력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받은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값들을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변수에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기록하고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저장된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변수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값을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화면에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출력하여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확인하세요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.</a:t>
            </a:r>
            <a:endParaRPr lang="ko-KR" altLang="en-US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이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때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성별이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‘M’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이면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남학생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, ‘M’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이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아니면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여학생으로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출력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처리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하세요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.</a:t>
            </a:r>
            <a:endParaRPr lang="ko-KR" altLang="en-US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ex.</a:t>
            </a:r>
            <a:endParaRPr lang="ko-KR" altLang="en-US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buFontTx/>
              <a:buNone/>
            </a:pPr>
            <a:r>
              <a:rPr lang="ko-KR" altLang="en-US">
                <a:solidFill>
                  <a:srgbClr val="000000"/>
                </a:solidFill>
                <a:latin typeface="Consolas" charset="0"/>
              </a:rPr>
              <a:t>이름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: </a:t>
            </a:r>
            <a:r>
              <a:rPr lang="ko-KR" altLang="en-US">
                <a:solidFill>
                  <a:srgbClr val="00C87D"/>
                </a:solidFill>
                <a:latin typeface="Consolas" charset="0"/>
              </a:rPr>
              <a:t>민경민</a:t>
            </a:r>
            <a:endParaRPr lang="ko-KR" altLang="en-US">
              <a:solidFill>
                <a:srgbClr val="00C87D"/>
              </a:solidFill>
              <a:latin typeface="Consolas" charset="0"/>
            </a:endParaRPr>
          </a:p>
          <a:p>
            <a:pPr marL="0" indent="0" defTabSz="508000">
              <a:buFontTx/>
              <a:buNone/>
            </a:pPr>
            <a:r>
              <a:rPr lang="ko-KR" altLang="en-US">
                <a:solidFill>
                  <a:srgbClr val="000000"/>
                </a:solidFill>
                <a:latin typeface="Consolas" charset="0"/>
              </a:rPr>
              <a:t>학년</a:t>
            </a: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(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숫자만</a:t>
            </a: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) : </a:t>
            </a:r>
            <a:r>
              <a:rPr lang="en-US" altLang="ko-KR">
                <a:solidFill>
                  <a:srgbClr val="00C87D"/>
                </a:solidFill>
                <a:latin typeface="Consolas" charset="0"/>
                <a:ea typeface="Consolas" charset="0"/>
              </a:rPr>
              <a:t>3</a:t>
            </a:r>
            <a:endParaRPr lang="ko-KR" altLang="en-US">
              <a:solidFill>
                <a:srgbClr val="00C87D"/>
              </a:solidFill>
              <a:latin typeface="Consolas" charset="0"/>
              <a:ea typeface="Consolas" charset="0"/>
            </a:endParaRPr>
          </a:p>
          <a:p>
            <a:pPr marL="0" indent="0" defTabSz="508000">
              <a:buFontTx/>
              <a:buNone/>
            </a:pPr>
            <a:r>
              <a:rPr lang="ko-KR" altLang="en-US">
                <a:solidFill>
                  <a:srgbClr val="000000"/>
                </a:solidFill>
                <a:latin typeface="Consolas" charset="0"/>
              </a:rPr>
              <a:t>반</a:t>
            </a: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(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숫자만</a:t>
            </a: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) : </a:t>
            </a:r>
            <a:r>
              <a:rPr lang="en-US" altLang="ko-KR">
                <a:solidFill>
                  <a:srgbClr val="00C87D"/>
                </a:solidFill>
                <a:latin typeface="Consolas" charset="0"/>
                <a:ea typeface="Consolas" charset="0"/>
              </a:rPr>
              <a:t>4</a:t>
            </a:r>
            <a:endParaRPr lang="ko-KR" altLang="en-US">
              <a:solidFill>
                <a:srgbClr val="00C87D"/>
              </a:solidFill>
              <a:latin typeface="Consolas" charset="0"/>
              <a:ea typeface="Consolas" charset="0"/>
            </a:endParaRPr>
          </a:p>
          <a:p>
            <a:pPr marL="0" indent="0" defTabSz="508000">
              <a:buFontTx/>
              <a:buNone/>
            </a:pPr>
            <a:r>
              <a:rPr lang="ko-KR" altLang="en-US">
                <a:solidFill>
                  <a:srgbClr val="000000"/>
                </a:solidFill>
                <a:latin typeface="Consolas" charset="0"/>
              </a:rPr>
              <a:t>번호</a:t>
            </a: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(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숫자만</a:t>
            </a: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) : </a:t>
            </a:r>
            <a:r>
              <a:rPr lang="en-US" altLang="ko-KR">
                <a:solidFill>
                  <a:srgbClr val="00C87D"/>
                </a:solidFill>
                <a:latin typeface="Consolas" charset="0"/>
                <a:ea typeface="Consolas" charset="0"/>
              </a:rPr>
              <a:t>15</a:t>
            </a:r>
            <a:endParaRPr lang="ko-KR" altLang="en-US">
              <a:solidFill>
                <a:srgbClr val="00C87D"/>
              </a:solidFill>
              <a:latin typeface="Consolas" charset="0"/>
              <a:ea typeface="Consolas" charset="0"/>
            </a:endParaRPr>
          </a:p>
          <a:p>
            <a:pPr marL="0" indent="0" defTabSz="508000">
              <a:buFontTx/>
              <a:buNone/>
            </a:pPr>
            <a:r>
              <a:rPr lang="ko-KR" altLang="en-US">
                <a:solidFill>
                  <a:srgbClr val="000000"/>
                </a:solidFill>
                <a:latin typeface="Consolas" charset="0"/>
              </a:rPr>
              <a:t>성별</a:t>
            </a: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(M/F) : </a:t>
            </a:r>
            <a:r>
              <a:rPr lang="ko-KR" altLang="ko-KR">
                <a:solidFill>
                  <a:srgbClr val="00C87D"/>
                </a:solidFill>
                <a:latin typeface="Consolas" charset="0"/>
                <a:ea typeface="Consolas" charset="0"/>
              </a:rPr>
              <a:t>M</a:t>
            </a:r>
            <a:endParaRPr lang="ko-KR" altLang="en-US">
              <a:solidFill>
                <a:srgbClr val="00C87D"/>
              </a:solidFill>
              <a:latin typeface="Consolas" charset="0"/>
              <a:ea typeface="Consolas" charset="0"/>
            </a:endParaRPr>
          </a:p>
          <a:p>
            <a:pPr marL="0" indent="0" defTabSz="508000">
              <a:buFontTx/>
              <a:buNone/>
            </a:pPr>
            <a:r>
              <a:rPr lang="ko-KR" altLang="en-US">
                <a:solidFill>
                  <a:srgbClr val="000000"/>
                </a:solidFill>
                <a:latin typeface="Consolas" charset="0"/>
              </a:rPr>
              <a:t>성적</a:t>
            </a: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(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소수점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아래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둘째자리까지</a:t>
            </a: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) : </a:t>
            </a:r>
            <a:r>
              <a:rPr lang="en-US" altLang="ko-KR">
                <a:solidFill>
                  <a:srgbClr val="00C87D"/>
                </a:solidFill>
                <a:latin typeface="Consolas" charset="0"/>
                <a:ea typeface="Consolas" charset="0"/>
              </a:rPr>
              <a:t>8</a:t>
            </a:r>
            <a:r>
              <a:rPr lang="ko-KR" altLang="ko-KR">
                <a:solidFill>
                  <a:srgbClr val="00C87D"/>
                </a:solidFill>
                <a:latin typeface="Consolas" charset="0"/>
                <a:ea typeface="Consolas" charset="0"/>
              </a:rPr>
              <a:t>8</a:t>
            </a:r>
            <a:r>
              <a:rPr lang="en-US" altLang="ko-KR">
                <a:solidFill>
                  <a:srgbClr val="00C87D"/>
                </a:solidFill>
                <a:latin typeface="Consolas" charset="0"/>
                <a:ea typeface="Consolas" charset="0"/>
              </a:rPr>
              <a:t>.75</a:t>
            </a:r>
            <a:endParaRPr lang="ko-KR" altLang="en-US">
              <a:solidFill>
                <a:srgbClr val="00C87D"/>
              </a:solidFill>
              <a:latin typeface="Consolas" charset="0"/>
              <a:ea typeface="Consolas" charset="0"/>
            </a:endParaRPr>
          </a:p>
          <a:p>
            <a:pPr marL="0" indent="0" defTabSz="508000">
              <a:buFontTx/>
              <a:buNone/>
            </a:pPr>
            <a:endParaRPr lang="ko-KR" altLang="en-US">
              <a:latin typeface="Consolas" charset="0"/>
            </a:endParaRPr>
          </a:p>
          <a:p>
            <a:pPr marL="0" indent="0" defTabSz="508000">
              <a:buFontTx/>
              <a:buNone/>
            </a:pP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3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학년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4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반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15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번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민경민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남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학생의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성적은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8</a:t>
            </a:r>
            <a:r>
              <a:rPr lang="ko-KR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8</a:t>
            </a: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.75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이다</a:t>
            </a: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.</a:t>
            </a:r>
            <a:endParaRPr lang="ko-KR" altLang="en-US">
              <a:solidFill>
                <a:srgbClr val="000000"/>
              </a:solidFill>
              <a:latin typeface="Consolas" charset="0"/>
              <a:ea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969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1440" cy="58420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defTabSz="508000">
              <a:buFontTx/>
              <a:buNone/>
              <a:defRPr/>
            </a:pPr>
            <a:r>
              <a:rPr lang="en-US" altLang="ko-KR" sz="3200" b="1"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  <a:cs typeface="Lato Black" charset="0"/>
              </a:rPr>
              <a:t>▶ </a:t>
            </a:r>
            <a:r>
              <a:rPr lang="ko-KR" altLang="en-US" sz="3200" b="1"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  <a:cs typeface="Lato Black" charset="0"/>
              </a:rPr>
              <a:t>실습문제</a:t>
            </a:r>
            <a:r>
              <a:rPr lang="ko-KR" altLang="ko-KR" sz="3200" b="1"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  <a:cs typeface="Lato Black" charset="0"/>
              </a:rPr>
              <a:t>3</a:t>
            </a:r>
            <a:endParaRPr lang="ko-KR" altLang="en-US" sz="3200" b="1">
              <a:latin typeface="맑은 고딕" charset="0"/>
              <a:ea typeface="맑은 고딕" charset="0"/>
              <a:cs typeface="Lato Black" charset="0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33730" y="1125855"/>
            <a:ext cx="10932160" cy="310642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메소드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명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: public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void practice</a:t>
            </a:r>
            <a:r>
              <a:rPr lang="ko-KR" altLang="ko-KR">
                <a:solidFill>
                  <a:schemeClr val="tx1"/>
                </a:solidFill>
                <a:latin typeface="+mn-ea"/>
                <a:ea typeface="맑은 고딕" charset="0"/>
              </a:rPr>
              <a:t>3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(){}</a:t>
            </a:r>
            <a:endParaRPr lang="ko-KR" altLang="en-US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나이를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키보드로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입력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받아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어린이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(13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세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이하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)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인지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청소년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(13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세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초과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~ 19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세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이하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)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인지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, </a:t>
            </a:r>
            <a:endParaRPr lang="ko-KR" altLang="en-US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성인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(19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세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초과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)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인지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출력하세요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.</a:t>
            </a:r>
            <a:endParaRPr lang="ko-KR" altLang="en-US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ex.</a:t>
            </a:r>
            <a:endParaRPr lang="ko-KR" altLang="en-US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buFontTx/>
              <a:buNone/>
            </a:pPr>
            <a:r>
              <a:rPr lang="ko-KR" altLang="en-US">
                <a:solidFill>
                  <a:srgbClr val="000000"/>
                </a:solidFill>
                <a:latin typeface="Consolas" charset="0"/>
              </a:rPr>
              <a:t>나이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: </a:t>
            </a:r>
            <a:r>
              <a:rPr lang="en-US" altLang="ko-KR">
                <a:solidFill>
                  <a:srgbClr val="00C87D"/>
                </a:solidFill>
                <a:latin typeface="Consolas" charset="0"/>
                <a:ea typeface="Consolas" charset="0"/>
              </a:rPr>
              <a:t>19</a:t>
            </a:r>
            <a:endParaRPr lang="ko-KR" altLang="en-US">
              <a:solidFill>
                <a:srgbClr val="00C87D"/>
              </a:solidFill>
              <a:latin typeface="Consolas" charset="0"/>
              <a:ea typeface="Consolas" charset="0"/>
            </a:endParaRPr>
          </a:p>
          <a:p>
            <a:pPr marL="0" indent="0" defTabSz="508000">
              <a:buFontTx/>
              <a:buNone/>
            </a:pPr>
            <a:endParaRPr lang="ko-KR" altLang="en-US">
              <a:solidFill>
                <a:srgbClr val="00C87D"/>
              </a:solidFill>
              <a:latin typeface="Consolas" charset="0"/>
              <a:ea typeface="Consolas" charset="0"/>
            </a:endParaRPr>
          </a:p>
          <a:p>
            <a:pPr marL="0" indent="0" defTabSz="508000">
              <a:buFontTx/>
              <a:buNone/>
            </a:pPr>
            <a:r>
              <a:rPr lang="ko-KR" altLang="en-US">
                <a:solidFill>
                  <a:srgbClr val="000000"/>
                </a:solidFill>
                <a:latin typeface="Consolas" charset="0"/>
              </a:rPr>
              <a:t>청소년</a:t>
            </a:r>
            <a:endParaRPr lang="ko-KR" altLang="en-US">
              <a:solidFill>
                <a:srgbClr val="000000"/>
              </a:solidFill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054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1440" cy="58420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defTabSz="508000">
              <a:buFontTx/>
              <a:buNone/>
              <a:defRPr/>
            </a:pPr>
            <a:r>
              <a:rPr lang="en-US" altLang="ko-KR" sz="3200" b="1"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  <a:cs typeface="Lato Black" charset="0"/>
              </a:rPr>
              <a:t>▶ </a:t>
            </a:r>
            <a:r>
              <a:rPr lang="ko-KR" altLang="en-US" sz="3200" b="1"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  <a:cs typeface="Lato Black" charset="0"/>
              </a:rPr>
              <a:t>실습문제</a:t>
            </a:r>
            <a:r>
              <a:rPr lang="ko-KR" altLang="ko-KR" sz="3200" b="1"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  <a:cs typeface="Lato Black" charset="0"/>
              </a:rPr>
              <a:t>4</a:t>
            </a:r>
            <a:endParaRPr lang="ko-KR" altLang="en-US" sz="3200" b="1">
              <a:latin typeface="맑은 고딕" charset="0"/>
              <a:ea typeface="맑은 고딕" charset="0"/>
              <a:cs typeface="Lato Black" charset="0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33730" y="1125855"/>
            <a:ext cx="10932160" cy="527558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메소드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명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: public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void practice</a:t>
            </a:r>
            <a:r>
              <a:rPr lang="ko-KR" altLang="ko-KR">
                <a:solidFill>
                  <a:schemeClr val="tx1"/>
                </a:solidFill>
                <a:latin typeface="+mn-ea"/>
                <a:ea typeface="맑은 고딕" charset="0"/>
              </a:rPr>
              <a:t>4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(){}</a:t>
            </a:r>
            <a:endParaRPr lang="ko-KR" altLang="en-US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국어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영어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수학에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대한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점수를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키보드를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이용해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정수로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입력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받고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, </a:t>
            </a:r>
            <a:endParaRPr lang="ko-KR" altLang="en-US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세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과목에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대한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합계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(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국어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+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영어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+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수학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)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와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평균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(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합계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/3.0)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을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구하세요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.</a:t>
            </a:r>
            <a:endParaRPr lang="ko-KR" altLang="en-US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세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과목의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점수와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평균을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가지고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합격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여부를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처리하는데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endParaRPr lang="ko-KR" altLang="en-US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세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과목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점수가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각각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40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점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이상이면서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평균이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60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점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이상일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때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합격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아니라면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불합격을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출력하세요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.</a:t>
            </a:r>
            <a:endParaRPr lang="ko-KR" altLang="en-US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ex.</a:t>
            </a:r>
            <a:endParaRPr lang="ko-KR" altLang="en-US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buFontTx/>
              <a:buNone/>
            </a:pPr>
            <a:r>
              <a:rPr lang="ko-KR" altLang="en-US">
                <a:solidFill>
                  <a:srgbClr val="000000"/>
                </a:solidFill>
                <a:latin typeface="Consolas" charset="0"/>
              </a:rPr>
              <a:t>국어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: </a:t>
            </a:r>
            <a:r>
              <a:rPr lang="en-US" altLang="ko-KR">
                <a:solidFill>
                  <a:srgbClr val="00C87D"/>
                </a:solidFill>
                <a:latin typeface="Consolas" charset="0"/>
                <a:ea typeface="Consolas" charset="0"/>
              </a:rPr>
              <a:t>60</a:t>
            </a:r>
            <a:endParaRPr lang="ko-KR" altLang="en-US">
              <a:solidFill>
                <a:srgbClr val="00C87D"/>
              </a:solidFill>
              <a:latin typeface="Consolas" charset="0"/>
              <a:ea typeface="Consolas" charset="0"/>
            </a:endParaRPr>
          </a:p>
          <a:p>
            <a:pPr marL="0" indent="0" defTabSz="508000">
              <a:buFontTx/>
              <a:buNone/>
            </a:pPr>
            <a:r>
              <a:rPr lang="ko-KR" altLang="en-US">
                <a:solidFill>
                  <a:srgbClr val="000000"/>
                </a:solidFill>
                <a:latin typeface="Consolas" charset="0"/>
              </a:rPr>
              <a:t>영어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: </a:t>
            </a:r>
            <a:r>
              <a:rPr lang="en-US" altLang="ko-KR">
                <a:solidFill>
                  <a:srgbClr val="00C87D"/>
                </a:solidFill>
                <a:latin typeface="Consolas" charset="0"/>
                <a:ea typeface="Consolas" charset="0"/>
              </a:rPr>
              <a:t>80</a:t>
            </a:r>
            <a:endParaRPr lang="ko-KR" altLang="en-US">
              <a:solidFill>
                <a:srgbClr val="00C87D"/>
              </a:solidFill>
              <a:latin typeface="Consolas" charset="0"/>
              <a:ea typeface="Consolas" charset="0"/>
            </a:endParaRPr>
          </a:p>
          <a:p>
            <a:pPr marL="0" indent="0" defTabSz="508000">
              <a:buFontTx/>
              <a:buNone/>
            </a:pPr>
            <a:r>
              <a:rPr lang="ko-KR" altLang="en-US">
                <a:solidFill>
                  <a:srgbClr val="000000"/>
                </a:solidFill>
                <a:latin typeface="Consolas" charset="0"/>
              </a:rPr>
              <a:t>수학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: </a:t>
            </a:r>
            <a:r>
              <a:rPr lang="en-US" altLang="ko-KR">
                <a:solidFill>
                  <a:srgbClr val="00C87D"/>
                </a:solidFill>
                <a:latin typeface="Consolas" charset="0"/>
                <a:ea typeface="Consolas" charset="0"/>
              </a:rPr>
              <a:t>40</a:t>
            </a:r>
            <a:endParaRPr lang="ko-KR" altLang="en-US">
              <a:solidFill>
                <a:srgbClr val="00C87D"/>
              </a:solidFill>
              <a:latin typeface="Consolas" charset="0"/>
              <a:ea typeface="Consolas" charset="0"/>
            </a:endParaRPr>
          </a:p>
          <a:p>
            <a:pPr marL="0" indent="0" defTabSz="508000">
              <a:buFontTx/>
              <a:buNone/>
            </a:pPr>
            <a:endParaRPr lang="ko-KR" altLang="en-US">
              <a:latin typeface="Consolas" charset="0"/>
            </a:endParaRPr>
          </a:p>
          <a:p>
            <a:pPr marL="0" indent="0" defTabSz="508000">
              <a:buFontTx/>
              <a:buNone/>
            </a:pPr>
            <a:r>
              <a:rPr lang="ko-KR" altLang="en-US">
                <a:solidFill>
                  <a:srgbClr val="000000"/>
                </a:solidFill>
                <a:latin typeface="Consolas" charset="0"/>
              </a:rPr>
              <a:t>합계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: 180</a:t>
            </a:r>
            <a:endParaRPr lang="ko-KR" altLang="en-US">
              <a:solidFill>
                <a:srgbClr val="000000"/>
              </a:solidFill>
              <a:latin typeface="Consolas" charset="0"/>
              <a:ea typeface="Consolas" charset="0"/>
            </a:endParaRPr>
          </a:p>
          <a:p>
            <a:pPr marL="0" indent="0" defTabSz="508000">
              <a:buFontTx/>
              <a:buNone/>
            </a:pPr>
            <a:r>
              <a:rPr lang="ko-KR" altLang="en-US">
                <a:solidFill>
                  <a:srgbClr val="000000"/>
                </a:solidFill>
                <a:latin typeface="Consolas" charset="0"/>
              </a:rPr>
              <a:t>평균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: 60.0</a:t>
            </a:r>
            <a:endParaRPr lang="ko-KR" altLang="en-US">
              <a:solidFill>
                <a:srgbClr val="000000"/>
              </a:solidFill>
              <a:latin typeface="Consolas" charset="0"/>
              <a:ea typeface="Consolas" charset="0"/>
            </a:endParaRPr>
          </a:p>
          <a:p>
            <a:pPr marL="0" indent="0" defTabSz="508000">
              <a:buFontTx/>
              <a:buNone/>
            </a:pPr>
            <a:r>
              <a:rPr lang="ko-KR" altLang="en-US">
                <a:solidFill>
                  <a:srgbClr val="000000"/>
                </a:solidFill>
                <a:latin typeface="Consolas" charset="0"/>
              </a:rPr>
              <a:t>합격</a:t>
            </a:r>
            <a:endParaRPr lang="ko-KR" altLang="en-US">
              <a:solidFill>
                <a:srgbClr val="000000"/>
              </a:solidFill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413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1440" cy="58420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defTabSz="508000">
              <a:buFontTx/>
              <a:buNone/>
              <a:defRPr/>
            </a:pPr>
            <a:r>
              <a:rPr lang="en-US" altLang="ko-KR" sz="3200" b="1"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  <a:cs typeface="Lato Black" charset="0"/>
              </a:rPr>
              <a:t>▶ </a:t>
            </a:r>
            <a:r>
              <a:rPr lang="ko-KR" altLang="en-US" sz="3200" b="1"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  <a:cs typeface="Lato Black" charset="0"/>
              </a:rPr>
              <a:t>실습문제</a:t>
            </a:r>
            <a:r>
              <a:rPr lang="ko-KR" altLang="ko-KR" sz="3200" b="1"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  <a:cs typeface="Lato Black" charset="0"/>
              </a:rPr>
              <a:t>5</a:t>
            </a:r>
            <a:endParaRPr lang="ko-KR" altLang="en-US" sz="3200" b="1">
              <a:latin typeface="맑은 고딕" charset="0"/>
              <a:ea typeface="맑은 고딕" charset="0"/>
              <a:cs typeface="Lato Black" charset="0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33730" y="1125855"/>
            <a:ext cx="10932160" cy="269240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메소드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명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: public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void practice</a:t>
            </a:r>
            <a:r>
              <a:rPr lang="ko-KR" altLang="ko-KR">
                <a:solidFill>
                  <a:schemeClr val="tx1"/>
                </a:solidFill>
                <a:latin typeface="+mn-ea"/>
                <a:ea typeface="맑은 고딕" charset="0"/>
              </a:rPr>
              <a:t>5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(){}</a:t>
            </a:r>
            <a:endParaRPr lang="ko-KR" altLang="en-US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주민번호를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이용하여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남자인지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여자인지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구분하여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출력하세요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.</a:t>
            </a:r>
            <a:endParaRPr lang="ko-KR" altLang="en-US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ex. </a:t>
            </a:r>
            <a:endParaRPr lang="ko-KR" altLang="en-US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buFontTx/>
              <a:buNone/>
            </a:pPr>
            <a:r>
              <a:rPr lang="ko-KR" altLang="en-US">
                <a:solidFill>
                  <a:srgbClr val="000000"/>
                </a:solidFill>
                <a:latin typeface="Consolas" charset="0"/>
              </a:rPr>
              <a:t>주민번호를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입력하세요</a:t>
            </a: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(- 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포함</a:t>
            </a: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) : </a:t>
            </a:r>
            <a:r>
              <a:rPr lang="en-US" altLang="ko-KR">
                <a:solidFill>
                  <a:srgbClr val="00C87D"/>
                </a:solidFill>
                <a:latin typeface="Consolas" charset="0"/>
                <a:ea typeface="Consolas" charset="0"/>
              </a:rPr>
              <a:t>132456-2123456</a:t>
            </a:r>
            <a:endParaRPr lang="ko-KR" altLang="en-US">
              <a:solidFill>
                <a:srgbClr val="00C87D"/>
              </a:solidFill>
              <a:latin typeface="Consolas" charset="0"/>
              <a:ea typeface="Consolas" charset="0"/>
            </a:endParaRPr>
          </a:p>
          <a:p>
            <a:pPr marL="0" indent="0" defTabSz="508000">
              <a:buFontTx/>
              <a:buNone/>
            </a:pPr>
            <a:endParaRPr lang="ko-KR" altLang="en-US">
              <a:solidFill>
                <a:srgbClr val="00C87D"/>
              </a:solidFill>
              <a:latin typeface="Consolas" charset="0"/>
              <a:ea typeface="Consolas" charset="0"/>
            </a:endParaRPr>
          </a:p>
          <a:p>
            <a:pPr marL="0" indent="0" defTabSz="508000">
              <a:buFontTx/>
              <a:buNone/>
            </a:pPr>
            <a:r>
              <a:rPr lang="ko-KR" altLang="en-US">
                <a:solidFill>
                  <a:srgbClr val="000000"/>
                </a:solidFill>
                <a:latin typeface="Consolas" charset="0"/>
              </a:rPr>
              <a:t>여자</a:t>
            </a:r>
            <a:endParaRPr lang="ko-KR" altLang="en-US">
              <a:solidFill>
                <a:srgbClr val="000000"/>
              </a:solidFill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02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7</Pages>
  <Paragraphs>144</Paragraphs>
  <Words>706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user1</dc:creator>
  <cp:lastModifiedBy>민 경민</cp:lastModifiedBy>
  <dc:title>PowerPoint 프레젠테이션</dc:title>
  <cp:version>9.101.12.38406</cp:version>
  <dcterms:modified xsi:type="dcterms:W3CDTF">2019-11-08T01:57:21Z</dcterms:modified>
</cp:coreProperties>
</file>