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75" r:id="rId2"/>
    <p:sldId id="283" r:id="rId3"/>
    <p:sldId id="447" r:id="rId4"/>
    <p:sldId id="448" r:id="rId5"/>
    <p:sldId id="452" r:id="rId6"/>
    <p:sldId id="453" r:id="rId7"/>
    <p:sldId id="449" r:id="rId8"/>
    <p:sldId id="454" r:id="rId9"/>
    <p:sldId id="450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65034" autoAdjust="0"/>
  </p:normalViewPr>
  <p:slideViewPr>
    <p:cSldViewPr>
      <p:cViewPr varScale="1">
        <p:scale>
          <a:sx n="81" d="100"/>
          <a:sy n="81" d="100"/>
        </p:scale>
        <p:origin x="32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84D95-25E9-4EA6-8C3E-BDB03DBE851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7D968-CF24-4821-9F0F-E3AD0D14C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7D968-CF24-4821-9F0F-E3AD0D14C6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2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7D968-CF24-4821-9F0F-E3AD0D14C6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406E18BA-23F8-804C-8B43-A90E1E640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17C4D40C-3D0A-8D44-8F2F-B1DEAC5F05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11DA9DE0-FABC-1741-8BBE-31EB632C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049B4D-D121-4245-BD41-7C45A5896415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D968-CF24-4821-9F0F-E3AD0D14C6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5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6643"/>
            <a:ext cx="1042988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221E560D-CED3-45F7-B6F4-40A484FAD1C0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731CC2-C4C0-4506-AB9E-864CFE1AF6D5}"/>
              </a:ext>
            </a:extLst>
          </p:cNvPr>
          <p:cNvGrpSpPr/>
          <p:nvPr/>
        </p:nvGrpSpPr>
        <p:grpSpPr>
          <a:xfrm>
            <a:off x="120576" y="120576"/>
            <a:ext cx="653562" cy="653562"/>
            <a:chOff x="10920675" y="2008140"/>
            <a:chExt cx="576000" cy="57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C90E33-BD03-49ED-8485-AAD5F92D0D8A}"/>
                </a:ext>
              </a:extLst>
            </p:cNvPr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31F7FE-3B7B-4707-82B3-DD3D75F17914}"/>
                </a:ext>
              </a:extLst>
            </p:cNvPr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8D5E2A9-13D2-440E-AF0F-D051209A0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138" y="328713"/>
            <a:ext cx="8125656" cy="523220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baseline="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AD7A09-BBF3-47A1-913B-CF547EA235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" y="6406643"/>
            <a:ext cx="114815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29">
          <p15:clr>
            <a:srgbClr val="FBAE40"/>
          </p15:clr>
        </p15:guide>
        <p15:guide id="4" pos="543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2F5587D-B701-47A6-9BDF-1CF70E9C3A25}"/>
              </a:ext>
            </a:extLst>
          </p:cNvPr>
          <p:cNvGrpSpPr/>
          <p:nvPr/>
        </p:nvGrpSpPr>
        <p:grpSpPr>
          <a:xfrm>
            <a:off x="0" y="2697654"/>
            <a:ext cx="9144000" cy="1462692"/>
            <a:chOff x="0" y="2878638"/>
            <a:chExt cx="9144000" cy="10348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7AE3D4-882D-4CF2-99CC-B3EAE1501DEB}"/>
                </a:ext>
              </a:extLst>
            </p:cNvPr>
            <p:cNvSpPr/>
            <p:nvPr/>
          </p:nvSpPr>
          <p:spPr>
            <a:xfrm>
              <a:off x="0" y="3607982"/>
              <a:ext cx="9144000" cy="305508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D7D486-5E05-4837-85D8-AB48A7786FD7}"/>
                </a:ext>
              </a:extLst>
            </p:cNvPr>
            <p:cNvSpPr/>
            <p:nvPr/>
          </p:nvSpPr>
          <p:spPr>
            <a:xfrm>
              <a:off x="0" y="2878638"/>
              <a:ext cx="9144000" cy="729343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327EC4-773E-4C98-8E0F-B33211CFDC5C}"/>
              </a:ext>
            </a:extLst>
          </p:cNvPr>
          <p:cNvGrpSpPr/>
          <p:nvPr/>
        </p:nvGrpSpPr>
        <p:grpSpPr>
          <a:xfrm>
            <a:off x="8202146" y="1892024"/>
            <a:ext cx="653562" cy="653562"/>
            <a:chOff x="10920675" y="2008140"/>
            <a:chExt cx="576000" cy="576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D4E437-87CB-4894-979E-12775BBB47E0}"/>
                </a:ext>
              </a:extLst>
            </p:cNvPr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B116C8-24A0-4BBD-8CD7-C662CC1E9E1C}"/>
                </a:ext>
              </a:extLst>
            </p:cNvPr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C2988B88-4A90-4ADF-A871-450AF3376611}"/>
              </a:ext>
            </a:extLst>
          </p:cNvPr>
          <p:cNvSpPr>
            <a:spLocks noEditPoints="1"/>
          </p:cNvSpPr>
          <p:nvPr/>
        </p:nvSpPr>
        <p:spPr bwMode="auto">
          <a:xfrm>
            <a:off x="8269849" y="2954360"/>
            <a:ext cx="585859" cy="516114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8CC903-6DE0-459A-95C1-049A80405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2" y="2393518"/>
            <a:ext cx="1652321" cy="2070964"/>
          </a:xfrm>
          <a:prstGeom prst="rect">
            <a:avLst/>
          </a:prstGeom>
        </p:spPr>
      </p:pic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C8E742C2-4C77-4BC4-81DD-1CD74674A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613" y="2695225"/>
            <a:ext cx="6329236" cy="10308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1FA1953B-8F2C-40AD-8C5C-48FAE3EA9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0613" y="3738042"/>
            <a:ext cx="6329236" cy="4223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E37B7F2C-140B-4685-B249-88A44AF89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4031" y="4846566"/>
            <a:ext cx="3861677" cy="91440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78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E7E6B7-3C6C-44F1-8926-6943659CCEA4}"/>
              </a:ext>
            </a:extLst>
          </p:cNvPr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E6259-E7D4-400A-871B-2D1524D79AD7}"/>
              </a:ext>
            </a:extLst>
          </p:cNvPr>
          <p:cNvSpPr txBox="1"/>
          <p:nvPr/>
        </p:nvSpPr>
        <p:spPr>
          <a:xfrm>
            <a:off x="0" y="3152001"/>
            <a:ext cx="2412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36DB670-CFDC-4880-8AA7-89F432C1C1CA}"/>
              </a:ext>
            </a:extLst>
          </p:cNvPr>
          <p:cNvGrpSpPr/>
          <p:nvPr/>
        </p:nvGrpSpPr>
        <p:grpSpPr>
          <a:xfrm>
            <a:off x="0" y="851037"/>
            <a:ext cx="9144000" cy="875445"/>
            <a:chOff x="0" y="3019996"/>
            <a:chExt cx="9144000" cy="89349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8BE3B9-B20B-40B1-A5A6-92DDEA014C38}"/>
                </a:ext>
              </a:extLst>
            </p:cNvPr>
            <p:cNvSpPr/>
            <p:nvPr/>
          </p:nvSpPr>
          <p:spPr>
            <a:xfrm>
              <a:off x="0" y="3607982"/>
              <a:ext cx="9144000" cy="305508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9557C9-7F7B-4C4F-BE66-2F4181DB3464}"/>
                </a:ext>
              </a:extLst>
            </p:cNvPr>
            <p:cNvSpPr/>
            <p:nvPr/>
          </p:nvSpPr>
          <p:spPr>
            <a:xfrm>
              <a:off x="0" y="3019996"/>
              <a:ext cx="9144000" cy="587986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0674F78-93EF-43BD-A5A8-F7D35E405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629101"/>
            <a:ext cx="1052618" cy="1319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1D5ABF-0E5D-45CB-848F-0FB98DEC69B3}"/>
              </a:ext>
            </a:extLst>
          </p:cNvPr>
          <p:cNvSpPr txBox="1"/>
          <p:nvPr/>
        </p:nvSpPr>
        <p:spPr>
          <a:xfrm>
            <a:off x="2530415" y="2828835"/>
            <a:ext cx="408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6A005F"/>
                </a:solidFill>
              </a:rPr>
              <a:t>THANKS</a:t>
            </a:r>
            <a:endParaRPr lang="zh-CN" altLang="en-US" sz="7200" b="1">
              <a:solidFill>
                <a:srgbClr val="6A005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D96919-7610-4274-927B-A156B061A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14" y="6006963"/>
            <a:ext cx="1508757" cy="4798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578465-E45B-4B60-9831-8E99926F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90" y="5943182"/>
            <a:ext cx="2205693" cy="607365"/>
          </a:xfrm>
          <a:prstGeom prst="rect">
            <a:avLst/>
          </a:prstGeom>
        </p:spPr>
      </p:pic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CAD0D83-6F0F-4622-A213-C0F29F612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580" y="851037"/>
            <a:ext cx="7383458" cy="57610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59972E42-2C14-4B6D-82F9-E172BA4849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6580" y="1427145"/>
            <a:ext cx="7383458" cy="2993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3ACFB697-F9E4-456B-9D6B-777FA0C9C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0414" y="4589846"/>
            <a:ext cx="4083169" cy="10833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A005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1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1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AF0706-648B-7F45-969E-CAAAE019B9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10228-14B1-404F-A727-FC5D46938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484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DEF9-9452-4B92-833E-A93D5F0D00C8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560D-CED3-45F7-B6F4-40A484F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800" kern="1200" baseline="0">
          <a:solidFill>
            <a:srgbClr val="6A00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rgbClr val="6A00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 baseline="0">
          <a:solidFill>
            <a:srgbClr val="6A00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rgbClr val="6A00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rgbClr val="6A00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DevOps</a:t>
            </a:r>
            <a:r>
              <a:rPr kumimoji="1" lang="zh-CN" altLang="en-US" dirty="0"/>
              <a:t>导论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荣国平</a:t>
            </a:r>
            <a:endParaRPr kumimoji="1" lang="en-US" altLang="zh-CN" dirty="0"/>
          </a:p>
          <a:p>
            <a:r>
              <a:rPr kumimoji="1" lang="zh-CN" altLang="en-US" dirty="0"/>
              <a:t>南京大学软件学院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5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联系方式</a:t>
            </a: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67544" y="980728"/>
            <a:ext cx="867645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sz="3200" dirty="0"/>
              <a:t>邮件地址： </a:t>
            </a:r>
            <a:r>
              <a:rPr kumimoji="1" lang="en-US" altLang="zh-CN" sz="3200" dirty="0"/>
              <a:t>ronggp@nju.edu.cn</a:t>
            </a:r>
          </a:p>
          <a:p>
            <a:endParaRPr kumimoji="1" lang="en-US" altLang="zh-CN" sz="3200" dirty="0"/>
          </a:p>
          <a:p>
            <a:r>
              <a:rPr kumimoji="1" lang="zh-CN" altLang="en-US" sz="3200" dirty="0"/>
              <a:t>个人主页：</a:t>
            </a:r>
            <a:r>
              <a:rPr kumimoji="1" lang="en-US" altLang="zh-CN" sz="3200" dirty="0"/>
              <a:t> https://softeng.nju.edu.cn/faculty/GuopingRong/index.html</a:t>
            </a:r>
            <a:br>
              <a:rPr kumimoji="1" lang="en-US" altLang="zh-CN" sz="3200" dirty="0"/>
            </a:br>
            <a:br>
              <a:rPr kumimoji="1" lang="en-US" altLang="zh-CN" sz="3200"/>
            </a:br>
            <a:endParaRPr kumimoji="1" lang="en-US" altLang="zh-CN" sz="3200" dirty="0"/>
          </a:p>
          <a:p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117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51387" y="345722"/>
            <a:ext cx="8125656" cy="523220"/>
          </a:xfrm>
        </p:spPr>
        <p:txBody>
          <a:bodyPr/>
          <a:lstStyle/>
          <a:p>
            <a:r>
              <a:rPr kumimoji="1" lang="zh-CN" altLang="en-US" dirty="0"/>
              <a:t>课程基本情况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0438" y="980728"/>
            <a:ext cx="8064896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这是一门常规的课程！</a:t>
            </a:r>
            <a:endParaRPr lang="en-US" altLang="zh-CN" dirty="0"/>
          </a:p>
          <a:p>
            <a:pPr lvl="1"/>
            <a:r>
              <a:rPr lang="zh-CN" altLang="en-US" dirty="0"/>
              <a:t>按照课表时间进行</a:t>
            </a:r>
            <a:endParaRPr lang="en-US" altLang="zh-CN" dirty="0"/>
          </a:p>
          <a:p>
            <a:pPr lvl="1"/>
            <a:r>
              <a:rPr lang="zh-CN" altLang="en-US" dirty="0"/>
              <a:t>有课堂评测</a:t>
            </a:r>
            <a:endParaRPr lang="en-US" altLang="zh-CN" dirty="0"/>
          </a:p>
          <a:p>
            <a:pPr lvl="1"/>
            <a:r>
              <a:rPr lang="zh-CN" altLang="en-US" dirty="0"/>
              <a:t>有期末考试</a:t>
            </a:r>
            <a:endParaRPr lang="en-US" altLang="zh-CN" dirty="0"/>
          </a:p>
          <a:p>
            <a:pPr lvl="1"/>
            <a:r>
              <a:rPr lang="zh-CN" altLang="en-US" dirty="0"/>
              <a:t>可以将</a:t>
            </a:r>
            <a:r>
              <a:rPr lang="en-US" altLang="zh-CN" dirty="0"/>
              <a:t>MOOC</a:t>
            </a:r>
            <a:r>
              <a:rPr lang="zh-CN" altLang="en-US" dirty="0"/>
              <a:t>作为复习手段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E6DBF3-5CD7-774D-BAC7-4EDF8C5BA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64704"/>
            <a:ext cx="2592288" cy="24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A41D7CE-5EAF-4B43-82C7-54860893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panose="02010600030101010101" pitchFamily="2" charset="-122"/>
              </a:rPr>
              <a:t>教学目标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0B98B210-96E7-044A-BB60-974E1E2A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ea typeface="宋体" panose="02010600030101010101" pitchFamily="2" charset="-122"/>
              </a:rPr>
              <a:t>简单描述</a:t>
            </a:r>
          </a:p>
          <a:p>
            <a:pPr lvl="1"/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系统掌握</a:t>
            </a:r>
            <a:r>
              <a:rPr kumimoji="1" lang="en-US" altLang="zh-CN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DevOps</a:t>
            </a:r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概念、方法和工具</a:t>
            </a:r>
          </a:p>
          <a:p>
            <a:pPr lvl="1"/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学会搭建基本环境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(+LLM</a:t>
            </a:r>
            <a:r>
              <a:rPr kumimoji="1" lang="en-US" altLang="zh-CN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1" lang="zh-CN" alt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完成若干软件系统</a:t>
            </a:r>
            <a:r>
              <a:rPr kumimoji="1" lang="en-US" altLang="zh-CN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服务开发和更新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ED3AF71-3CD4-CC49-B3B6-90980DC3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内容安排（</a:t>
            </a:r>
            <a:r>
              <a:rPr kumimoji="1" lang="en-US" altLang="zh-CN">
                <a:ea typeface="宋体" panose="02010600030101010101" pitchFamily="2" charset="-122"/>
              </a:rPr>
              <a:t>1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BDD54C6C-300A-FC4B-8514-A6BBDC8C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第一部分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背景与准备知识</a:t>
            </a: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DevOps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概述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互联网时代新挑战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独角兽公司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什么是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DevOps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DevOps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关键术语和概念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DevOps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应用与研究现状</a:t>
            </a: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云计算和</a:t>
            </a:r>
            <a:r>
              <a:rPr lang="zh-CN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云时代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的运维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云计算概述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（“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X”aaS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软件服务的参考模型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ITIL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ITSS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等等）、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什么是运维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云计算时代运维的挑战</a:t>
            </a: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软件架构演进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Cloud Native Application (CNA)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SOA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的演化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12 App Factors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Microservice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容器技术及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Docker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0AB4EC3-BF0E-E840-9FF0-7C3CAA3B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内容安排 （</a:t>
            </a:r>
            <a:r>
              <a:rPr kumimoji="1" lang="en-US" altLang="zh-CN">
                <a:ea typeface="宋体" panose="02010600030101010101" pitchFamily="2" charset="-122"/>
              </a:rPr>
              <a:t>2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CEF41283-6B06-514A-BE4A-C6225E00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1844824"/>
            <a:ext cx="9432925" cy="4555976"/>
          </a:xfrm>
        </p:spPr>
        <p:txBody>
          <a:bodyPr/>
          <a:lstStyle/>
          <a:p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第二部分 软件过程之道</a:t>
            </a: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软件过程和方法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（略）</a:t>
            </a: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软件过程概述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软件过程裁剪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个体过程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小组过程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组织级过程</a:t>
            </a: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精益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思想和精益产品开发实践体系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精益起源、精益思想核心和体系、开发方法等等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第六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微服务化软件架构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软件架构发展、微服务化架构特征、模式等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A8A7A35-F9D4-2A45-8071-C499CD99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内容安排 （</a:t>
            </a:r>
            <a:r>
              <a:rPr kumimoji="1" lang="en-US" altLang="zh-CN">
                <a:ea typeface="宋体" panose="02010600030101010101" pitchFamily="2" charset="-122"/>
              </a:rPr>
              <a:t>3</a:t>
            </a:r>
            <a:r>
              <a:rPr kumimoji="1"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D9BDC93-2121-0343-8D4D-7AC60BB2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第三部分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DevOps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之道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七讲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Container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（容器）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技术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等等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八讲  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Docker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DevOps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实践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Docker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集群部署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Docker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集群编排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Docker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集群监控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九讲 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自动化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  <a:endParaRPr lang="zh-CN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开发工具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部署工具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监控工具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协同工具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第十讲 </a:t>
            </a:r>
            <a:r>
              <a:rPr lang="en-US" altLang="zh-CN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DevSecOps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原则、方法、工具等等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kumimoji="1"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BF15A18-B7CB-C744-9B94-9118BF90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授课方式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41EC3395-6D6F-404F-89AD-26B66097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课堂讲授</a:t>
            </a:r>
          </a:p>
          <a:p>
            <a:pPr lvl="1"/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教师讲解</a:t>
            </a:r>
          </a:p>
          <a:p>
            <a:pPr lvl="1"/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穿插企业专家讲座</a:t>
            </a:r>
          </a:p>
          <a:p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材料自学</a:t>
            </a:r>
          </a:p>
          <a:p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课程实践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课堂交流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785F-C852-5F4C-B88F-0EA68CEC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7AE70-1F32-8544-9760-9159C328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16" y="4992526"/>
            <a:ext cx="8935888" cy="1504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《DevOps</a:t>
            </a:r>
            <a:r>
              <a:rPr kumimoji="1" lang="zh-CN" altLang="en-US" sz="2400" dirty="0">
                <a:solidFill>
                  <a:schemeClr val="tx1"/>
                </a:solidFill>
              </a:rPr>
              <a:t>：原理、方法与实践（第二版）</a:t>
            </a:r>
            <a:r>
              <a:rPr kumimoji="1" lang="en-US" altLang="zh-CN" sz="2400" dirty="0">
                <a:solidFill>
                  <a:schemeClr val="tx1"/>
                </a:solidFill>
              </a:rPr>
              <a:t>》</a:t>
            </a:r>
            <a:r>
              <a:rPr kumimoji="1" lang="zh-CN" altLang="en-US" sz="2400" dirty="0">
                <a:solidFill>
                  <a:schemeClr val="tx1"/>
                </a:solidFill>
              </a:rPr>
              <a:t> 荣国平 张贺 邵栋等编著， 机械工业出版社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733C72-0EDC-B17E-914D-BA4EF38E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692696"/>
            <a:ext cx="3151262" cy="41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10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105EE791-58BD-6A4C-85C3-1D662D46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考核方式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10DB562-E7CE-584C-A5C3-9468FEF8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2458391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平时课堂评测 </a:t>
            </a:r>
            <a:r>
              <a:rPr lang="en-US" altLang="zh-CN" dirty="0">
                <a:solidFill>
                  <a:schemeClr val="tx1"/>
                </a:solidFill>
              </a:rPr>
              <a:t>10%</a:t>
            </a:r>
            <a:r>
              <a:rPr lang="zh-CN" altLang="en-US" dirty="0">
                <a:solidFill>
                  <a:schemeClr val="tx1"/>
                </a:solidFill>
              </a:rPr>
              <a:t>（暂定）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大作业 </a:t>
            </a:r>
            <a:r>
              <a:rPr lang="en-US" altLang="zh-CN" dirty="0">
                <a:solidFill>
                  <a:schemeClr val="tx1"/>
                </a:solidFill>
              </a:rPr>
              <a:t>20%</a:t>
            </a:r>
            <a:r>
              <a:rPr lang="zh-CN" altLang="en-US" dirty="0">
                <a:solidFill>
                  <a:schemeClr val="tx1"/>
                </a:solidFill>
              </a:rPr>
              <a:t>（暂定）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搭建并介绍你的</a:t>
            </a:r>
            <a:r>
              <a:rPr lang="en-US" altLang="zh-CN" dirty="0">
                <a:solidFill>
                  <a:schemeClr val="tx1"/>
                </a:solidFill>
              </a:rPr>
              <a:t>DevOps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pipeline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考试</a:t>
            </a:r>
            <a:r>
              <a:rPr lang="en-US" altLang="zh-CN" dirty="0">
                <a:solidFill>
                  <a:schemeClr val="tx1"/>
                </a:solidFill>
              </a:rPr>
              <a:t>70%</a:t>
            </a:r>
            <a:r>
              <a:rPr lang="zh-CN" altLang="en-US" dirty="0">
                <a:solidFill>
                  <a:schemeClr val="tx1"/>
                </a:solidFill>
              </a:rPr>
              <a:t> （暂定）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kumimoji="1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南大紫">
      <a:dk1>
        <a:srgbClr val="6A005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s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57B4E7C-E5B7-D944-9A61-2200F437695B}" vid="{3334F323-E032-1F4B-91B2-885774BD87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南大紫">
    <a:dk1>
      <a:srgbClr val="6A005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438</Words>
  <Application>Microsoft Macintosh PowerPoint</Application>
  <PresentationFormat>全屏显示(4:3)</PresentationFormat>
  <Paragraphs>60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Times New Roman</vt:lpstr>
      <vt:lpstr>Wingdings</vt:lpstr>
      <vt:lpstr>template</vt:lpstr>
      <vt:lpstr>PowerPoint 演示文稿</vt:lpstr>
      <vt:lpstr>PowerPoint 演示文稿</vt:lpstr>
      <vt:lpstr>教学目标</vt:lpstr>
      <vt:lpstr>内容安排（1）</vt:lpstr>
      <vt:lpstr>内容安排 （2）</vt:lpstr>
      <vt:lpstr>内容安排 （3）</vt:lpstr>
      <vt:lpstr>授课方式</vt:lpstr>
      <vt:lpstr>参考书</vt:lpstr>
      <vt:lpstr>考核方式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DevOps: Reshaping the Future of Software Engineering</dc:title>
  <dc:creator>user</dc:creator>
  <cp:lastModifiedBy>Microsoft Office User</cp:lastModifiedBy>
  <cp:revision>322</cp:revision>
  <dcterms:created xsi:type="dcterms:W3CDTF">2017-11-23T07:22:53Z</dcterms:created>
  <dcterms:modified xsi:type="dcterms:W3CDTF">2023-04-18T12:42:30Z</dcterms:modified>
</cp:coreProperties>
</file>