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704" r:id="rId2"/>
  </p:sldMasterIdLst>
  <p:notesMasterIdLst>
    <p:notesMasterId r:id="rId13"/>
  </p:notesMasterIdLst>
  <p:sldIdLst>
    <p:sldId id="704" r:id="rId3"/>
    <p:sldId id="696" r:id="rId4"/>
    <p:sldId id="707" r:id="rId5"/>
    <p:sldId id="708" r:id="rId6"/>
    <p:sldId id="709" r:id="rId7"/>
    <p:sldId id="711" r:id="rId8"/>
    <p:sldId id="714" r:id="rId9"/>
    <p:sldId id="712" r:id="rId10"/>
    <p:sldId id="713" r:id="rId11"/>
    <p:sldId id="710" r:id="rId12"/>
  </p:sldIdLst>
  <p:sldSz cx="20104100" cy="11309350"/>
  <p:notesSz cx="20104100" cy="11309350"/>
  <p:defaultTextStyle>
    <a:defPPr>
      <a:defRPr lang="ru-RU"/>
    </a:defPPr>
    <a:lvl1pPr marL="0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641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284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9927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6572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3212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39853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6496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3137" algn="l" defTabSz="91328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2" userDrawn="1">
          <p15:clr>
            <a:srgbClr val="A4A3A4"/>
          </p15:clr>
        </p15:guide>
        <p15:guide id="2" pos="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16C"/>
    <a:srgbClr val="0071CE"/>
    <a:srgbClr val="FFFFFF"/>
    <a:srgbClr val="17B69C"/>
    <a:srgbClr val="EDF1F5"/>
    <a:srgbClr val="15B012"/>
    <a:srgbClr val="C5D9E7"/>
    <a:srgbClr val="91A3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3741" autoAdjust="0"/>
  </p:normalViewPr>
  <p:slideViewPr>
    <p:cSldViewPr>
      <p:cViewPr varScale="1">
        <p:scale>
          <a:sx n="60" d="100"/>
          <a:sy n="60" d="100"/>
        </p:scale>
        <p:origin x="309" y="48"/>
      </p:cViewPr>
      <p:guideLst>
        <p:guide orient="horz" pos="1642"/>
        <p:guide pos="9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25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BM Plex Sans" panose="020B0503050203000203" pitchFamily="34" charset="0"/>
              </a:defRPr>
            </a:lvl1pPr>
          </a:lstStyle>
          <a:p>
            <a:fld id="{15504EF5-1B61-4C08-BFDD-5C0D5AF73FD4}" type="datetimeFigureOut">
              <a:rPr lang="ru-RU" smtClean="0"/>
              <a:pPr/>
              <a:t>12.01.2024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61150" y="1414463"/>
            <a:ext cx="6781800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BM Plex Sans" panose="020B0503050203000203" pitchFamily="34" charset="0"/>
              </a:defRPr>
            </a:lvl1pPr>
          </a:lstStyle>
          <a:p>
            <a:fld id="{65D8CCBB-81F9-477D-A072-57A81C27A3A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7103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284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1pPr>
    <a:lvl2pPr marL="456641" algn="l" defTabSz="913284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2pPr>
    <a:lvl3pPr marL="913284" algn="l" defTabSz="913284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3pPr>
    <a:lvl4pPr marL="1369927" algn="l" defTabSz="913284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4pPr>
    <a:lvl5pPr marL="1826572" algn="l" defTabSz="913284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5pPr>
    <a:lvl6pPr marL="2283212" algn="l" defTabSz="9132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9853" algn="l" defTabSz="9132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496" algn="l" defTabSz="9132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137" algn="l" defTabSz="9132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809" y="3513231"/>
            <a:ext cx="17088485" cy="242418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15616" y="6408636"/>
            <a:ext cx="14072869" cy="28901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97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940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691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5880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4851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382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279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176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58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72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4575473" y="452899"/>
            <a:ext cx="4523423" cy="96495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05205" y="452899"/>
            <a:ext cx="13235199" cy="964959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99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809" y="3513230"/>
            <a:ext cx="17088485" cy="242418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15616" y="6408636"/>
            <a:ext cx="14072869" cy="28901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97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94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6923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589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487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3847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2822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179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233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147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8087" y="7267309"/>
            <a:ext cx="17088485" cy="2246163"/>
          </a:xfrm>
        </p:spPr>
        <p:txBody>
          <a:bodyPr anchor="t"/>
          <a:lstStyle>
            <a:lvl1pPr algn="l">
              <a:defRPr sz="79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88087" y="4793387"/>
            <a:ext cx="17088485" cy="2473919"/>
          </a:xfrm>
        </p:spPr>
        <p:txBody>
          <a:bodyPr anchor="b"/>
          <a:lstStyle>
            <a:lvl1pPr marL="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1pPr>
            <a:lvl2pPr marL="897462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2pPr>
            <a:lvl3pPr marL="179492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3pPr>
            <a:lvl4pPr marL="269238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4pPr>
            <a:lvl5pPr marL="358984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5pPr>
            <a:lvl6pPr marL="448730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6pPr>
            <a:lvl7pPr marL="5384766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7pPr>
            <a:lvl8pPr marL="6282228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8pPr>
            <a:lvl9pPr marL="717968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48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05205" y="2638849"/>
            <a:ext cx="8879311" cy="7463648"/>
          </a:xfrm>
        </p:spPr>
        <p:txBody>
          <a:bodyPr/>
          <a:lstStyle>
            <a:lvl1pPr>
              <a:defRPr sz="55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219585" y="2638849"/>
            <a:ext cx="8879311" cy="7463648"/>
          </a:xfrm>
        </p:spPr>
        <p:txBody>
          <a:bodyPr/>
          <a:lstStyle>
            <a:lvl1pPr>
              <a:defRPr sz="55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739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05206" y="2531519"/>
            <a:ext cx="8882801" cy="1055015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97462" indent="0">
              <a:buNone/>
              <a:defRPr sz="3900" b="1"/>
            </a:lvl2pPr>
            <a:lvl3pPr marL="1794922" indent="0">
              <a:buNone/>
              <a:defRPr sz="3500" b="1"/>
            </a:lvl3pPr>
            <a:lvl4pPr marL="2692384" indent="0">
              <a:buNone/>
              <a:defRPr sz="3100" b="1"/>
            </a:lvl4pPr>
            <a:lvl5pPr marL="3589845" indent="0">
              <a:buNone/>
              <a:defRPr sz="3100" b="1"/>
            </a:lvl5pPr>
            <a:lvl6pPr marL="4487305" indent="0">
              <a:buNone/>
              <a:defRPr sz="3100" b="1"/>
            </a:lvl6pPr>
            <a:lvl7pPr marL="5384766" indent="0">
              <a:buNone/>
              <a:defRPr sz="3100" b="1"/>
            </a:lvl7pPr>
            <a:lvl8pPr marL="6282228" indent="0">
              <a:buNone/>
              <a:defRPr sz="3100" b="1"/>
            </a:lvl8pPr>
            <a:lvl9pPr marL="7179689" indent="0">
              <a:buNone/>
              <a:defRPr sz="3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05206" y="3586534"/>
            <a:ext cx="8882801" cy="6515967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0212606" y="2531519"/>
            <a:ext cx="8886291" cy="1055015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97462" indent="0">
              <a:buNone/>
              <a:defRPr sz="3900" b="1"/>
            </a:lvl2pPr>
            <a:lvl3pPr marL="1794922" indent="0">
              <a:buNone/>
              <a:defRPr sz="3500" b="1"/>
            </a:lvl3pPr>
            <a:lvl4pPr marL="2692384" indent="0">
              <a:buNone/>
              <a:defRPr sz="3100" b="1"/>
            </a:lvl4pPr>
            <a:lvl5pPr marL="3589845" indent="0">
              <a:buNone/>
              <a:defRPr sz="3100" b="1"/>
            </a:lvl5pPr>
            <a:lvl6pPr marL="4487305" indent="0">
              <a:buNone/>
              <a:defRPr sz="3100" b="1"/>
            </a:lvl6pPr>
            <a:lvl7pPr marL="5384766" indent="0">
              <a:buNone/>
              <a:defRPr sz="3100" b="1"/>
            </a:lvl7pPr>
            <a:lvl8pPr marL="6282228" indent="0">
              <a:buNone/>
              <a:defRPr sz="3100" b="1"/>
            </a:lvl8pPr>
            <a:lvl9pPr marL="7179689" indent="0">
              <a:buNone/>
              <a:defRPr sz="3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10212606" y="3586534"/>
            <a:ext cx="8886291" cy="6515967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104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6318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3896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5207" y="450283"/>
            <a:ext cx="6614111" cy="1916307"/>
          </a:xfrm>
        </p:spPr>
        <p:txBody>
          <a:bodyPr anchor="b"/>
          <a:lstStyle>
            <a:lvl1pPr algn="l">
              <a:defRPr sz="39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60147" y="450284"/>
            <a:ext cx="11238749" cy="9652217"/>
          </a:xfrm>
        </p:spPr>
        <p:txBody>
          <a:bodyPr/>
          <a:lstStyle>
            <a:lvl1pPr>
              <a:defRPr sz="6300"/>
            </a:lvl1pPr>
            <a:lvl2pPr>
              <a:defRPr sz="5500"/>
            </a:lvl2pPr>
            <a:lvl3pPr>
              <a:defRPr sz="47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05207" y="2366587"/>
            <a:ext cx="6614111" cy="7735910"/>
          </a:xfrm>
        </p:spPr>
        <p:txBody>
          <a:bodyPr/>
          <a:lstStyle>
            <a:lvl1pPr marL="0" indent="0">
              <a:buNone/>
              <a:defRPr sz="2700"/>
            </a:lvl1pPr>
            <a:lvl2pPr marL="897462" indent="0">
              <a:buNone/>
              <a:defRPr sz="2400"/>
            </a:lvl2pPr>
            <a:lvl3pPr marL="1794922" indent="0">
              <a:buNone/>
              <a:defRPr sz="2000"/>
            </a:lvl3pPr>
            <a:lvl4pPr marL="2692384" indent="0">
              <a:buNone/>
              <a:defRPr sz="1800"/>
            </a:lvl4pPr>
            <a:lvl5pPr marL="3589845" indent="0">
              <a:buNone/>
              <a:defRPr sz="1800"/>
            </a:lvl5pPr>
            <a:lvl6pPr marL="4487305" indent="0">
              <a:buNone/>
              <a:defRPr sz="1800"/>
            </a:lvl6pPr>
            <a:lvl7pPr marL="5384766" indent="0">
              <a:buNone/>
              <a:defRPr sz="1800"/>
            </a:lvl7pPr>
            <a:lvl8pPr marL="6282228" indent="0">
              <a:buNone/>
              <a:defRPr sz="1800"/>
            </a:lvl8pPr>
            <a:lvl9pPr marL="7179689" indent="0">
              <a:buNone/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0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366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40544" y="7916549"/>
            <a:ext cx="12062460" cy="934593"/>
          </a:xfrm>
        </p:spPr>
        <p:txBody>
          <a:bodyPr anchor="b"/>
          <a:lstStyle>
            <a:lvl1pPr algn="l">
              <a:defRPr sz="39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940544" y="1010511"/>
            <a:ext cx="12062460" cy="6785610"/>
          </a:xfrm>
        </p:spPr>
        <p:txBody>
          <a:bodyPr/>
          <a:lstStyle>
            <a:lvl1pPr marL="0" indent="0">
              <a:buNone/>
              <a:defRPr sz="6300"/>
            </a:lvl1pPr>
            <a:lvl2pPr marL="897462" indent="0">
              <a:buNone/>
              <a:defRPr sz="5500"/>
            </a:lvl2pPr>
            <a:lvl3pPr marL="1794922" indent="0">
              <a:buNone/>
              <a:defRPr sz="4700"/>
            </a:lvl3pPr>
            <a:lvl4pPr marL="2692384" indent="0">
              <a:buNone/>
              <a:defRPr sz="3900"/>
            </a:lvl4pPr>
            <a:lvl5pPr marL="3589845" indent="0">
              <a:buNone/>
              <a:defRPr sz="3900"/>
            </a:lvl5pPr>
            <a:lvl6pPr marL="4487305" indent="0">
              <a:buNone/>
              <a:defRPr sz="3900"/>
            </a:lvl6pPr>
            <a:lvl7pPr marL="5384766" indent="0">
              <a:buNone/>
              <a:defRPr sz="3900"/>
            </a:lvl7pPr>
            <a:lvl8pPr marL="6282228" indent="0">
              <a:buNone/>
              <a:defRPr sz="3900"/>
            </a:lvl8pPr>
            <a:lvl9pPr marL="7179689" indent="0">
              <a:buNone/>
              <a:defRPr sz="39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940544" y="8851142"/>
            <a:ext cx="12062460" cy="1327277"/>
          </a:xfrm>
        </p:spPr>
        <p:txBody>
          <a:bodyPr/>
          <a:lstStyle>
            <a:lvl1pPr marL="0" indent="0">
              <a:buNone/>
              <a:defRPr sz="2700"/>
            </a:lvl1pPr>
            <a:lvl2pPr marL="897462" indent="0">
              <a:buNone/>
              <a:defRPr sz="2400"/>
            </a:lvl2pPr>
            <a:lvl3pPr marL="1794922" indent="0">
              <a:buNone/>
              <a:defRPr sz="2000"/>
            </a:lvl3pPr>
            <a:lvl4pPr marL="2692384" indent="0">
              <a:buNone/>
              <a:defRPr sz="1800"/>
            </a:lvl4pPr>
            <a:lvl5pPr marL="3589845" indent="0">
              <a:buNone/>
              <a:defRPr sz="1800"/>
            </a:lvl5pPr>
            <a:lvl6pPr marL="4487305" indent="0">
              <a:buNone/>
              <a:defRPr sz="1800"/>
            </a:lvl6pPr>
            <a:lvl7pPr marL="5384766" indent="0">
              <a:buNone/>
              <a:defRPr sz="1800"/>
            </a:lvl7pPr>
            <a:lvl8pPr marL="6282228" indent="0">
              <a:buNone/>
              <a:defRPr sz="1800"/>
            </a:lvl8pPr>
            <a:lvl9pPr marL="7179689" indent="0">
              <a:buNone/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6672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4514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4575473" y="452899"/>
            <a:ext cx="4523423" cy="96495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05205" y="452899"/>
            <a:ext cx="13235199" cy="964959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74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8087" y="7267312"/>
            <a:ext cx="17088485" cy="2246163"/>
          </a:xfrm>
        </p:spPr>
        <p:txBody>
          <a:bodyPr anchor="t"/>
          <a:lstStyle>
            <a:lvl1pPr algn="l">
              <a:defRPr sz="79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88087" y="4793393"/>
            <a:ext cx="17088485" cy="2473919"/>
          </a:xfrm>
        </p:spPr>
        <p:txBody>
          <a:bodyPr anchor="b"/>
          <a:lstStyle>
            <a:lvl1pPr marL="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1pPr>
            <a:lvl2pPr marL="897026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2pPr>
            <a:lvl3pPr marL="1794047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3pPr>
            <a:lvl4pPr marL="2691069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4pPr>
            <a:lvl5pPr marL="3588091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5pPr>
            <a:lvl6pPr marL="448511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6pPr>
            <a:lvl7pPr marL="5382138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7pPr>
            <a:lvl8pPr marL="6279162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8pPr>
            <a:lvl9pPr marL="717618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97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05205" y="2638849"/>
            <a:ext cx="8879311" cy="7463648"/>
          </a:xfrm>
        </p:spPr>
        <p:txBody>
          <a:bodyPr/>
          <a:lstStyle>
            <a:lvl1pPr>
              <a:defRPr sz="55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219585" y="2638849"/>
            <a:ext cx="8879311" cy="7463648"/>
          </a:xfrm>
        </p:spPr>
        <p:txBody>
          <a:bodyPr/>
          <a:lstStyle>
            <a:lvl1pPr>
              <a:defRPr sz="55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23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05206" y="2531519"/>
            <a:ext cx="8882801" cy="1055015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97026" indent="0">
              <a:buNone/>
              <a:defRPr sz="3900" b="1"/>
            </a:lvl2pPr>
            <a:lvl3pPr marL="1794047" indent="0">
              <a:buNone/>
              <a:defRPr sz="3500" b="1"/>
            </a:lvl3pPr>
            <a:lvl4pPr marL="2691069" indent="0">
              <a:buNone/>
              <a:defRPr sz="3100" b="1"/>
            </a:lvl4pPr>
            <a:lvl5pPr marL="3588091" indent="0">
              <a:buNone/>
              <a:defRPr sz="3100" b="1"/>
            </a:lvl5pPr>
            <a:lvl6pPr marL="4485115" indent="0">
              <a:buNone/>
              <a:defRPr sz="3100" b="1"/>
            </a:lvl6pPr>
            <a:lvl7pPr marL="5382138" indent="0">
              <a:buNone/>
              <a:defRPr sz="3100" b="1"/>
            </a:lvl7pPr>
            <a:lvl8pPr marL="6279162" indent="0">
              <a:buNone/>
              <a:defRPr sz="3100" b="1"/>
            </a:lvl8pPr>
            <a:lvl9pPr marL="7176184" indent="0">
              <a:buNone/>
              <a:defRPr sz="3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05206" y="3586534"/>
            <a:ext cx="8882801" cy="6515967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0212610" y="2531519"/>
            <a:ext cx="8886291" cy="1055015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97026" indent="0">
              <a:buNone/>
              <a:defRPr sz="3900" b="1"/>
            </a:lvl2pPr>
            <a:lvl3pPr marL="1794047" indent="0">
              <a:buNone/>
              <a:defRPr sz="3500" b="1"/>
            </a:lvl3pPr>
            <a:lvl4pPr marL="2691069" indent="0">
              <a:buNone/>
              <a:defRPr sz="3100" b="1"/>
            </a:lvl4pPr>
            <a:lvl5pPr marL="3588091" indent="0">
              <a:buNone/>
              <a:defRPr sz="3100" b="1"/>
            </a:lvl5pPr>
            <a:lvl6pPr marL="4485115" indent="0">
              <a:buNone/>
              <a:defRPr sz="3100" b="1"/>
            </a:lvl6pPr>
            <a:lvl7pPr marL="5382138" indent="0">
              <a:buNone/>
              <a:defRPr sz="3100" b="1"/>
            </a:lvl7pPr>
            <a:lvl8pPr marL="6279162" indent="0">
              <a:buNone/>
              <a:defRPr sz="3100" b="1"/>
            </a:lvl8pPr>
            <a:lvl9pPr marL="7176184" indent="0">
              <a:buNone/>
              <a:defRPr sz="31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10212610" y="3586534"/>
            <a:ext cx="8886291" cy="6515967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86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34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25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5207" y="450283"/>
            <a:ext cx="6614111" cy="1916307"/>
          </a:xfrm>
        </p:spPr>
        <p:txBody>
          <a:bodyPr anchor="b"/>
          <a:lstStyle>
            <a:lvl1pPr algn="l">
              <a:defRPr sz="39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60147" y="450288"/>
            <a:ext cx="11238749" cy="9652217"/>
          </a:xfrm>
        </p:spPr>
        <p:txBody>
          <a:bodyPr/>
          <a:lstStyle>
            <a:lvl1pPr>
              <a:defRPr sz="6300"/>
            </a:lvl1pPr>
            <a:lvl2pPr>
              <a:defRPr sz="5500"/>
            </a:lvl2pPr>
            <a:lvl3pPr>
              <a:defRPr sz="47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05207" y="2366587"/>
            <a:ext cx="6614111" cy="7735910"/>
          </a:xfrm>
        </p:spPr>
        <p:txBody>
          <a:bodyPr/>
          <a:lstStyle>
            <a:lvl1pPr marL="0" indent="0">
              <a:buNone/>
              <a:defRPr sz="2700"/>
            </a:lvl1pPr>
            <a:lvl2pPr marL="897026" indent="0">
              <a:buNone/>
              <a:defRPr sz="2400"/>
            </a:lvl2pPr>
            <a:lvl3pPr marL="1794047" indent="0">
              <a:buNone/>
              <a:defRPr sz="2000"/>
            </a:lvl3pPr>
            <a:lvl4pPr marL="2691069" indent="0">
              <a:buNone/>
              <a:defRPr sz="1800"/>
            </a:lvl4pPr>
            <a:lvl5pPr marL="3588091" indent="0">
              <a:buNone/>
              <a:defRPr sz="1800"/>
            </a:lvl5pPr>
            <a:lvl6pPr marL="4485115" indent="0">
              <a:buNone/>
              <a:defRPr sz="1800"/>
            </a:lvl6pPr>
            <a:lvl7pPr marL="5382138" indent="0">
              <a:buNone/>
              <a:defRPr sz="1800"/>
            </a:lvl7pPr>
            <a:lvl8pPr marL="6279162" indent="0">
              <a:buNone/>
              <a:defRPr sz="1800"/>
            </a:lvl8pPr>
            <a:lvl9pPr marL="7176184" indent="0">
              <a:buNone/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12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40544" y="7916549"/>
            <a:ext cx="12062460" cy="934593"/>
          </a:xfrm>
        </p:spPr>
        <p:txBody>
          <a:bodyPr anchor="b"/>
          <a:lstStyle>
            <a:lvl1pPr algn="l">
              <a:defRPr sz="39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940544" y="1010511"/>
            <a:ext cx="12062460" cy="6785610"/>
          </a:xfrm>
        </p:spPr>
        <p:txBody>
          <a:bodyPr/>
          <a:lstStyle>
            <a:lvl1pPr marL="0" indent="0">
              <a:buNone/>
              <a:defRPr sz="6300"/>
            </a:lvl1pPr>
            <a:lvl2pPr marL="897026" indent="0">
              <a:buNone/>
              <a:defRPr sz="5500"/>
            </a:lvl2pPr>
            <a:lvl3pPr marL="1794047" indent="0">
              <a:buNone/>
              <a:defRPr sz="4700"/>
            </a:lvl3pPr>
            <a:lvl4pPr marL="2691069" indent="0">
              <a:buNone/>
              <a:defRPr sz="3900"/>
            </a:lvl4pPr>
            <a:lvl5pPr marL="3588091" indent="0">
              <a:buNone/>
              <a:defRPr sz="3900"/>
            </a:lvl5pPr>
            <a:lvl6pPr marL="4485115" indent="0">
              <a:buNone/>
              <a:defRPr sz="3900"/>
            </a:lvl6pPr>
            <a:lvl7pPr marL="5382138" indent="0">
              <a:buNone/>
              <a:defRPr sz="3900"/>
            </a:lvl7pPr>
            <a:lvl8pPr marL="6279162" indent="0">
              <a:buNone/>
              <a:defRPr sz="3900"/>
            </a:lvl8pPr>
            <a:lvl9pPr marL="7176184" indent="0">
              <a:buNone/>
              <a:defRPr sz="39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940544" y="8851142"/>
            <a:ext cx="12062460" cy="1327277"/>
          </a:xfrm>
        </p:spPr>
        <p:txBody>
          <a:bodyPr/>
          <a:lstStyle>
            <a:lvl1pPr marL="0" indent="0">
              <a:buNone/>
              <a:defRPr sz="2700"/>
            </a:lvl1pPr>
            <a:lvl2pPr marL="897026" indent="0">
              <a:buNone/>
              <a:defRPr sz="2400"/>
            </a:lvl2pPr>
            <a:lvl3pPr marL="1794047" indent="0">
              <a:buNone/>
              <a:defRPr sz="2000"/>
            </a:lvl3pPr>
            <a:lvl4pPr marL="2691069" indent="0">
              <a:buNone/>
              <a:defRPr sz="1800"/>
            </a:lvl4pPr>
            <a:lvl5pPr marL="3588091" indent="0">
              <a:buNone/>
              <a:defRPr sz="1800"/>
            </a:lvl5pPr>
            <a:lvl6pPr marL="4485115" indent="0">
              <a:buNone/>
              <a:defRPr sz="1800"/>
            </a:lvl6pPr>
            <a:lvl7pPr marL="5382138" indent="0">
              <a:buNone/>
              <a:defRPr sz="1800"/>
            </a:lvl7pPr>
            <a:lvl8pPr marL="6279162" indent="0">
              <a:buNone/>
              <a:defRPr sz="1800"/>
            </a:lvl8pPr>
            <a:lvl9pPr marL="7176184" indent="0">
              <a:buNone/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90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5206" y="452898"/>
            <a:ext cx="18093691" cy="1884892"/>
          </a:xfrm>
          <a:prstGeom prst="rect">
            <a:avLst/>
          </a:prstGeom>
        </p:spPr>
        <p:txBody>
          <a:bodyPr vert="horz" lIns="179410" tIns="89705" rIns="179410" bIns="89705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05206" y="2638849"/>
            <a:ext cx="18093691" cy="7463648"/>
          </a:xfrm>
          <a:prstGeom prst="rect">
            <a:avLst/>
          </a:prstGeom>
        </p:spPr>
        <p:txBody>
          <a:bodyPr vert="horz" lIns="179410" tIns="89705" rIns="179410" bIns="89705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05206" y="10482096"/>
            <a:ext cx="4690957" cy="602118"/>
          </a:xfrm>
          <a:prstGeom prst="rect">
            <a:avLst/>
          </a:prstGeom>
        </p:spPr>
        <p:txBody>
          <a:bodyPr vert="horz" lIns="179410" tIns="89705" rIns="179410" bIns="89705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794047"/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1794047"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68902" y="10482096"/>
            <a:ext cx="6366297" cy="602118"/>
          </a:xfrm>
          <a:prstGeom prst="rect">
            <a:avLst/>
          </a:prstGeom>
        </p:spPr>
        <p:txBody>
          <a:bodyPr vert="horz" lIns="179410" tIns="89705" rIns="179410" bIns="89705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794047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4407938" y="10482096"/>
            <a:ext cx="4690957" cy="602118"/>
          </a:xfrm>
          <a:prstGeom prst="rect">
            <a:avLst/>
          </a:prstGeom>
        </p:spPr>
        <p:txBody>
          <a:bodyPr vert="horz" lIns="179410" tIns="89705" rIns="179410" bIns="89705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794047"/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1794047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76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ctr" defTabSz="1794047" rtl="0" eaLnBrk="1" latinLnBrk="0" hangingPunct="1">
        <a:spcBef>
          <a:spcPct val="0"/>
        </a:spcBef>
        <a:buNone/>
        <a:defRPr sz="8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2767" indent="-672767" algn="l" defTabSz="1794047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457664" indent="-560638" algn="l" defTabSz="1794047" rtl="0" eaLnBrk="1" latinLnBrk="0" hangingPunct="1">
        <a:spcBef>
          <a:spcPct val="20000"/>
        </a:spcBef>
        <a:buFont typeface="Arial" panose="020B0604020202020204" pitchFamily="34" charset="0"/>
        <a:buChar char="–"/>
        <a:defRPr sz="5500" kern="1200">
          <a:solidFill>
            <a:schemeClr val="tx1"/>
          </a:solidFill>
          <a:latin typeface="+mn-lt"/>
          <a:ea typeface="+mn-ea"/>
          <a:cs typeface="+mn-cs"/>
        </a:defRPr>
      </a:lvl2pPr>
      <a:lvl3pPr marL="2242559" indent="-448510" algn="l" defTabSz="1794047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3pPr>
      <a:lvl4pPr marL="3139581" indent="-448510" algn="l" defTabSz="1794047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4036604" indent="-448510" algn="l" defTabSz="1794047" rtl="0" eaLnBrk="1" latinLnBrk="0" hangingPunct="1">
        <a:spcBef>
          <a:spcPct val="20000"/>
        </a:spcBef>
        <a:buFont typeface="Arial" panose="020B0604020202020204" pitchFamily="34" charset="0"/>
        <a:buChar char="»"/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933628" indent="-448510" algn="l" defTabSz="1794047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830650" indent="-448510" algn="l" defTabSz="1794047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727673" indent="-448510" algn="l" defTabSz="1794047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624697" indent="-448510" algn="l" defTabSz="1794047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79404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97026" algn="l" defTabSz="179404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794047" algn="l" defTabSz="179404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691069" algn="l" defTabSz="179404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88091" algn="l" defTabSz="179404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485115" algn="l" defTabSz="179404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382138" algn="l" defTabSz="179404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279162" algn="l" defTabSz="179404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7176184" algn="l" defTabSz="1794047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5206" y="452898"/>
            <a:ext cx="18093691" cy="1884892"/>
          </a:xfrm>
          <a:prstGeom prst="rect">
            <a:avLst/>
          </a:prstGeom>
        </p:spPr>
        <p:txBody>
          <a:bodyPr vert="horz" lIns="179497" tIns="89748" rIns="179497" bIns="89748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05206" y="2638849"/>
            <a:ext cx="18093691" cy="7463648"/>
          </a:xfrm>
          <a:prstGeom prst="rect">
            <a:avLst/>
          </a:prstGeom>
        </p:spPr>
        <p:txBody>
          <a:bodyPr vert="horz" lIns="179497" tIns="89748" rIns="179497" bIns="89748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05206" y="10482093"/>
            <a:ext cx="4690957" cy="602118"/>
          </a:xfrm>
          <a:prstGeom prst="rect">
            <a:avLst/>
          </a:prstGeom>
        </p:spPr>
        <p:txBody>
          <a:bodyPr vert="horz" lIns="179497" tIns="89748" rIns="179497" bIns="89748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794922"/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1794922"/>
              <a:t>12.01.2024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68902" y="10482093"/>
            <a:ext cx="6366297" cy="602118"/>
          </a:xfrm>
          <a:prstGeom prst="rect">
            <a:avLst/>
          </a:prstGeom>
        </p:spPr>
        <p:txBody>
          <a:bodyPr vert="horz" lIns="179497" tIns="89748" rIns="179497" bIns="89748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794922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4407938" y="10482093"/>
            <a:ext cx="4690957" cy="602118"/>
          </a:xfrm>
          <a:prstGeom prst="rect">
            <a:avLst/>
          </a:prstGeom>
        </p:spPr>
        <p:txBody>
          <a:bodyPr vert="horz" lIns="179497" tIns="89748" rIns="179497" bIns="89748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794922"/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 defTabSz="1794922"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49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defTabSz="1794922" rtl="0" eaLnBrk="1" latinLnBrk="0" hangingPunct="1">
        <a:spcBef>
          <a:spcPct val="0"/>
        </a:spcBef>
        <a:buNone/>
        <a:defRPr sz="8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3096" indent="-673096" algn="l" defTabSz="1794922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458375" indent="-560913" algn="l" defTabSz="1794922" rtl="0" eaLnBrk="1" latinLnBrk="0" hangingPunct="1">
        <a:spcBef>
          <a:spcPct val="20000"/>
        </a:spcBef>
        <a:buFont typeface="Arial" panose="020B0604020202020204" pitchFamily="34" charset="0"/>
        <a:buChar char="–"/>
        <a:defRPr sz="5500" kern="1200">
          <a:solidFill>
            <a:schemeClr val="tx1"/>
          </a:solidFill>
          <a:latin typeface="+mn-lt"/>
          <a:ea typeface="+mn-ea"/>
          <a:cs typeface="+mn-cs"/>
        </a:defRPr>
      </a:lvl2pPr>
      <a:lvl3pPr marL="2243653" indent="-448730" algn="l" defTabSz="1794922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3pPr>
      <a:lvl4pPr marL="3141114" indent="-448730" algn="l" defTabSz="1794922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4038575" indent="-448730" algn="l" defTabSz="1794922" rtl="0" eaLnBrk="1" latinLnBrk="0" hangingPunct="1">
        <a:spcBef>
          <a:spcPct val="20000"/>
        </a:spcBef>
        <a:buFont typeface="Arial" panose="020B0604020202020204" pitchFamily="34" charset="0"/>
        <a:buChar char="»"/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936037" indent="-448730" algn="l" defTabSz="1794922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833498" indent="-448730" algn="l" defTabSz="1794922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730959" indent="-448730" algn="l" defTabSz="1794922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628421" indent="-448730" algn="l" defTabSz="1794922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794922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97462" algn="l" defTabSz="1794922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794922" algn="l" defTabSz="1794922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692384" algn="l" defTabSz="1794922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89845" algn="l" defTabSz="1794922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487305" algn="l" defTabSz="1794922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384766" algn="l" defTabSz="1794922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282228" algn="l" defTabSz="1794922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7179689" algn="l" defTabSz="1794922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5">
            <a:extLst>
              <a:ext uri="{FF2B5EF4-FFF2-40B4-BE49-F238E27FC236}">
                <a16:creationId xmlns:a16="http://schemas.microsoft.com/office/drawing/2014/main" id="{3C17DED2-5852-844D-89B1-AC6304B37AD7}"/>
              </a:ext>
            </a:extLst>
          </p:cNvPr>
          <p:cNvSpPr/>
          <p:nvPr/>
        </p:nvSpPr>
        <p:spPr>
          <a:xfrm>
            <a:off x="5022850" y="1387475"/>
            <a:ext cx="10436632" cy="830820"/>
          </a:xfrm>
          <a:prstGeom prst="rect">
            <a:avLst/>
          </a:prstGeom>
        </p:spPr>
        <p:txBody>
          <a:bodyPr wrap="none" lIns="91329" tIns="45661" rIns="91329" bIns="45661">
            <a:spAutoFit/>
          </a:bodyPr>
          <a:lstStyle/>
          <a:p>
            <a:r>
              <a:rPr lang="ru-RU" sz="2400" b="1" dirty="0">
                <a:solidFill>
                  <a:srgbClr val="0071CE"/>
                </a:solidFill>
                <a:latin typeface="IBM Plex Mono" panose="020B0509050203000203"/>
              </a:rPr>
              <a:t>Федеральное государственное бюджетное образовательное учреждение</a:t>
            </a:r>
          </a:p>
          <a:p>
            <a:r>
              <a:rPr lang="ru-RU" sz="2400" b="1" dirty="0">
                <a:solidFill>
                  <a:srgbClr val="0071CE"/>
                </a:solidFill>
                <a:latin typeface="IBM Plex Mono" panose="020B0509050203000203"/>
              </a:rPr>
              <a:t>высшего образования</a:t>
            </a:r>
            <a:r>
              <a:rPr lang="en-US" sz="2400" b="1" dirty="0">
                <a:solidFill>
                  <a:srgbClr val="0071CE"/>
                </a:solidFill>
                <a:latin typeface="IBM Plex Mono" panose="020B0509050203000203"/>
              </a:rPr>
              <a:t> </a:t>
            </a:r>
            <a:r>
              <a:rPr lang="ru-RU" sz="2400" b="1" dirty="0">
                <a:solidFill>
                  <a:srgbClr val="0071CE"/>
                </a:solidFill>
                <a:latin typeface="IBM Plex Mono" panose="020B0509050203000203"/>
              </a:rPr>
              <a:t>«МИРЭА – Российский технологический университет»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B2EE58B7-D116-1B4C-8728-126099082006}"/>
              </a:ext>
            </a:extLst>
          </p:cNvPr>
          <p:cNvSpPr txBox="1"/>
          <p:nvPr/>
        </p:nvSpPr>
        <p:spPr>
          <a:xfrm>
            <a:off x="1212851" y="4601726"/>
            <a:ext cx="8077200" cy="620226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/>
            <a:r>
              <a:rPr lang="ru-RU" sz="3900" b="1" dirty="0">
                <a:solidFill>
                  <a:srgbClr val="0071CE"/>
                </a:solidFill>
                <a:latin typeface="Montserrat SemiBold" pitchFamily="2" charset="77"/>
                <a:cs typeface="Times New Roman" panose="02020603050405020304" pitchFamily="18" charset="0"/>
              </a:rPr>
              <a:t>АКСЕЛЕРАТОР РТУ МИРЭА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60FBCD9-3BD6-A741-A384-524E49E7FAD6}"/>
              </a:ext>
            </a:extLst>
          </p:cNvPr>
          <p:cNvSpPr/>
          <p:nvPr/>
        </p:nvSpPr>
        <p:spPr>
          <a:xfrm>
            <a:off x="1175125" y="5939664"/>
            <a:ext cx="5981325" cy="461546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r>
              <a:rPr lang="ru-RU" sz="2400" dirty="0" smtClean="0">
                <a:solidFill>
                  <a:srgbClr val="0F316C"/>
                </a:solidFill>
                <a:latin typeface="IBM Plex Mono" panose="020B0509050203000203"/>
              </a:rPr>
              <a:t>Создание </a:t>
            </a:r>
            <a:r>
              <a:rPr lang="ru-RU" sz="2400" dirty="0">
                <a:solidFill>
                  <a:srgbClr val="0F316C"/>
                </a:solidFill>
                <a:latin typeface="IBM Plex Mono" panose="020B0509050203000203"/>
              </a:rPr>
              <a:t>системы для OLAP – </a:t>
            </a:r>
            <a:r>
              <a:rPr lang="ru-RU" sz="2400" dirty="0" smtClean="0">
                <a:solidFill>
                  <a:srgbClr val="0F316C"/>
                </a:solidFill>
                <a:latin typeface="IBM Plex Mono" panose="020B0509050203000203"/>
              </a:rPr>
              <a:t>кубов</a:t>
            </a:r>
            <a:endParaRPr lang="ru-RU" sz="2400" dirty="0">
              <a:solidFill>
                <a:srgbClr val="0F316C"/>
              </a:solidFill>
              <a:latin typeface="IBM Plex Mono" panose="020B0509050203000203"/>
            </a:endParaRPr>
          </a:p>
        </p:txBody>
      </p:sp>
      <p:sp>
        <p:nvSpPr>
          <p:cNvPr id="5" name="Прямоугольник 6">
            <a:extLst>
              <a:ext uri="{FF2B5EF4-FFF2-40B4-BE49-F238E27FC236}">
                <a16:creationId xmlns:a16="http://schemas.microsoft.com/office/drawing/2014/main" id="{F3B9F233-1C95-384D-9DFE-652E1723CCAE}"/>
              </a:ext>
            </a:extLst>
          </p:cNvPr>
          <p:cNvSpPr/>
          <p:nvPr/>
        </p:nvSpPr>
        <p:spPr>
          <a:xfrm>
            <a:off x="1212853" y="8457629"/>
            <a:ext cx="4414831" cy="461546"/>
          </a:xfrm>
          <a:prstGeom prst="rect">
            <a:avLst/>
          </a:prstGeom>
        </p:spPr>
        <p:txBody>
          <a:bodyPr wrap="none" lIns="91329" tIns="45661" rIns="91329" bIns="45661">
            <a:spAutoFit/>
          </a:bodyPr>
          <a:lstStyle/>
          <a:p>
            <a:r>
              <a:rPr lang="ru-RU" sz="2400" b="1" dirty="0" smtClean="0">
                <a:solidFill>
                  <a:srgbClr val="0071CE"/>
                </a:solidFill>
                <a:latin typeface="IBM Plex Mono" panose="020B0509050203000203"/>
              </a:rPr>
              <a:t>Миронов Дмитрий Сергеевич</a:t>
            </a:r>
            <a:endParaRPr lang="ru-RU" sz="2400" b="1" dirty="0">
              <a:solidFill>
                <a:srgbClr val="0071CE"/>
              </a:solidFill>
              <a:latin typeface="IBM Plex Mono" panose="020B0509050203000203"/>
            </a:endParaRPr>
          </a:p>
        </p:txBody>
      </p:sp>
      <p:sp>
        <p:nvSpPr>
          <p:cNvPr id="6" name="Прямоугольник 9">
            <a:extLst>
              <a:ext uri="{FF2B5EF4-FFF2-40B4-BE49-F238E27FC236}">
                <a16:creationId xmlns:a16="http://schemas.microsoft.com/office/drawing/2014/main" id="{6B08043D-B99C-3D44-A7B2-5F0C8A0660C7}"/>
              </a:ext>
            </a:extLst>
          </p:cNvPr>
          <p:cNvSpPr/>
          <p:nvPr/>
        </p:nvSpPr>
        <p:spPr>
          <a:xfrm>
            <a:off x="1212858" y="8850613"/>
            <a:ext cx="7948683" cy="461546"/>
          </a:xfrm>
          <a:prstGeom prst="rect">
            <a:avLst/>
          </a:prstGeom>
        </p:spPr>
        <p:txBody>
          <a:bodyPr wrap="none" lIns="91329" tIns="45661" rIns="91329" bIns="45661">
            <a:spAutoFit/>
          </a:bodyPr>
          <a:lstStyle/>
          <a:p>
            <a:r>
              <a:rPr lang="ru-RU" sz="2400" dirty="0">
                <a:solidFill>
                  <a:srgbClr val="0F316C"/>
                </a:solidFill>
                <a:latin typeface="IBM Plex Mono" panose="020B0509050203000203"/>
              </a:rPr>
              <a:t>РТУ МИРЭА, </a:t>
            </a:r>
            <a:r>
              <a:rPr lang="en-US" sz="2400" dirty="0">
                <a:solidFill>
                  <a:srgbClr val="0F316C"/>
                </a:solidFill>
                <a:latin typeface="IBM Plex Mono" panose="020B0509050203000203"/>
              </a:rPr>
              <a:t>[</a:t>
            </a:r>
            <a:r>
              <a:rPr lang="ru-RU" sz="2400" dirty="0" smtClean="0">
                <a:solidFill>
                  <a:srgbClr val="0F316C"/>
                </a:solidFill>
                <a:latin typeface="IBM Plex Mono" panose="020B0509050203000203"/>
              </a:rPr>
              <a:t>Институт Информационных технологий</a:t>
            </a:r>
            <a:r>
              <a:rPr lang="en-US" sz="2400" dirty="0" smtClean="0">
                <a:solidFill>
                  <a:srgbClr val="0F316C"/>
                </a:solidFill>
                <a:latin typeface="IBM Plex Mono" panose="020B0509050203000203"/>
              </a:rPr>
              <a:t>]</a:t>
            </a:r>
            <a:endParaRPr lang="ru-RU" sz="2400" dirty="0">
              <a:solidFill>
                <a:srgbClr val="0F31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009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19E5809D-DA8E-6142-B00E-E8405A99C639}"/>
              </a:ext>
            </a:extLst>
          </p:cNvPr>
          <p:cNvSpPr txBox="1"/>
          <p:nvPr/>
        </p:nvSpPr>
        <p:spPr>
          <a:xfrm>
            <a:off x="1365250" y="5426077"/>
            <a:ext cx="8686800" cy="1897608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/>
            <a:r>
              <a:rPr lang="ru-RU" sz="6100" b="1" dirty="0">
                <a:solidFill>
                  <a:srgbClr val="0071CE"/>
                </a:solidFill>
                <a:latin typeface="Montserrat SemiBold" pitchFamily="2" charset="77"/>
                <a:cs typeface="Times New Roman" panose="02020603050405020304" pitchFamily="18" charset="0"/>
              </a:rPr>
              <a:t>СПАСИБО </a:t>
            </a:r>
            <a:br>
              <a:rPr lang="ru-RU" sz="6100" b="1" dirty="0">
                <a:solidFill>
                  <a:srgbClr val="0071CE"/>
                </a:solidFill>
                <a:latin typeface="Montserrat SemiBold" pitchFamily="2" charset="77"/>
                <a:cs typeface="Times New Roman" panose="02020603050405020304" pitchFamily="18" charset="0"/>
              </a:rPr>
            </a:br>
            <a:r>
              <a:rPr lang="ru-RU" sz="6100" b="1" dirty="0">
                <a:solidFill>
                  <a:srgbClr val="0071CE"/>
                </a:solidFill>
                <a:latin typeface="Montserrat SemiBold" pitchFamily="2" charset="77"/>
                <a:cs typeface="Times New Roman" panose="02020603050405020304" pitchFamily="18" charset="0"/>
              </a:rPr>
              <a:t>ЗА ВНИМАНИЕ!</a:t>
            </a:r>
            <a:r>
              <a:rPr lang="en-US" sz="6100" b="1" dirty="0">
                <a:solidFill>
                  <a:srgbClr val="0071CE"/>
                </a:solidFill>
                <a:latin typeface="Montserrat SemiBold" pitchFamily="2" charset="77"/>
                <a:cs typeface="Times New Roman" panose="02020603050405020304" pitchFamily="18" charset="0"/>
              </a:rPr>
              <a:t> </a:t>
            </a:r>
            <a:endParaRPr lang="ru-RU" sz="6100" b="1" dirty="0">
              <a:solidFill>
                <a:srgbClr val="0071CE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11">
            <a:extLst>
              <a:ext uri="{FF2B5EF4-FFF2-40B4-BE49-F238E27FC236}">
                <a16:creationId xmlns:a16="http://schemas.microsoft.com/office/drawing/2014/main" id="{209928DF-4EEE-874F-9C08-28FDC66F39D5}"/>
              </a:ext>
            </a:extLst>
          </p:cNvPr>
          <p:cNvSpPr/>
          <p:nvPr/>
        </p:nvSpPr>
        <p:spPr>
          <a:xfrm>
            <a:off x="1365254" y="8412100"/>
            <a:ext cx="4414831" cy="461546"/>
          </a:xfrm>
          <a:prstGeom prst="rect">
            <a:avLst/>
          </a:prstGeom>
        </p:spPr>
        <p:txBody>
          <a:bodyPr wrap="none" lIns="91329" tIns="45661" rIns="91329" bIns="45661">
            <a:spAutoFit/>
          </a:bodyPr>
          <a:lstStyle/>
          <a:p>
            <a:r>
              <a:rPr lang="ru-RU" sz="2400" b="1" dirty="0">
                <a:solidFill>
                  <a:srgbClr val="0071CE"/>
                </a:solidFill>
                <a:latin typeface="IBM Plex Mono" panose="020B0509050203000203"/>
              </a:rPr>
              <a:t>Миронов </a:t>
            </a:r>
            <a:r>
              <a:rPr lang="ru-RU" sz="2400" b="1" dirty="0" smtClean="0">
                <a:solidFill>
                  <a:srgbClr val="0071CE"/>
                </a:solidFill>
                <a:latin typeface="IBM Plex Mono" panose="020B0509050203000203"/>
              </a:rPr>
              <a:t>Дмитрий Сергеевич</a:t>
            </a:r>
            <a:endParaRPr lang="ru-RU" sz="2400" b="1" dirty="0">
              <a:solidFill>
                <a:srgbClr val="0071CE"/>
              </a:solidFill>
              <a:latin typeface="IBM Plex Mono" panose="020B0509050203000203"/>
            </a:endParaRPr>
          </a:p>
        </p:txBody>
      </p:sp>
      <p:sp>
        <p:nvSpPr>
          <p:cNvPr id="4" name="Прямоугольник 12">
            <a:extLst>
              <a:ext uri="{FF2B5EF4-FFF2-40B4-BE49-F238E27FC236}">
                <a16:creationId xmlns:a16="http://schemas.microsoft.com/office/drawing/2014/main" id="{3E01D232-F225-3349-8F7D-9EB59C258FBD}"/>
              </a:ext>
            </a:extLst>
          </p:cNvPr>
          <p:cNvSpPr/>
          <p:nvPr/>
        </p:nvSpPr>
        <p:spPr>
          <a:xfrm>
            <a:off x="1365257" y="8805084"/>
            <a:ext cx="7546329" cy="461546"/>
          </a:xfrm>
          <a:prstGeom prst="rect">
            <a:avLst/>
          </a:prstGeom>
        </p:spPr>
        <p:txBody>
          <a:bodyPr wrap="none" lIns="91329" tIns="45661" rIns="91329" bIns="45661">
            <a:spAutoFit/>
          </a:bodyPr>
          <a:lstStyle/>
          <a:p>
            <a:r>
              <a:rPr lang="ru-RU" sz="2400" dirty="0">
                <a:solidFill>
                  <a:srgbClr val="0F316C"/>
                </a:solidFill>
                <a:latin typeface="IBM Plex Mono" panose="020B0509050203000203"/>
              </a:rPr>
              <a:t>РТУ МИРЭА, </a:t>
            </a:r>
            <a:r>
              <a:rPr lang="ru-RU" sz="2400" dirty="0">
                <a:solidFill>
                  <a:srgbClr val="0F316C"/>
                </a:solidFill>
                <a:latin typeface="IBM Plex Mono" panose="020B0509050203000203"/>
              </a:rPr>
              <a:t>Институт информационных технологий</a:t>
            </a:r>
            <a:endParaRPr lang="ru-RU" sz="2400" dirty="0">
              <a:solidFill>
                <a:srgbClr val="0F31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3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51E702C-48AD-4939-8EBB-F5754B52A1E5}"/>
              </a:ext>
            </a:extLst>
          </p:cNvPr>
          <p:cNvSpPr txBox="1"/>
          <p:nvPr/>
        </p:nvSpPr>
        <p:spPr>
          <a:xfrm>
            <a:off x="1212859" y="1082679"/>
            <a:ext cx="4724400" cy="743280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/>
            <a:r>
              <a:rPr lang="ru-RU" sz="4700" b="1" dirty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Актуальность 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B02A04-B7C2-4156-B164-E2BD228DD389}"/>
              </a:ext>
            </a:extLst>
          </p:cNvPr>
          <p:cNvSpPr/>
          <p:nvPr/>
        </p:nvSpPr>
        <p:spPr>
          <a:xfrm>
            <a:off x="1212859" y="2606675"/>
            <a:ext cx="17449792" cy="4708862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IBM Plex Mono" panose="020B0509050203000203"/>
              </a:rPr>
              <a:t>Необходимость компаниям </a:t>
            </a:r>
            <a:r>
              <a:rPr lang="ru-RU" sz="2400" dirty="0">
                <a:latin typeface="IBM Plex Mono" panose="020B0509050203000203"/>
              </a:rPr>
              <a:t>быстро внедрять аналитику и принимать решения на основе данных, в том числе анализ сценарное моделирования финансового результата компании с помощью тесно интегрированных моделей финансового и инвестиционного планирования.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IBM Plex Mono" panose="020B0509050203000203"/>
              </a:rPr>
              <a:t>Аналитическая обработка данных в реальном времени.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IBM Plex Mono" panose="020B0509050203000203"/>
              </a:rPr>
              <a:t>Системы OLAP предоставляют интерактивный и удобный интерфейс для оперативной отчетности и анализа. Аналитики могут быстро анализировать данные, применять фильтры и создавать собственные отчеты, не полагаясь на навыки ИТ или программирования.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IBM Plex Mono" panose="020B0509050203000203"/>
              </a:rPr>
              <a:t>Организациям эффективно обрабатывать огромные объемы данных.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IBM Plex Mono" panose="020B0509050203000203"/>
              </a:rPr>
              <a:t>Хранение данных в предварительно агрегированной форме, что делает их эффективными для анализа больших наборов данных</a:t>
            </a:r>
            <a:r>
              <a:rPr lang="ru-RU" sz="2400" dirty="0" smtClean="0">
                <a:latin typeface="IBM Plex Mono" panose="020B0509050203000203"/>
              </a:rPr>
              <a:t>.</a:t>
            </a:r>
            <a:endParaRPr lang="ru-RU" sz="2000" dirty="0">
              <a:latin typeface="IBM Plex Mono" panose="020B0509050203000203"/>
            </a:endParaRPr>
          </a:p>
        </p:txBody>
      </p:sp>
    </p:spTree>
    <p:extLst>
      <p:ext uri="{BB962C8B-B14F-4D97-AF65-F5344CB8AC3E}">
        <p14:creationId xmlns:p14="http://schemas.microsoft.com/office/powerpoint/2010/main" val="62375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51E702C-48AD-4939-8EBB-F5754B52A1E5}"/>
              </a:ext>
            </a:extLst>
          </p:cNvPr>
          <p:cNvSpPr txBox="1"/>
          <p:nvPr/>
        </p:nvSpPr>
        <p:spPr>
          <a:xfrm>
            <a:off x="1212858" y="1082679"/>
            <a:ext cx="9372592" cy="1466612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/>
            <a:r>
              <a:rPr lang="ru-RU" sz="4700" b="1" dirty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Предлагаемое решение </a:t>
            </a:r>
          </a:p>
          <a:p>
            <a:pPr marR="8365"/>
            <a:r>
              <a:rPr lang="ru-RU" sz="4700" b="1" dirty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B02A04-B7C2-4156-B164-E2BD228DD389}"/>
              </a:ext>
            </a:extLst>
          </p:cNvPr>
          <p:cNvSpPr/>
          <p:nvPr/>
        </p:nvSpPr>
        <p:spPr>
          <a:xfrm>
            <a:off x="1220185" y="2378075"/>
            <a:ext cx="17449792" cy="4673981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400" dirty="0">
                <a:latin typeface="IBM Plex Mono" panose="020B0509050203000203" pitchFamily="49" charset="-52"/>
              </a:rPr>
              <a:t>Создание своей системы для формирование </a:t>
            </a:r>
            <a:r>
              <a:rPr lang="en-US" sz="2400" dirty="0">
                <a:latin typeface="IBM Plex Mono" panose="020B0509050203000203" pitchFamily="49" charset="-52"/>
              </a:rPr>
              <a:t>OLAP</a:t>
            </a:r>
            <a:r>
              <a:rPr lang="ru-RU" sz="2400" dirty="0">
                <a:latin typeface="IBM Plex Mono" panose="020B0509050203000203" pitchFamily="49" charset="-52"/>
              </a:rPr>
              <a:t>-кубов с формой хранения в виде индексов каждого из полученных значений. </a:t>
            </a:r>
          </a:p>
          <a:p>
            <a:pPr>
              <a:lnSpc>
                <a:spcPct val="125000"/>
              </a:lnSpc>
            </a:pPr>
            <a:r>
              <a:rPr lang="ru-RU" sz="2400" b="1" dirty="0">
                <a:latin typeface="IBM Plex Mono" panose="020B0509050203000203" pitchFamily="49" charset="-52"/>
              </a:rPr>
              <a:t>Технологический подход: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IBM Plex Mono" panose="020B0509050203000203" pitchFamily="49" charset="-52"/>
              </a:rPr>
              <a:t>Использования для хранения данных куба в </a:t>
            </a:r>
            <a:r>
              <a:rPr lang="ru-RU" sz="2400" dirty="0" err="1">
                <a:latin typeface="IBM Plex Mono" panose="020B0509050203000203" pitchFamily="49" charset="-52"/>
              </a:rPr>
              <a:t>posgres</a:t>
            </a:r>
            <a:r>
              <a:rPr lang="ru-RU" sz="2400" dirty="0">
                <a:latin typeface="IBM Plex Mono" panose="020B0509050203000203" pitchFamily="49" charset="-52"/>
              </a:rPr>
              <a:t> </a:t>
            </a:r>
            <a:r>
              <a:rPr lang="ru-RU" sz="2400" dirty="0" err="1">
                <a:latin typeface="IBM Plex Mono" panose="020B0509050203000203" pitchFamily="49" charset="-52"/>
              </a:rPr>
              <a:t>sql</a:t>
            </a:r>
            <a:r>
              <a:rPr lang="ru-RU" sz="2400" dirty="0">
                <a:latin typeface="IBM Plex Mono" panose="020B0509050203000203" pitchFamily="49" charset="-52"/>
              </a:rPr>
              <a:t> всей информации об измерениях куба в одной сложной координате ( отображение n-мерного пространства на прямую) позволяет получать любые срезы (даже состоящие из объединения ортогональных плоскостей) за минимально время – время одного запроса получения (</a:t>
            </a:r>
            <a:r>
              <a:rPr lang="en-US" sz="2400" dirty="0">
                <a:latin typeface="IBM Plex Mono" panose="020B0509050203000203" pitchFamily="49" charset="-52"/>
              </a:rPr>
              <a:t>select</a:t>
            </a:r>
            <a:r>
              <a:rPr lang="ru-RU" sz="2400" dirty="0">
                <a:latin typeface="IBM Plex Mono" panose="020B0509050203000203" pitchFamily="49" charset="-52"/>
              </a:rPr>
              <a:t>).</a:t>
            </a:r>
            <a:endParaRPr lang="en-US" sz="2400" dirty="0">
              <a:latin typeface="IBM Plex Mono" panose="020B0509050203000203" pitchFamily="49" charset="-5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IBM Plex Mono" panose="020B0509050203000203" pitchFamily="49" charset="-52"/>
              </a:rPr>
              <a:t>Использование библиотеки </a:t>
            </a:r>
            <a:r>
              <a:rPr lang="ru-RU" sz="2400" dirty="0" err="1" smtClean="0">
                <a:latin typeface="IBM Plex Mono" panose="020B0509050203000203" pitchFamily="49" charset="-52"/>
              </a:rPr>
              <a:t>pandas</a:t>
            </a:r>
            <a:r>
              <a:rPr lang="ru-RU" sz="2400" dirty="0" smtClean="0">
                <a:latin typeface="IBM Plex Mono" panose="020B0509050203000203" pitchFamily="49" charset="-52"/>
              </a:rPr>
              <a:t> (на текущий момент одна из самых проработанных библиотек для анализа данных) и работа не с плоскостями при построении агрегаций, а с гиперплоскостями позволяет получать искомые значения куба за время, сопоставимое с временем загрузки этих данных в базу.</a:t>
            </a:r>
            <a:endParaRPr lang="ru-RU" sz="2400" dirty="0">
              <a:latin typeface="IBM Plex Mono" panose="020B0509050203000203" pitchFamily="49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9008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51E702C-48AD-4939-8EBB-F5754B52A1E5}"/>
              </a:ext>
            </a:extLst>
          </p:cNvPr>
          <p:cNvSpPr txBox="1"/>
          <p:nvPr/>
        </p:nvSpPr>
        <p:spPr>
          <a:xfrm>
            <a:off x="1212858" y="1082679"/>
            <a:ext cx="8686792" cy="1466612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/>
            <a:r>
              <a:rPr lang="ru-RU" sz="4700" b="1" dirty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Техническая значимость</a:t>
            </a:r>
          </a:p>
          <a:p>
            <a:pPr marR="8365"/>
            <a:r>
              <a:rPr lang="ru-RU" sz="4700" b="1" dirty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B02A04-B7C2-4156-B164-E2BD228DD389}"/>
              </a:ext>
            </a:extLst>
          </p:cNvPr>
          <p:cNvSpPr/>
          <p:nvPr/>
        </p:nvSpPr>
        <p:spPr>
          <a:xfrm>
            <a:off x="1212859" y="2606675"/>
            <a:ext cx="17449792" cy="3288986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400" b="1" dirty="0">
                <a:latin typeface="IBM Plex Mono" panose="020B0509050203000203"/>
              </a:rPr>
              <a:t>Скорость расчетов и получения</a:t>
            </a:r>
            <a:r>
              <a:rPr lang="en-US" sz="2400" b="1" dirty="0">
                <a:latin typeface="IBM Plex Mono" panose="020B0509050203000203"/>
              </a:rPr>
              <a:t>: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IBM Plex Mono" panose="020B0509050203000203"/>
              </a:rPr>
              <a:t>Возможность расчет больших объемов данных за короткий срок.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IBM Plex Mono" panose="020B0509050203000203"/>
              </a:rPr>
              <a:t>Возможность получения данных в агрегированном виде за скорость запроса в базу данных.</a:t>
            </a:r>
          </a:p>
          <a:p>
            <a:pPr>
              <a:lnSpc>
                <a:spcPct val="125000"/>
              </a:lnSpc>
            </a:pPr>
            <a:r>
              <a:rPr lang="ru-RU" sz="2400" b="1" dirty="0">
                <a:latin typeface="IBM Plex Mono" panose="020B0509050203000203"/>
              </a:rPr>
              <a:t>Функциональная доработка и техническая поддержка: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IBM Plex Mono" panose="020B0509050203000203"/>
              </a:rPr>
              <a:t>Возможность добавления функционала для специализированных организаций.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IBM Plex Mono" panose="020B0509050203000203"/>
              </a:rPr>
              <a:t>Обеспечение постоянной технической поддержки и обновлений.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IBM Plex Mono" panose="020B0509050203000203"/>
              </a:rPr>
              <a:t>Внедрение системы обратной связи для оперативного реагирования на отзывы и запросы пользователей.</a:t>
            </a:r>
            <a:endParaRPr lang="ru-RU" sz="2400" dirty="0">
              <a:latin typeface="IBM Plex Mono" panose="020B0509050203000203"/>
            </a:endParaRPr>
          </a:p>
        </p:txBody>
      </p:sp>
    </p:spTree>
    <p:extLst>
      <p:ext uri="{BB962C8B-B14F-4D97-AF65-F5344CB8AC3E}">
        <p14:creationId xmlns:p14="http://schemas.microsoft.com/office/powerpoint/2010/main" val="317119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51E702C-48AD-4939-8EBB-F5754B52A1E5}"/>
              </a:ext>
            </a:extLst>
          </p:cNvPr>
          <p:cNvSpPr txBox="1"/>
          <p:nvPr/>
        </p:nvSpPr>
        <p:spPr>
          <a:xfrm>
            <a:off x="1212858" y="1082679"/>
            <a:ext cx="12115792" cy="743337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/>
            <a:r>
              <a:rPr lang="ru-RU" sz="4700" b="1" dirty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Преимущества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B02A04-B7C2-4156-B164-E2BD228DD389}"/>
              </a:ext>
            </a:extLst>
          </p:cNvPr>
          <p:cNvSpPr/>
          <p:nvPr/>
        </p:nvSpPr>
        <p:spPr>
          <a:xfrm>
            <a:off x="1212859" y="2606675"/>
            <a:ext cx="17449792" cy="5135646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IBM Plex Mono" panose="020B0509050203000203"/>
              </a:rPr>
              <a:t>Кубы OLAP представляют собой предварительно агрегированные структуры данных. Они хранят обобщенные данные, что повышает производительность запросов по сравнению с запросом необработанных данных транзакций. Пользователи могут разрезать, детализировать и сводить данные за считанные секунды, даже при работе с большими наборами данных.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IBM Plex Mono" panose="020B0509050203000203"/>
              </a:rPr>
              <a:t>Благодаря правильной индексации и оптимизированному выполнению запросов кубы OLAP могут обеспечить высокую производительность даже при работе с огромными наборами данных, что делает их пригодными для аналитики на уровне предприятия.</a:t>
            </a: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IBM Plex Mono" panose="020B0509050203000203"/>
              </a:rPr>
              <a:t>Кубы OLAP обеспечат согласованность отчетов и анализа. Поскольку кубы построены на основе определенной модели данных, все пользователи, обращающиеся к кубу, получают согласованные результаты. Это гарантирует, что лица, принимающие решения во всей организации, имеют общее понимание данных, что приводит к улучшению сотрудничества и принятия решений.</a:t>
            </a:r>
            <a:endParaRPr lang="ru-RU" sz="2400" dirty="0">
              <a:latin typeface="IBM Plex Mono" panose="020B0509050203000203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210416" y="7940675"/>
            <a:ext cx="1737603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IBM Plex Mono" panose="020B0509050203000203"/>
              </a:rPr>
              <a:t>Актуальность проекта в более быстром формировании </a:t>
            </a:r>
            <a:r>
              <a:rPr lang="en-US" sz="2400" dirty="0">
                <a:latin typeface="IBM Plex Mono" panose="020B0509050203000203"/>
              </a:rPr>
              <a:t>OLAP-</a:t>
            </a:r>
            <a:r>
              <a:rPr lang="ru-RU" sz="2400" dirty="0">
                <a:latin typeface="IBM Plex Mono" panose="020B0509050203000203"/>
              </a:rPr>
              <a:t>куба и способе его представления</a:t>
            </a:r>
            <a:endParaRPr lang="en-US" sz="2400" dirty="0">
              <a:latin typeface="IBM Plex Mono" panose="020B0509050203000203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IBM Plex Mono" panose="020B0509050203000203"/>
              </a:rPr>
              <a:t>Переход на свою платформу и ее поддержки.</a:t>
            </a:r>
          </a:p>
        </p:txBody>
      </p:sp>
    </p:spTree>
    <p:extLst>
      <p:ext uri="{BB962C8B-B14F-4D97-AF65-F5344CB8AC3E}">
        <p14:creationId xmlns:p14="http://schemas.microsoft.com/office/powerpoint/2010/main" val="187250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51E702C-48AD-4939-8EBB-F5754B52A1E5}"/>
              </a:ext>
            </a:extLst>
          </p:cNvPr>
          <p:cNvSpPr txBox="1"/>
          <p:nvPr/>
        </p:nvSpPr>
        <p:spPr>
          <a:xfrm>
            <a:off x="1212858" y="1082679"/>
            <a:ext cx="12115792" cy="743337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365"/>
            <a:r>
              <a:rPr lang="ru-RU" sz="4700" b="1" dirty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План монетизации 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3CB02A04-B7C2-4156-B164-E2BD228DD389}"/>
              </a:ext>
            </a:extLst>
          </p:cNvPr>
          <p:cNvSpPr/>
          <p:nvPr/>
        </p:nvSpPr>
        <p:spPr>
          <a:xfrm>
            <a:off x="1212859" y="2606675"/>
            <a:ext cx="17449792" cy="518997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IBM Plex Mono" panose="020B0509050203000203"/>
              </a:rPr>
              <a:t>Разработка и последующая продажа различным организациям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212858" y="3652132"/>
            <a:ext cx="11582400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8365"/>
            <a:r>
              <a:rPr lang="ru-RU" sz="4700" b="1" dirty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Перспективы</a:t>
            </a:r>
            <a:r>
              <a:rPr lang="ru-RU" b="1" dirty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 </a:t>
            </a:r>
            <a:r>
              <a:rPr lang="ru-RU" sz="4700" b="1" dirty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роста</a:t>
            </a:r>
            <a:r>
              <a:rPr lang="ru-RU" b="1" dirty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 </a:t>
            </a:r>
            <a:endParaRPr lang="ru-RU" b="1" dirty="0">
              <a:solidFill>
                <a:srgbClr val="0F316C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12858" y="4951788"/>
            <a:ext cx="1653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IBM Plex Mono" panose="020B0509050203000203"/>
              </a:rPr>
              <a:t>Возможность</a:t>
            </a:r>
            <a:r>
              <a:rPr lang="ru-RU" dirty="0">
                <a:latin typeface="IBM Plex Mono" panose="020B0509050203000203" pitchFamily="49" charset="-52"/>
              </a:rPr>
              <a:t> </a:t>
            </a:r>
            <a:r>
              <a:rPr lang="ru-RU" sz="2400" dirty="0">
                <a:latin typeface="IBM Plex Mono" panose="020B0509050203000203"/>
              </a:rPr>
              <a:t>добавлять специальные функции с сборку </a:t>
            </a:r>
            <a:r>
              <a:rPr lang="en-US" sz="2400" dirty="0">
                <a:latin typeface="IBM Plex Mono" panose="020B0509050203000203"/>
              </a:rPr>
              <a:t>OLAP-</a:t>
            </a:r>
            <a:r>
              <a:rPr lang="ru-RU" sz="2400" dirty="0">
                <a:latin typeface="IBM Plex Mono" panose="020B0509050203000203"/>
              </a:rPr>
              <a:t>куба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IBM Plex Mono" panose="020B0509050203000203"/>
              </a:rPr>
              <a:t>Возможность доработки под нужды компании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IBM Plex Mono" panose="020B0509050203000203"/>
              </a:rPr>
              <a:t>Возможность использовать платные подписки при использовании специальных доработок</a:t>
            </a:r>
          </a:p>
        </p:txBody>
      </p:sp>
    </p:spTree>
    <p:extLst>
      <p:ext uri="{BB962C8B-B14F-4D97-AF65-F5344CB8AC3E}">
        <p14:creationId xmlns:p14="http://schemas.microsoft.com/office/powerpoint/2010/main" val="122337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870450" y="549275"/>
            <a:ext cx="9268552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8365" algn="ctr"/>
            <a:r>
              <a:rPr lang="ru-RU" sz="4700" b="1" dirty="0" smtClean="0">
                <a:solidFill>
                  <a:schemeClr val="tx2"/>
                </a:solidFill>
                <a:latin typeface="Montserrat SemiBold" pitchFamily="2" charset="77"/>
                <a:cs typeface="Times New Roman" panose="02020603050405020304" pitchFamily="18" charset="0"/>
              </a:rPr>
              <a:t>Пример проекта</a:t>
            </a:r>
            <a:endParaRPr lang="ru-RU" sz="4700" b="1" dirty="0">
              <a:solidFill>
                <a:schemeClr val="tx2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50" y="1692275"/>
            <a:ext cx="7620000" cy="517888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650" y="1692275"/>
            <a:ext cx="10701389" cy="517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00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5650" y="1730524"/>
            <a:ext cx="16687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latin typeface="IBM Plex Mono" panose="020B0509050203000203" pitchFamily="49" charset="-52"/>
              <a:ea typeface="MS Mincho" panose="02020609040205080304" pitchFamily="49" charset="-128"/>
            </a:endParaRPr>
          </a:p>
          <a:p>
            <a:pPr lvl="1"/>
            <a:r>
              <a:rPr lang="ru-RU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1. </a:t>
            </a:r>
            <a:r>
              <a:rPr lang="ru-RU" sz="2400" b="1" dirty="0">
                <a:latin typeface="IBM Plex Mono" panose="020B0509050203000203" pitchFamily="49" charset="-52"/>
                <a:ea typeface="MS Mincho" panose="02020609040205080304" pitchFamily="49" charset="-128"/>
              </a:rPr>
              <a:t>Подготовка </a:t>
            </a:r>
            <a:r>
              <a:rPr lang="ru-RU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(1 месяц)</a:t>
            </a:r>
          </a:p>
          <a:p>
            <a:pPr lvl="1"/>
            <a:r>
              <a:rPr lang="ru-RU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	1.1 Поиск </a:t>
            </a:r>
            <a:r>
              <a:rPr lang="en-US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frontend</a:t>
            </a:r>
            <a:r>
              <a:rPr lang="ru-RU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-разработчика</a:t>
            </a:r>
            <a:r>
              <a:rPr lang="en-US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 </a:t>
            </a:r>
            <a:r>
              <a:rPr lang="ru-RU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со знаниями </a:t>
            </a:r>
            <a:r>
              <a:rPr lang="en-US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JavaScript</a:t>
            </a:r>
            <a:r>
              <a:rPr lang="ru-RU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 (200000 руб.)</a:t>
            </a:r>
          </a:p>
          <a:p>
            <a:pPr lvl="1"/>
            <a:r>
              <a:rPr lang="ru-RU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	1.2 Поиск </a:t>
            </a:r>
            <a:r>
              <a:rPr lang="en-US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backend</a:t>
            </a:r>
            <a:r>
              <a:rPr lang="ru-RU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-разработчика</a:t>
            </a:r>
            <a:r>
              <a:rPr lang="en-US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 </a:t>
            </a:r>
            <a:r>
              <a:rPr lang="ru-RU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со знаниями </a:t>
            </a:r>
            <a:r>
              <a:rPr lang="en-US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Python</a:t>
            </a:r>
            <a:r>
              <a:rPr lang="ru-RU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 (200000 руб.)</a:t>
            </a:r>
            <a:endParaRPr lang="en-US" sz="2400" dirty="0">
              <a:latin typeface="IBM Plex Mono" panose="020B0509050203000203" pitchFamily="49" charset="-52"/>
              <a:ea typeface="MS Mincho" panose="02020609040205080304" pitchFamily="49" charset="-128"/>
            </a:endParaRPr>
          </a:p>
          <a:p>
            <a:pPr lvl="1"/>
            <a:r>
              <a:rPr lang="en-US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	1.3 </a:t>
            </a:r>
            <a:r>
              <a:rPr lang="ru-RU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Поиск </a:t>
            </a:r>
            <a:r>
              <a:rPr lang="ru-RU" sz="2400" dirty="0">
                <a:latin typeface="IBM Plex Mono" panose="020B0509050203000203" pitchFamily="49" charset="-52"/>
              </a:rPr>
              <a:t>системного аналитика (100000 руб.)</a:t>
            </a:r>
          </a:p>
          <a:p>
            <a:pPr lvl="1"/>
            <a:r>
              <a:rPr lang="ru-RU" sz="2400" dirty="0">
                <a:latin typeface="IBM Plex Mono" panose="020B0509050203000203" pitchFamily="49" charset="-52"/>
              </a:rPr>
              <a:t>	1.4 Специалист по обучению (30000 руб.)</a:t>
            </a:r>
          </a:p>
          <a:p>
            <a:pPr lvl="1"/>
            <a:r>
              <a:rPr lang="ru-RU" sz="2400" dirty="0">
                <a:latin typeface="IBM Plex Mono" panose="020B0509050203000203" pitchFamily="49" charset="-52"/>
              </a:rPr>
              <a:t>	1.5 Техническая поддержка (30000 руб.)</a:t>
            </a:r>
            <a:endParaRPr lang="ru-RU" sz="2400" dirty="0">
              <a:latin typeface="IBM Plex Mono" panose="020B0509050203000203" pitchFamily="49" charset="-52"/>
              <a:ea typeface="MS Mincho" panose="02020609040205080304" pitchFamily="49" charset="-128"/>
            </a:endParaRPr>
          </a:p>
          <a:p>
            <a:pPr lvl="1"/>
            <a:r>
              <a:rPr lang="ru-RU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2. </a:t>
            </a:r>
            <a:r>
              <a:rPr lang="ru-RU" sz="2400" b="1" dirty="0">
                <a:latin typeface="IBM Plex Mono" panose="020B0509050203000203" pitchFamily="49" charset="-52"/>
                <a:ea typeface="MS Mincho" panose="02020609040205080304" pitchFamily="49" charset="-128"/>
              </a:rPr>
              <a:t>Разработка</a:t>
            </a:r>
            <a:r>
              <a:rPr lang="en-US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 (1 </a:t>
            </a:r>
            <a:r>
              <a:rPr lang="ru-RU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год</a:t>
            </a:r>
            <a:r>
              <a:rPr lang="en-US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)</a:t>
            </a:r>
            <a:endParaRPr lang="ru-RU" sz="2400" dirty="0">
              <a:latin typeface="IBM Plex Mono" panose="020B0509050203000203" pitchFamily="49" charset="-52"/>
              <a:ea typeface="MS Mincho" panose="02020609040205080304" pitchFamily="49" charset="-128"/>
            </a:endParaRPr>
          </a:p>
          <a:p>
            <a:pPr lvl="1"/>
            <a:r>
              <a:rPr lang="en-US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	2.1 </a:t>
            </a:r>
            <a:r>
              <a:rPr lang="ru-RU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Настройка сервера (1 месяц)</a:t>
            </a:r>
          </a:p>
          <a:p>
            <a:pPr lvl="1"/>
            <a:r>
              <a:rPr lang="en-US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	2.2 </a:t>
            </a:r>
            <a:r>
              <a:rPr lang="ru-RU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Создание </a:t>
            </a:r>
            <a:r>
              <a:rPr lang="en-US" sz="2400" dirty="0" err="1">
                <a:latin typeface="IBM Plex Mono" panose="020B0509050203000203" pitchFamily="49" charset="-52"/>
                <a:ea typeface="MS Mincho" panose="02020609040205080304" pitchFamily="49" charset="-128"/>
              </a:rPr>
              <a:t>wsgi</a:t>
            </a:r>
            <a:r>
              <a:rPr lang="ru-RU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-сервера (1 месяц)</a:t>
            </a:r>
          </a:p>
          <a:p>
            <a:pPr lvl="1"/>
            <a:r>
              <a:rPr lang="ru-RU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	2.</a:t>
            </a:r>
            <a:r>
              <a:rPr lang="en-US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3</a:t>
            </a:r>
            <a:r>
              <a:rPr lang="ru-RU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 Создание визуальной составляющей платформы (3-4 месяца)</a:t>
            </a:r>
          </a:p>
          <a:p>
            <a:pPr lvl="1"/>
            <a:r>
              <a:rPr lang="ru-RU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	2.</a:t>
            </a:r>
            <a:r>
              <a:rPr lang="en-US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4</a:t>
            </a:r>
            <a:r>
              <a:rPr lang="ru-RU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 Создание архитектуры базы данных (1 месяц)</a:t>
            </a:r>
          </a:p>
          <a:p>
            <a:pPr lvl="1"/>
            <a:r>
              <a:rPr lang="ru-RU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	2.</a:t>
            </a:r>
            <a:r>
              <a:rPr lang="en-US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5</a:t>
            </a:r>
            <a:r>
              <a:rPr lang="ru-RU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 Создание функциональной части (8 месяцев)</a:t>
            </a:r>
          </a:p>
          <a:p>
            <a:pPr lvl="1"/>
            <a:r>
              <a:rPr lang="ru-RU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3. </a:t>
            </a:r>
            <a:r>
              <a:rPr lang="ru-RU" sz="2400" b="1" dirty="0">
                <a:latin typeface="IBM Plex Mono" panose="020B0509050203000203" pitchFamily="49" charset="-52"/>
                <a:ea typeface="MS Mincho" panose="02020609040205080304" pitchFamily="49" charset="-128"/>
              </a:rPr>
              <a:t>Тестирование</a:t>
            </a:r>
            <a:r>
              <a:rPr lang="ru-RU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 (3 месяца)</a:t>
            </a:r>
          </a:p>
          <a:p>
            <a:pPr lvl="1"/>
            <a:r>
              <a:rPr lang="ru-RU" sz="2400" dirty="0">
                <a:latin typeface="IBM Plex Mono" panose="020B0509050203000203" pitchFamily="49" charset="-52"/>
                <a:ea typeface="MS Mincho" panose="02020609040205080304" pitchFamily="49" charset="-128"/>
              </a:rPr>
              <a:t>	3.1 Тестирование продукта (3 месяца)</a:t>
            </a:r>
            <a:endParaRPr lang="ru-RU" sz="2400" dirty="0">
              <a:latin typeface="IBM Plex Mono" panose="020B0509050203000203" pitchFamily="49" charset="-52"/>
              <a:ea typeface="MS Mincho" panose="02020609040205080304" pitchFamily="49" charset="-128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60450" y="872417"/>
            <a:ext cx="10363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8365"/>
            <a:r>
              <a:rPr lang="ru-RU" sz="4700" b="1" dirty="0">
                <a:solidFill>
                  <a:schemeClr val="tx2"/>
                </a:solidFill>
                <a:latin typeface="Montserrat SemiBold"/>
                <a:cs typeface="Times New Roman" panose="02020603050405020304" pitchFamily="18" charset="0"/>
              </a:rPr>
              <a:t>Смета расходов для </a:t>
            </a:r>
            <a:r>
              <a:rPr lang="en-US" sz="4700" b="1" dirty="0">
                <a:solidFill>
                  <a:schemeClr val="tx2"/>
                </a:solidFill>
                <a:latin typeface="Montserrat SemiBold"/>
                <a:cs typeface="Times New Roman" panose="02020603050405020304" pitchFamily="18" charset="0"/>
              </a:rPr>
              <a:t>MVP </a:t>
            </a:r>
            <a:endParaRPr lang="ru-RU" sz="4700" b="1" dirty="0">
              <a:solidFill>
                <a:schemeClr val="tx2"/>
              </a:solidFill>
              <a:latin typeface="Montserrat SemiBold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60450" y="8093075"/>
            <a:ext cx="5562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dirty="0">
                <a:latin typeface="Montserrat SemiBold"/>
              </a:rPr>
              <a:t>Итого: 560 000 руб.</a:t>
            </a:r>
            <a:endParaRPr lang="ru-RU" sz="3200" b="1" dirty="0">
              <a:latin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21598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36650" y="701675"/>
            <a:ext cx="10134600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8365"/>
            <a:r>
              <a:rPr lang="ru-RU" sz="4700" b="1" dirty="0">
                <a:solidFill>
                  <a:schemeClr val="tx2"/>
                </a:solidFill>
                <a:latin typeface="Montserrat SemiBold"/>
                <a:cs typeface="Times New Roman" panose="02020603050405020304" pitchFamily="18" charset="0"/>
              </a:rPr>
              <a:t>Полная смета расходов</a:t>
            </a:r>
            <a:endParaRPr lang="ru-RU" sz="4700" b="1" dirty="0">
              <a:solidFill>
                <a:schemeClr val="tx2"/>
              </a:solidFill>
              <a:latin typeface="Montserrat SemiBold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36650" y="2225675"/>
            <a:ext cx="8839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IBM Plex Mono" panose="020B0509050203000203" pitchFamily="49" charset="-52"/>
              </a:rPr>
              <a:t>Этап 1: Анализ и проектирование (2)</a:t>
            </a:r>
          </a:p>
          <a:p>
            <a:r>
              <a:rPr lang="ru-RU" sz="2400" dirty="0">
                <a:latin typeface="IBM Plex Mono" panose="020B0509050203000203" pitchFamily="49" charset="-52"/>
              </a:rPr>
              <a:t>1.1. Анализ требований и подготовка проекта</a:t>
            </a:r>
          </a:p>
          <a:p>
            <a:pPr lvl="1"/>
            <a:r>
              <a:rPr lang="ru-RU" sz="2400" dirty="0">
                <a:latin typeface="IBM Plex Mono" panose="020B0509050203000203" pitchFamily="49" charset="-52"/>
              </a:rPr>
              <a:t> Системный аналитик: 200 000 руб. (2 месяца)</a:t>
            </a:r>
          </a:p>
          <a:p>
            <a:r>
              <a:rPr lang="ru-RU" sz="2400" dirty="0">
                <a:latin typeface="IBM Plex Mono" panose="020B0509050203000203" pitchFamily="49" charset="-52"/>
              </a:rPr>
              <a:t>1.2. Настройка сервера</a:t>
            </a:r>
          </a:p>
          <a:p>
            <a:pPr lvl="1"/>
            <a:r>
              <a:rPr lang="ru-RU" sz="2400" dirty="0">
                <a:latin typeface="IBM Plex Mono" panose="020B0509050203000203" pitchFamily="49" charset="-52"/>
              </a:rPr>
              <a:t> </a:t>
            </a:r>
            <a:r>
              <a:rPr lang="ru-RU" sz="2400" dirty="0" err="1">
                <a:latin typeface="IBM Plex Mono" panose="020B0509050203000203" pitchFamily="49" charset="-52"/>
              </a:rPr>
              <a:t>Бэкенд</a:t>
            </a:r>
            <a:r>
              <a:rPr lang="ru-RU" sz="2400" dirty="0">
                <a:latin typeface="IBM Plex Mono" panose="020B0509050203000203" pitchFamily="49" charset="-52"/>
              </a:rPr>
              <a:t>-разработчик: 400 000 руб. (2 месяца)</a:t>
            </a:r>
          </a:p>
          <a:p>
            <a:r>
              <a:rPr lang="ru-RU" sz="2400" b="1" dirty="0">
                <a:latin typeface="IBM Plex Mono" panose="020B0509050203000203" pitchFamily="49" charset="-52"/>
              </a:rPr>
              <a:t>Этап 2: Разработка (9 месяцев)</a:t>
            </a:r>
          </a:p>
          <a:p>
            <a:r>
              <a:rPr lang="ru-RU" sz="2400" dirty="0">
                <a:latin typeface="IBM Plex Mono" panose="020B0509050203000203" pitchFamily="49" charset="-52"/>
              </a:rPr>
              <a:t>2.1. Разработка платформы</a:t>
            </a:r>
          </a:p>
          <a:p>
            <a:pPr lvl="1"/>
            <a:r>
              <a:rPr lang="ru-RU" sz="2400" dirty="0">
                <a:latin typeface="IBM Plex Mono" panose="020B0509050203000203" pitchFamily="49" charset="-52"/>
              </a:rPr>
              <a:t> </a:t>
            </a:r>
            <a:r>
              <a:rPr lang="ru-RU" sz="2400" dirty="0" err="1">
                <a:latin typeface="IBM Plex Mono" panose="020B0509050203000203" pitchFamily="49" charset="-52"/>
              </a:rPr>
              <a:t>Фронтенд</a:t>
            </a:r>
            <a:r>
              <a:rPr lang="ru-RU" sz="2400" dirty="0">
                <a:latin typeface="IBM Plex Mono" panose="020B0509050203000203" pitchFamily="49" charset="-52"/>
              </a:rPr>
              <a:t>-разработчик: 600 000 руб. (3 месяца)</a:t>
            </a:r>
          </a:p>
          <a:p>
            <a:pPr lvl="1"/>
            <a:r>
              <a:rPr lang="ru-RU" sz="2400" dirty="0">
                <a:latin typeface="IBM Plex Mono" panose="020B0509050203000203" pitchFamily="49" charset="-52"/>
              </a:rPr>
              <a:t> </a:t>
            </a:r>
            <a:r>
              <a:rPr lang="ru-RU" sz="2400" dirty="0" err="1">
                <a:latin typeface="IBM Plex Mono" panose="020B0509050203000203" pitchFamily="49" charset="-52"/>
              </a:rPr>
              <a:t>Бэкенд</a:t>
            </a:r>
            <a:r>
              <a:rPr lang="ru-RU" sz="2400" dirty="0">
                <a:latin typeface="IBM Plex Mono" panose="020B0509050203000203" pitchFamily="49" charset="-52"/>
              </a:rPr>
              <a:t>-разработчик: 600 000 руб. (3 месяца)</a:t>
            </a:r>
          </a:p>
          <a:p>
            <a:endParaRPr lang="ru-RU" sz="2400" dirty="0">
              <a:latin typeface="IBM Plex Mono" panose="020B0509050203000203" pitchFamily="49" charset="-52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747250" y="2225675"/>
            <a:ext cx="1005205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b="1" dirty="0">
                <a:latin typeface="IBM Plex Mono" panose="020B0509050203000203" pitchFamily="49" charset="-52"/>
              </a:rPr>
              <a:t>Этап 3: Интеграция и тестирование (4 месяца)</a:t>
            </a:r>
          </a:p>
          <a:p>
            <a:r>
              <a:rPr lang="ru-RU" sz="2400" dirty="0">
                <a:latin typeface="IBM Plex Mono" panose="020B0509050203000203" pitchFamily="49" charset="-52"/>
              </a:rPr>
              <a:t>3.1. Интеграция с существующими системами</a:t>
            </a:r>
          </a:p>
          <a:p>
            <a:pPr lvl="1"/>
            <a:r>
              <a:rPr lang="ru-RU" sz="2400" dirty="0">
                <a:latin typeface="IBM Plex Mono" panose="020B0509050203000203" pitchFamily="49" charset="-52"/>
              </a:rPr>
              <a:t> </a:t>
            </a:r>
            <a:r>
              <a:rPr lang="ru-RU" sz="2400" dirty="0" err="1">
                <a:latin typeface="IBM Plex Mono" panose="020B0509050203000203" pitchFamily="49" charset="-52"/>
              </a:rPr>
              <a:t>Бэкенд</a:t>
            </a:r>
            <a:r>
              <a:rPr lang="ru-RU" sz="2400" dirty="0">
                <a:latin typeface="IBM Plex Mono" panose="020B0509050203000203" pitchFamily="49" charset="-52"/>
              </a:rPr>
              <a:t>-разработчик: 400 000 руб. (2 месяца)</a:t>
            </a:r>
          </a:p>
          <a:p>
            <a:r>
              <a:rPr lang="ru-RU" sz="2400" dirty="0">
                <a:latin typeface="IBM Plex Mono" panose="020B0509050203000203" pitchFamily="49" charset="-52"/>
              </a:rPr>
              <a:t>3.2. Тестирование и оптимизация</a:t>
            </a:r>
          </a:p>
          <a:p>
            <a:pPr lvl="1"/>
            <a:r>
              <a:rPr lang="ru-RU" sz="2400" dirty="0">
                <a:latin typeface="IBM Plex Mono" panose="020B0509050203000203" pitchFamily="49" charset="-52"/>
              </a:rPr>
              <a:t> </a:t>
            </a:r>
            <a:r>
              <a:rPr lang="ru-RU" sz="2400" dirty="0" err="1">
                <a:latin typeface="IBM Plex Mono" panose="020B0509050203000203" pitchFamily="49" charset="-52"/>
              </a:rPr>
              <a:t>Бэкенд</a:t>
            </a:r>
            <a:r>
              <a:rPr lang="ru-RU" sz="2400" dirty="0">
                <a:latin typeface="IBM Plex Mono" panose="020B0509050203000203" pitchFamily="49" charset="-52"/>
              </a:rPr>
              <a:t>-разработчик : 200 000 руб. (2 месяца)</a:t>
            </a:r>
          </a:p>
          <a:p>
            <a:r>
              <a:rPr lang="ru-RU" sz="2400" b="1" dirty="0">
                <a:latin typeface="IBM Plex Mono" panose="020B0509050203000203" pitchFamily="49" charset="-52"/>
              </a:rPr>
              <a:t>Этап 3: Запуск и поддержка (3 месяца)</a:t>
            </a:r>
          </a:p>
          <a:p>
            <a:r>
              <a:rPr lang="ru-RU" sz="2400" dirty="0">
                <a:latin typeface="IBM Plex Mono" panose="020B0509050203000203" pitchFamily="49" charset="-52"/>
              </a:rPr>
              <a:t>3.1. Обучение и поддержка пользователей</a:t>
            </a:r>
          </a:p>
          <a:p>
            <a:pPr lvl="1"/>
            <a:r>
              <a:rPr lang="ru-RU" sz="2400" dirty="0">
                <a:latin typeface="IBM Plex Mono" panose="020B0509050203000203" pitchFamily="49" charset="-52"/>
              </a:rPr>
              <a:t> Специалист по обучению: 30 000 руб. (1 месяц)</a:t>
            </a:r>
          </a:p>
          <a:p>
            <a:pPr lvl="1"/>
            <a:r>
              <a:rPr lang="ru-RU" sz="2400" dirty="0">
                <a:latin typeface="IBM Plex Mono" panose="020B0509050203000203" pitchFamily="49" charset="-52"/>
              </a:rPr>
              <a:t> Техническая поддержка: 90 000 руб. (3 месяца)</a:t>
            </a:r>
            <a:endParaRPr lang="ru-RU" sz="2400" dirty="0">
              <a:latin typeface="IBM Plex Mono" panose="020B0509050203000203" pitchFamily="49" charset="-5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136650" y="6710392"/>
            <a:ext cx="6172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000" b="1" dirty="0">
                <a:latin typeface="Montserrat SemiBold"/>
              </a:rPr>
              <a:t>Итого: 3 720 000 руб.</a:t>
            </a:r>
            <a:endParaRPr lang="ru-RU" sz="4000" b="1" dirty="0">
              <a:latin typeface="Montserrat SemiBold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124438" y="7483475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Montserrat SemiBold"/>
              </a:rPr>
              <a:t>Этот график не включает накладные расходы, такие как аренда офиса, оборудование, и дополнительные расходы, которые могут возникнуть в ходе проекта</a:t>
            </a:r>
            <a:endParaRPr lang="en-US" dirty="0">
              <a:latin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955734992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2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Тема2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Тема2</Template>
  <TotalTime>10557</TotalTime>
  <Words>717</Words>
  <Application>Microsoft Office PowerPoint</Application>
  <PresentationFormat>Произвольный</PresentationFormat>
  <Paragraphs>81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Arial</vt:lpstr>
      <vt:lpstr>Calibri</vt:lpstr>
      <vt:lpstr>IBM Plex Mono</vt:lpstr>
      <vt:lpstr>IBM Plex Sans</vt:lpstr>
      <vt:lpstr>Montserrat SemiBold</vt:lpstr>
      <vt:lpstr>MS Mincho</vt:lpstr>
      <vt:lpstr>Times New Roman</vt:lpstr>
      <vt:lpstr>1_Тема2</vt:lpstr>
      <vt:lpstr>2_Тема2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новых и перспективных робототехнических решений на базе Университета Иннополис</dc:title>
  <dc:creator>Александр Климчик</dc:creator>
  <cp:lastModifiedBy>Дмитрий</cp:lastModifiedBy>
  <cp:revision>306</cp:revision>
  <dcterms:created xsi:type="dcterms:W3CDTF">2018-10-03T13:56:53Z</dcterms:created>
  <dcterms:modified xsi:type="dcterms:W3CDTF">2024-01-12T13:01:47Z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2018-10-03T00:00:00Z</vt:filetime>
  </property>
  <property fmtid="{D5CDD505-2E9C-101B-9397-08002B2CF9AE}" pid="3" name="Creator">
    <vt:lpwstr>Adobe Illustrator CC 22.1 (Windows)</vt:lpwstr>
  </property>
  <property fmtid="{D5CDD505-2E9C-101B-9397-08002B2CF9AE}" pid="4" name="LastSaved">
    <vt:filetime>2018-10-03T00:00:00Z</vt:filetime>
  </property>
</Properties>
</file>