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2"/>
  </p:notesMasterIdLst>
  <p:sldIdLst>
    <p:sldId id="704" r:id="rId2"/>
    <p:sldId id="696" r:id="rId3"/>
    <p:sldId id="707" r:id="rId4"/>
    <p:sldId id="711" r:id="rId5"/>
    <p:sldId id="713" r:id="rId6"/>
    <p:sldId id="712" r:id="rId7"/>
    <p:sldId id="709" r:id="rId8"/>
    <p:sldId id="717" r:id="rId9"/>
    <p:sldId id="716" r:id="rId10"/>
    <p:sldId id="710" r:id="rId11"/>
  </p:sldIdLst>
  <p:sldSz cx="20104100" cy="11309350"/>
  <p:notesSz cx="20104100" cy="11309350"/>
  <p:defaultTextStyle>
    <a:defPPr>
      <a:defRPr lang="ru-RU"/>
    </a:defPPr>
    <a:lvl1pPr marL="0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641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284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9927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6572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3212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9853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6496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3137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2" userDrawn="1">
          <p15:clr>
            <a:srgbClr val="A4A3A4"/>
          </p15:clr>
        </p15:guide>
        <p15:guide id="2" pos="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16C"/>
    <a:srgbClr val="C6D9E7"/>
    <a:srgbClr val="0071CE"/>
    <a:srgbClr val="FFFFFF"/>
    <a:srgbClr val="17B69C"/>
    <a:srgbClr val="EDF1F5"/>
    <a:srgbClr val="15B012"/>
    <a:srgbClr val="C5D9E7"/>
    <a:srgbClr val="91A3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3741" autoAdjust="0"/>
  </p:normalViewPr>
  <p:slideViewPr>
    <p:cSldViewPr>
      <p:cViewPr varScale="1">
        <p:scale>
          <a:sx n="66" d="100"/>
          <a:sy n="66" d="100"/>
        </p:scale>
        <p:origin x="774" y="90"/>
      </p:cViewPr>
      <p:guideLst>
        <p:guide orient="horz" pos="1642"/>
        <p:guide pos="9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25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BM Plex Sans" panose="020B0503050203000203" pitchFamily="34" charset="0"/>
              </a:defRPr>
            </a:lvl1pPr>
          </a:lstStyle>
          <a:p>
            <a:fld id="{15504EF5-1B61-4C08-BFDD-5C0D5AF73FD4}" type="datetimeFigureOut">
              <a:rPr lang="ru-RU" smtClean="0"/>
              <a:pPr/>
              <a:t>12.01.2024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61150" y="1414463"/>
            <a:ext cx="6781800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BM Plex Sans" panose="020B0503050203000203" pitchFamily="34" charset="0"/>
              </a:defRPr>
            </a:lvl1pPr>
          </a:lstStyle>
          <a:p>
            <a:fld id="{65D8CCBB-81F9-477D-A072-57A81C27A3A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7103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284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1pPr>
    <a:lvl2pPr marL="456641" algn="l" defTabSz="913284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2pPr>
    <a:lvl3pPr marL="913284" algn="l" defTabSz="913284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3pPr>
    <a:lvl4pPr marL="1369927" algn="l" defTabSz="913284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4pPr>
    <a:lvl5pPr marL="1826572" algn="l" defTabSz="913284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5pPr>
    <a:lvl6pPr marL="2283212" algn="l" defTabSz="9132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853" algn="l" defTabSz="9132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496" algn="l" defTabSz="9132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137" algn="l" defTabSz="9132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8CCBB-81F9-477D-A072-57A81C27A3A4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1840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20104105" cy="1130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3800933" cy="11309352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4146" y="1850860"/>
            <a:ext cx="14496941" cy="3937329"/>
          </a:xfrm>
        </p:spPr>
        <p:txBody>
          <a:bodyPr anchor="b">
            <a:normAutofit/>
          </a:bodyPr>
          <a:lstStyle>
            <a:lvl1pPr algn="l">
              <a:defRPr sz="7915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4146" y="5940028"/>
            <a:ext cx="14496941" cy="2730474"/>
          </a:xfrm>
        </p:spPr>
        <p:txBody>
          <a:bodyPr>
            <a:normAutofit/>
          </a:bodyPr>
          <a:lstStyle>
            <a:lvl1pPr marL="0" indent="0" algn="l">
              <a:buNone/>
              <a:defRPr sz="3298" cap="all" baseline="0">
                <a:solidFill>
                  <a:schemeClr val="tx2"/>
                </a:solidFill>
              </a:defRPr>
            </a:lvl1pPr>
            <a:lvl2pPr marL="753923" indent="0" algn="ctr">
              <a:buNone/>
              <a:defRPr sz="3298"/>
            </a:lvl2pPr>
            <a:lvl3pPr marL="1507846" indent="0" algn="ctr">
              <a:buNone/>
              <a:defRPr sz="2968"/>
            </a:lvl3pPr>
            <a:lvl4pPr marL="2261768" indent="0" algn="ctr">
              <a:buNone/>
              <a:defRPr sz="2638"/>
            </a:lvl4pPr>
            <a:lvl5pPr marL="3015691" indent="0" algn="ctr">
              <a:buNone/>
              <a:defRPr sz="2638"/>
            </a:lvl5pPr>
            <a:lvl6pPr marL="3769614" indent="0" algn="ctr">
              <a:buNone/>
              <a:defRPr sz="2638"/>
            </a:lvl6pPr>
            <a:lvl7pPr marL="4523537" indent="0" algn="ctr">
              <a:buNone/>
              <a:defRPr sz="2638"/>
            </a:lvl7pPr>
            <a:lvl8pPr marL="5277460" indent="0" algn="ctr">
              <a:buNone/>
              <a:defRPr sz="2638"/>
            </a:lvl8pPr>
            <a:lvl9pPr marL="6031382" indent="0" algn="ctr">
              <a:buNone/>
              <a:defRPr sz="2638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670520" y="8921823"/>
            <a:ext cx="4523423" cy="602118"/>
          </a:xfrm>
        </p:spPr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94145" y="8921823"/>
            <a:ext cx="8450723" cy="602118"/>
          </a:xfrm>
        </p:spPr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319595" y="8921820"/>
            <a:ext cx="1271494" cy="602118"/>
          </a:xfrm>
        </p:spPr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89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139" y="7098711"/>
            <a:ext cx="16345060" cy="1351177"/>
          </a:xfrm>
        </p:spPr>
        <p:txBody>
          <a:bodyPr anchor="b">
            <a:normAutofit/>
          </a:bodyPr>
          <a:lstStyle>
            <a:lvl1pPr>
              <a:defRPr sz="5277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82139" y="1000042"/>
            <a:ext cx="16345059" cy="54415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5277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2062" y="8449888"/>
            <a:ext cx="16342594" cy="1125447"/>
          </a:xfrm>
        </p:spPr>
        <p:txBody>
          <a:bodyPr>
            <a:normAutofit/>
          </a:bodyPr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794047"/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047"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794047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794047"/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047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50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214" y="1005276"/>
            <a:ext cx="16334507" cy="5654675"/>
          </a:xfrm>
        </p:spPr>
        <p:txBody>
          <a:bodyPr anchor="ctr">
            <a:normAutofit/>
          </a:bodyPr>
          <a:lstStyle>
            <a:lvl1pPr>
              <a:defRPr sz="5936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2138" y="7288247"/>
            <a:ext cx="16332040" cy="2261868"/>
          </a:xfrm>
        </p:spPr>
        <p:txBody>
          <a:bodyPr anchor="ctr">
            <a:normAutofit/>
          </a:bodyPr>
          <a:lstStyle>
            <a:lvl1pPr marL="0" indent="0">
              <a:buNone/>
              <a:defRPr sz="296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794047"/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047"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794047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794047"/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047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764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744" y="1005275"/>
            <a:ext cx="15339850" cy="4532363"/>
          </a:xfrm>
        </p:spPr>
        <p:txBody>
          <a:bodyPr anchor="ctr">
            <a:normAutofit/>
          </a:bodyPr>
          <a:lstStyle>
            <a:lvl1pPr>
              <a:defRPr sz="5936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837271" y="5550053"/>
            <a:ext cx="14432176" cy="905289"/>
          </a:xfrm>
        </p:spPr>
        <p:txBody>
          <a:bodyPr anchor="t">
            <a:normAutofit/>
          </a:bodyPr>
          <a:lstStyle>
            <a:lvl1pPr marL="0" indent="0">
              <a:buNone/>
              <a:defRPr sz="2309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2139" y="7107376"/>
            <a:ext cx="16334585" cy="2456289"/>
          </a:xfrm>
        </p:spPr>
        <p:txBody>
          <a:bodyPr anchor="ctr">
            <a:normAutofit/>
          </a:bodyPr>
          <a:lstStyle>
            <a:lvl1pPr marL="0" indent="0">
              <a:buNone/>
              <a:defRPr sz="296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794047"/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047"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794047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794047"/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047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489854" y="1207772"/>
            <a:ext cx="1005205" cy="964339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319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375684" y="4559644"/>
            <a:ext cx="1005205" cy="964339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3192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4682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138" y="3519192"/>
            <a:ext cx="16334583" cy="4142202"/>
          </a:xfrm>
        </p:spPr>
        <p:txBody>
          <a:bodyPr anchor="b">
            <a:normAutofit/>
          </a:bodyPr>
          <a:lstStyle>
            <a:lvl1pPr>
              <a:defRPr sz="5936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2063" y="7680818"/>
            <a:ext cx="16332116" cy="1881006"/>
          </a:xfrm>
        </p:spPr>
        <p:txBody>
          <a:bodyPr anchor="t">
            <a:normAutofit/>
          </a:bodyPr>
          <a:lstStyle>
            <a:lvl1pPr marL="0" indent="0">
              <a:buNone/>
              <a:defRPr sz="296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794047"/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047"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794047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794047"/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047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020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882142" y="1005276"/>
            <a:ext cx="16334578" cy="314148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882138" y="4410388"/>
            <a:ext cx="5271553" cy="113093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958" b="0" cap="all" baseline="0">
                <a:solidFill>
                  <a:schemeClr val="tx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859891" y="5541322"/>
            <a:ext cx="5291070" cy="4008794"/>
          </a:xfrm>
        </p:spPr>
        <p:txBody>
          <a:bodyPr anchor="t">
            <a:normAutofit/>
          </a:bodyPr>
          <a:lstStyle>
            <a:lvl1pPr marL="0" indent="0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4662" y="4415618"/>
            <a:ext cx="5250918" cy="113093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958" b="0" cap="all" baseline="0">
                <a:solidFill>
                  <a:schemeClr val="tx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7427259" y="5546553"/>
            <a:ext cx="5269791" cy="4008794"/>
          </a:xfrm>
        </p:spPr>
        <p:txBody>
          <a:bodyPr anchor="t">
            <a:normAutofit/>
          </a:bodyPr>
          <a:lstStyle>
            <a:lvl1pPr marL="0" indent="0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948350" y="4410388"/>
            <a:ext cx="5268369" cy="113093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958" b="0" cap="all" baseline="0">
                <a:solidFill>
                  <a:schemeClr val="tx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948350" y="5541322"/>
            <a:ext cx="5268369" cy="4008794"/>
          </a:xfrm>
        </p:spPr>
        <p:txBody>
          <a:bodyPr anchor="t">
            <a:normAutofit/>
          </a:bodyPr>
          <a:lstStyle>
            <a:lvl1pPr marL="0" indent="0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794047"/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047"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794047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794047"/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047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451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882140" y="1005276"/>
            <a:ext cx="16334580" cy="314148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882142" y="7263505"/>
            <a:ext cx="5268818" cy="95029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298" b="0" cap="all" baseline="0">
                <a:solidFill>
                  <a:schemeClr val="tx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882142" y="4398077"/>
            <a:ext cx="5268818" cy="2513189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98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882142" y="8213804"/>
            <a:ext cx="5268818" cy="1348684"/>
          </a:xfrm>
        </p:spPr>
        <p:txBody>
          <a:bodyPr anchor="t">
            <a:normAutofit/>
          </a:bodyPr>
          <a:lstStyle>
            <a:lvl1pPr marL="0" indent="0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2261" y="7263505"/>
            <a:ext cx="5277326" cy="95029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298" b="0" cap="all" baseline="0">
                <a:solidFill>
                  <a:schemeClr val="tx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402261" y="4398077"/>
            <a:ext cx="5274919" cy="2513189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98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7399854" y="8213802"/>
            <a:ext cx="5277326" cy="1336314"/>
          </a:xfrm>
        </p:spPr>
        <p:txBody>
          <a:bodyPr anchor="t">
            <a:normAutofit/>
          </a:bodyPr>
          <a:lstStyle>
            <a:lvl1pPr marL="0" indent="0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948557" y="7263503"/>
            <a:ext cx="5261399" cy="95029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298" b="0" cap="all" baseline="0">
                <a:solidFill>
                  <a:schemeClr val="tx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948350" y="4398077"/>
            <a:ext cx="5268371" cy="2513189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98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948350" y="8213798"/>
            <a:ext cx="5268369" cy="1336319"/>
          </a:xfrm>
        </p:spPr>
        <p:txBody>
          <a:bodyPr anchor="t">
            <a:normAutofit/>
          </a:bodyPr>
          <a:lstStyle>
            <a:lvl1pPr marL="0" indent="0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794047"/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047"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794047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794047"/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047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84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404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10541" y="1005275"/>
            <a:ext cx="3306180" cy="85448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2138" y="1005275"/>
            <a:ext cx="12777102" cy="85448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16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9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139" y="2340409"/>
            <a:ext cx="16334581" cy="4704375"/>
          </a:xfrm>
        </p:spPr>
        <p:txBody>
          <a:bodyPr anchor="b">
            <a:normAutofit/>
          </a:bodyPr>
          <a:lstStyle>
            <a:lvl1pPr>
              <a:defRPr sz="5936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139" y="7296101"/>
            <a:ext cx="16334581" cy="2267107"/>
          </a:xfrm>
        </p:spPr>
        <p:txBody>
          <a:bodyPr>
            <a:normAutofit/>
          </a:bodyPr>
          <a:lstStyle>
            <a:lvl1pPr marL="0" indent="0">
              <a:buNone/>
              <a:defRPr sz="2968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753923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33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2138" y="3709569"/>
            <a:ext cx="8044260" cy="584054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77701" y="3709569"/>
            <a:ext cx="8039020" cy="584054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27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139" y="1020986"/>
            <a:ext cx="16334581" cy="2437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9105" y="3709569"/>
            <a:ext cx="7667298" cy="135869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958" b="0" cap="all" baseline="0">
                <a:solidFill>
                  <a:schemeClr val="tx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2139" y="5068260"/>
            <a:ext cx="8044263" cy="448185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554666" y="3709567"/>
            <a:ext cx="7662053" cy="135869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958" b="0" cap="all" baseline="0">
                <a:solidFill>
                  <a:schemeClr val="tx1"/>
                </a:soli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77701" y="5068260"/>
            <a:ext cx="8039018" cy="448185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63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6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9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0870" y="1005277"/>
            <a:ext cx="6358444" cy="2704290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2360" y="977350"/>
            <a:ext cx="9714358" cy="8572768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90870" y="3709569"/>
            <a:ext cx="6358444" cy="5840549"/>
          </a:xfrm>
        </p:spPr>
        <p:txBody>
          <a:bodyPr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3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143" y="1005276"/>
            <a:ext cx="9785756" cy="2704293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70501" y="1005278"/>
            <a:ext cx="6046219" cy="854484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5277"/>
            </a:lvl1pPr>
            <a:lvl2pPr marL="753923" indent="0">
              <a:buNone/>
              <a:defRPr sz="4617"/>
            </a:lvl2pPr>
            <a:lvl3pPr marL="1507846" indent="0">
              <a:buNone/>
              <a:defRPr sz="3958"/>
            </a:lvl3pPr>
            <a:lvl4pPr marL="2261768" indent="0">
              <a:buNone/>
              <a:defRPr sz="3298"/>
            </a:lvl4pPr>
            <a:lvl5pPr marL="3015691" indent="0">
              <a:buNone/>
              <a:defRPr sz="3298"/>
            </a:lvl5pPr>
            <a:lvl6pPr marL="3769614" indent="0">
              <a:buNone/>
              <a:defRPr sz="3298"/>
            </a:lvl6pPr>
            <a:lvl7pPr marL="4523537" indent="0">
              <a:buNone/>
              <a:defRPr sz="3298"/>
            </a:lvl7pPr>
            <a:lvl8pPr marL="5277460" indent="0">
              <a:buNone/>
              <a:defRPr sz="3298"/>
            </a:lvl8pPr>
            <a:lvl9pPr marL="6031382" indent="0">
              <a:buNone/>
              <a:defRPr sz="3298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2139" y="3709569"/>
            <a:ext cx="9785761" cy="5840549"/>
          </a:xfrm>
        </p:spPr>
        <p:txBody>
          <a:bodyPr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61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20104105" cy="1130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23560" y="1"/>
            <a:ext cx="19876359" cy="11309352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2142" y="1019982"/>
            <a:ext cx="16334578" cy="2438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141" y="3709571"/>
            <a:ext cx="16334580" cy="5840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296152" y="9701959"/>
            <a:ext cx="4523423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794047"/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047"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2140" y="9701957"/>
            <a:ext cx="10288361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1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794047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945226" y="9701956"/>
            <a:ext cx="1271494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794047"/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047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598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1507846" rtl="0" eaLnBrk="1" latinLnBrk="0" hangingPunct="1">
        <a:lnSpc>
          <a:spcPct val="90000"/>
        </a:lnSpc>
        <a:spcBef>
          <a:spcPct val="0"/>
        </a:spcBef>
        <a:buNone/>
        <a:defRPr sz="5936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6961" indent="-376961" algn="l" defTabSz="1507846" rtl="0" eaLnBrk="1" latinLnBrk="0" hangingPunct="1">
        <a:lnSpc>
          <a:spcPct val="120000"/>
        </a:lnSpc>
        <a:spcBef>
          <a:spcPts val="1649"/>
        </a:spcBef>
        <a:buSzPct val="125000"/>
        <a:buFont typeface="Arial" panose="020B0604020202020204" pitchFamily="34" charset="0"/>
        <a:buChar char="•"/>
        <a:defRPr sz="3958" kern="1200">
          <a:solidFill>
            <a:schemeClr val="tx1"/>
          </a:solidFill>
          <a:latin typeface="+mn-lt"/>
          <a:ea typeface="+mn-ea"/>
          <a:cs typeface="+mn-cs"/>
        </a:defRPr>
      </a:lvl1pPr>
      <a:lvl2pPr marL="1130884" indent="-376961" algn="l" defTabSz="1507846" rtl="0" eaLnBrk="1" latinLnBrk="0" hangingPunct="1">
        <a:lnSpc>
          <a:spcPct val="120000"/>
        </a:lnSpc>
        <a:spcBef>
          <a:spcPts val="824"/>
        </a:spcBef>
        <a:buSzPct val="125000"/>
        <a:buFont typeface="Arial" panose="020B0604020202020204" pitchFamily="34" charset="0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2pPr>
      <a:lvl3pPr marL="1884807" indent="-376961" algn="l" defTabSz="1507846" rtl="0" eaLnBrk="1" latinLnBrk="0" hangingPunct="1">
        <a:lnSpc>
          <a:spcPct val="120000"/>
        </a:lnSpc>
        <a:spcBef>
          <a:spcPts val="824"/>
        </a:spcBef>
        <a:buSzPct val="125000"/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638730" indent="-376961" algn="l" defTabSz="1507846" rtl="0" eaLnBrk="1" latinLnBrk="0" hangingPunct="1">
        <a:lnSpc>
          <a:spcPct val="120000"/>
        </a:lnSpc>
        <a:spcBef>
          <a:spcPts val="824"/>
        </a:spcBef>
        <a:buSzPct val="125000"/>
        <a:buFont typeface="Arial" panose="020B0604020202020204" pitchFamily="34" charset="0"/>
        <a:buChar char="•"/>
        <a:defRPr sz="2638" kern="1200">
          <a:solidFill>
            <a:schemeClr val="tx1"/>
          </a:solidFill>
          <a:latin typeface="+mn-lt"/>
          <a:ea typeface="+mn-ea"/>
          <a:cs typeface="+mn-cs"/>
        </a:defRPr>
      </a:lvl4pPr>
      <a:lvl5pPr marL="3392653" indent="-376961" algn="l" defTabSz="1507846" rtl="0" eaLnBrk="1" latinLnBrk="0" hangingPunct="1">
        <a:lnSpc>
          <a:spcPct val="120000"/>
        </a:lnSpc>
        <a:spcBef>
          <a:spcPts val="824"/>
        </a:spcBef>
        <a:buSzPct val="125000"/>
        <a:buFont typeface="Arial" panose="020B0604020202020204" pitchFamily="34" charset="0"/>
        <a:buChar char="•"/>
        <a:defRPr sz="2638" kern="1200">
          <a:solidFill>
            <a:schemeClr val="tx1"/>
          </a:solidFill>
          <a:latin typeface="+mn-lt"/>
          <a:ea typeface="+mn-ea"/>
          <a:cs typeface="+mn-cs"/>
        </a:defRPr>
      </a:lvl5pPr>
      <a:lvl6pPr marL="4146575" indent="-376961" algn="l" defTabSz="1507846" rtl="0" eaLnBrk="1" latinLnBrk="0" hangingPunct="1">
        <a:lnSpc>
          <a:spcPct val="120000"/>
        </a:lnSpc>
        <a:spcBef>
          <a:spcPts val="824"/>
        </a:spcBef>
        <a:buSzPct val="125000"/>
        <a:buFont typeface="Arial" panose="020B0604020202020204" pitchFamily="34" charset="0"/>
        <a:buChar char="•"/>
        <a:defRPr sz="2309" kern="1200">
          <a:solidFill>
            <a:schemeClr val="tx1"/>
          </a:solidFill>
          <a:latin typeface="+mn-lt"/>
          <a:ea typeface="+mn-ea"/>
          <a:cs typeface="+mn-cs"/>
        </a:defRPr>
      </a:lvl6pPr>
      <a:lvl7pPr marL="4900498" indent="-376961" algn="l" defTabSz="1507846" rtl="0" eaLnBrk="1" latinLnBrk="0" hangingPunct="1">
        <a:lnSpc>
          <a:spcPct val="120000"/>
        </a:lnSpc>
        <a:spcBef>
          <a:spcPts val="824"/>
        </a:spcBef>
        <a:buSzPct val="125000"/>
        <a:buFont typeface="Arial" panose="020B0604020202020204" pitchFamily="34" charset="0"/>
        <a:buChar char="•"/>
        <a:defRPr sz="2309" kern="1200">
          <a:solidFill>
            <a:schemeClr val="tx1"/>
          </a:solidFill>
          <a:latin typeface="+mn-lt"/>
          <a:ea typeface="+mn-ea"/>
          <a:cs typeface="+mn-cs"/>
        </a:defRPr>
      </a:lvl7pPr>
      <a:lvl8pPr marL="5654421" indent="-376961" algn="l" defTabSz="1507846" rtl="0" eaLnBrk="1" latinLnBrk="0" hangingPunct="1">
        <a:lnSpc>
          <a:spcPct val="120000"/>
        </a:lnSpc>
        <a:spcBef>
          <a:spcPts val="824"/>
        </a:spcBef>
        <a:buSzPct val="125000"/>
        <a:buFont typeface="Arial" panose="020B0604020202020204" pitchFamily="34" charset="0"/>
        <a:buChar char="•"/>
        <a:defRPr sz="2309" kern="1200">
          <a:solidFill>
            <a:schemeClr val="tx1"/>
          </a:solidFill>
          <a:latin typeface="+mn-lt"/>
          <a:ea typeface="+mn-ea"/>
          <a:cs typeface="+mn-cs"/>
        </a:defRPr>
      </a:lvl8pPr>
      <a:lvl9pPr marL="6408344" indent="-376961" algn="l" defTabSz="1507846" rtl="0" eaLnBrk="1" latinLnBrk="0" hangingPunct="1">
        <a:lnSpc>
          <a:spcPct val="120000"/>
        </a:lnSpc>
        <a:spcBef>
          <a:spcPts val="824"/>
        </a:spcBef>
        <a:buSzPct val="125000"/>
        <a:buFont typeface="Arial" panose="020B0604020202020204" pitchFamily="34" charset="0"/>
        <a:buChar char="•"/>
        <a:defRPr sz="23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23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846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768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691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614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537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46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382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5">
            <a:extLst>
              <a:ext uri="{FF2B5EF4-FFF2-40B4-BE49-F238E27FC236}">
                <a16:creationId xmlns:a16="http://schemas.microsoft.com/office/drawing/2014/main" id="{3C17DED2-5852-844D-89B1-AC6304B37AD7}"/>
              </a:ext>
            </a:extLst>
          </p:cNvPr>
          <p:cNvSpPr/>
          <p:nvPr/>
        </p:nvSpPr>
        <p:spPr>
          <a:xfrm>
            <a:off x="4101119" y="295268"/>
            <a:ext cx="11213295" cy="830878"/>
          </a:xfrm>
          <a:prstGeom prst="rect">
            <a:avLst/>
          </a:prstGeom>
        </p:spPr>
        <p:txBody>
          <a:bodyPr wrap="none" lIns="91329" tIns="45661" rIns="91329" bIns="45661">
            <a:spAutoFit/>
          </a:bodyPr>
          <a:lstStyle/>
          <a:p>
            <a:pPr algn="ctr"/>
            <a:r>
              <a:rPr lang="ru-RU" sz="2400" b="1" dirty="0">
                <a:latin typeface="IBM Plex Mono" panose="020B0509050203000203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sz="2400" b="1" dirty="0">
                <a:latin typeface="IBM Plex Mono" panose="020B0509050203000203"/>
              </a:rPr>
              <a:t>высшего образования</a:t>
            </a:r>
            <a:r>
              <a:rPr lang="en-US" sz="2400" b="1" dirty="0">
                <a:latin typeface="IBM Plex Mono" panose="020B0509050203000203"/>
              </a:rPr>
              <a:t> </a:t>
            </a:r>
            <a:r>
              <a:rPr lang="ru-RU" sz="2400" b="1" dirty="0">
                <a:latin typeface="IBM Plex Mono" panose="020B0509050203000203"/>
              </a:rPr>
              <a:t>«МИРЭА – Российский технологический университет»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B2EE58B7-D116-1B4C-8728-126099082006}"/>
              </a:ext>
            </a:extLst>
          </p:cNvPr>
          <p:cNvSpPr txBox="1"/>
          <p:nvPr/>
        </p:nvSpPr>
        <p:spPr>
          <a:xfrm>
            <a:off x="5669166" y="1539875"/>
            <a:ext cx="8077200" cy="620226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 algn="ctr"/>
            <a:r>
              <a:rPr lang="ru-RU" sz="3900" b="1" dirty="0">
                <a:latin typeface="Montserrat SemiBold" pitchFamily="2" charset="77"/>
                <a:cs typeface="Times New Roman" panose="02020603050405020304" pitchFamily="18" charset="0"/>
              </a:rPr>
              <a:t>РТУ МИРЭА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60FBCD9-3BD6-A741-A384-524E49E7FAD6}"/>
              </a:ext>
            </a:extLst>
          </p:cNvPr>
          <p:cNvSpPr/>
          <p:nvPr/>
        </p:nvSpPr>
        <p:spPr>
          <a:xfrm>
            <a:off x="2847484" y="2682875"/>
            <a:ext cx="13720564" cy="3046869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 lvl="1" algn="ctr"/>
            <a:r>
              <a:rPr lang="ru-RU" sz="9600" dirty="0">
                <a:latin typeface="IBM Plex Mono" panose="020B0509050203000203"/>
              </a:rPr>
              <a:t>Создание системы для OLAP – кубов</a:t>
            </a:r>
          </a:p>
        </p:txBody>
      </p:sp>
      <p:sp>
        <p:nvSpPr>
          <p:cNvPr id="6" name="Прямоугольник 9">
            <a:extLst>
              <a:ext uri="{FF2B5EF4-FFF2-40B4-BE49-F238E27FC236}">
                <a16:creationId xmlns:a16="http://schemas.microsoft.com/office/drawing/2014/main" id="{6B08043D-B99C-3D44-A7B2-5F0C8A0660C7}"/>
              </a:ext>
            </a:extLst>
          </p:cNvPr>
          <p:cNvSpPr/>
          <p:nvPr/>
        </p:nvSpPr>
        <p:spPr>
          <a:xfrm>
            <a:off x="1983653" y="9388475"/>
            <a:ext cx="7732277" cy="461546"/>
          </a:xfrm>
          <a:prstGeom prst="rect">
            <a:avLst/>
          </a:prstGeom>
        </p:spPr>
        <p:txBody>
          <a:bodyPr wrap="none" lIns="91329" tIns="45661" rIns="91329" bIns="45661">
            <a:spAutoFit/>
          </a:bodyPr>
          <a:lstStyle/>
          <a:p>
            <a:r>
              <a:rPr lang="ru-RU" sz="2400" dirty="0">
                <a:latin typeface="IBM Plex Mono" panose="020B0509050203000203"/>
              </a:rPr>
              <a:t>РТУ МИРЭА, Институт информационных технологий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7900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19E5809D-DA8E-6142-B00E-E8405A99C639}"/>
              </a:ext>
            </a:extLst>
          </p:cNvPr>
          <p:cNvSpPr txBox="1"/>
          <p:nvPr/>
        </p:nvSpPr>
        <p:spPr>
          <a:xfrm>
            <a:off x="3734585" y="3444875"/>
            <a:ext cx="12420600" cy="958781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 algn="ctr"/>
            <a:r>
              <a:rPr lang="ru-RU" sz="6100" b="1" dirty="0">
                <a:latin typeface="Montserrat SemiBold" pitchFamily="2" charset="77"/>
                <a:cs typeface="Times New Roman" panose="02020603050405020304" pitchFamily="18" charset="0"/>
              </a:rPr>
              <a:t>СПАСИБО </a:t>
            </a:r>
            <a:r>
              <a:rPr lang="ru-RU" sz="6100" b="1" dirty="0" smtClean="0">
                <a:latin typeface="Montserrat SemiBold" pitchFamily="2" charset="77"/>
                <a:cs typeface="Times New Roman" panose="02020603050405020304" pitchFamily="18" charset="0"/>
              </a:rPr>
              <a:t>ЗА </a:t>
            </a:r>
            <a:r>
              <a:rPr lang="ru-RU" sz="6100" b="1" dirty="0">
                <a:latin typeface="Montserrat SemiBold" pitchFamily="2" charset="77"/>
                <a:cs typeface="Times New Roman" panose="02020603050405020304" pitchFamily="18" charset="0"/>
              </a:rPr>
              <a:t>ВНИМАНИЕ!</a:t>
            </a:r>
            <a:r>
              <a:rPr lang="en-US" sz="6100" b="1" dirty="0">
                <a:latin typeface="Montserrat SemiBold" pitchFamily="2" charset="77"/>
                <a:cs typeface="Times New Roman" panose="02020603050405020304" pitchFamily="18" charset="0"/>
              </a:rPr>
              <a:t> </a:t>
            </a:r>
            <a:endParaRPr lang="ru-RU" sz="6100" b="1" dirty="0"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11">
            <a:extLst>
              <a:ext uri="{FF2B5EF4-FFF2-40B4-BE49-F238E27FC236}">
                <a16:creationId xmlns:a16="http://schemas.microsoft.com/office/drawing/2014/main" id="{209928DF-4EEE-874F-9C08-28FDC66F39D5}"/>
              </a:ext>
            </a:extLst>
          </p:cNvPr>
          <p:cNvSpPr/>
          <p:nvPr/>
        </p:nvSpPr>
        <p:spPr>
          <a:xfrm>
            <a:off x="1974850" y="8093075"/>
            <a:ext cx="2369335" cy="461546"/>
          </a:xfrm>
          <a:prstGeom prst="rect">
            <a:avLst/>
          </a:prstGeom>
        </p:spPr>
        <p:txBody>
          <a:bodyPr wrap="none" lIns="91329" tIns="45661" rIns="91329" bIns="45661">
            <a:spAutoFit/>
          </a:bodyPr>
          <a:lstStyle/>
          <a:p>
            <a:r>
              <a:rPr lang="ru-RU" sz="2400" b="1" dirty="0" smtClean="0">
                <a:latin typeface="IBM Plex Mono" panose="020B0509050203000203"/>
              </a:rPr>
              <a:t>Миронов Д.С.</a:t>
            </a:r>
            <a:endParaRPr lang="ru-RU" sz="2400" b="1" dirty="0">
              <a:latin typeface="IBM Plex Mono" panose="020B0509050203000203"/>
            </a:endParaRPr>
          </a:p>
        </p:txBody>
      </p:sp>
      <p:sp>
        <p:nvSpPr>
          <p:cNvPr id="4" name="Прямоугольник 12">
            <a:extLst>
              <a:ext uri="{FF2B5EF4-FFF2-40B4-BE49-F238E27FC236}">
                <a16:creationId xmlns:a16="http://schemas.microsoft.com/office/drawing/2014/main" id="{3E01D232-F225-3349-8F7D-9EB59C258FBD}"/>
              </a:ext>
            </a:extLst>
          </p:cNvPr>
          <p:cNvSpPr/>
          <p:nvPr/>
        </p:nvSpPr>
        <p:spPr>
          <a:xfrm>
            <a:off x="1974850" y="8931275"/>
            <a:ext cx="7546329" cy="461546"/>
          </a:xfrm>
          <a:prstGeom prst="rect">
            <a:avLst/>
          </a:prstGeom>
        </p:spPr>
        <p:txBody>
          <a:bodyPr wrap="none" lIns="91329" tIns="45661" rIns="91329" bIns="45661">
            <a:spAutoFit/>
          </a:bodyPr>
          <a:lstStyle/>
          <a:p>
            <a:r>
              <a:rPr lang="ru-RU" sz="2400" dirty="0">
                <a:latin typeface="IBM Plex Mono" panose="020B0509050203000203"/>
              </a:rPr>
              <a:t>РТУ МИРЭА, Институт информационных технологий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713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51E702C-48AD-4939-8EBB-F5754B52A1E5}"/>
              </a:ext>
            </a:extLst>
          </p:cNvPr>
          <p:cNvSpPr txBox="1"/>
          <p:nvPr/>
        </p:nvSpPr>
        <p:spPr>
          <a:xfrm>
            <a:off x="7545557" y="549275"/>
            <a:ext cx="4724400" cy="743280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 algn="ctr"/>
            <a:r>
              <a:rPr lang="ru-RU" sz="4700" b="1" dirty="0">
                <a:latin typeface="Montserrat SemiBold" pitchFamily="2" charset="77"/>
                <a:cs typeface="Times New Roman" panose="02020603050405020304" pitchFamily="18" charset="0"/>
              </a:rPr>
              <a:t>Актуальность</a:t>
            </a:r>
            <a:r>
              <a:rPr lang="ru-RU" sz="4700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B02A04-B7C2-4156-B164-E2BD228DD389}"/>
              </a:ext>
            </a:extLst>
          </p:cNvPr>
          <p:cNvSpPr/>
          <p:nvPr/>
        </p:nvSpPr>
        <p:spPr>
          <a:xfrm>
            <a:off x="2120362" y="1997075"/>
            <a:ext cx="15574789" cy="6555522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Mono" panose="020B0509050203000203"/>
              </a:rPr>
              <a:t>Необходимость компаниям </a:t>
            </a:r>
            <a:r>
              <a:rPr lang="ru-RU" sz="2800" dirty="0">
                <a:latin typeface="IBM Plex Mono" panose="020B0509050203000203"/>
              </a:rPr>
              <a:t>быстро внедрять аналитику и принимать решения на основе </a:t>
            </a:r>
            <a:r>
              <a:rPr lang="ru-RU" sz="2800" dirty="0" smtClean="0">
                <a:latin typeface="IBM Plex Mono" panose="020B0509050203000203"/>
              </a:rPr>
              <a:t>данных</a:t>
            </a:r>
            <a:r>
              <a:rPr lang="ru-RU" sz="2800" dirty="0" smtClean="0">
                <a:latin typeface="IBM Plex Mono" panose="020B0509050203000203"/>
              </a:rPr>
              <a:t>, в </a:t>
            </a:r>
            <a:r>
              <a:rPr lang="ru-RU" sz="2800" dirty="0">
                <a:latin typeface="IBM Plex Mono" panose="020B0509050203000203"/>
              </a:rPr>
              <a:t>том числе анализ сценарное моделирования финансового результата компании с помощью тесно интегрированных моделей финансового и инвестиционного </a:t>
            </a:r>
            <a:r>
              <a:rPr lang="ru-RU" sz="2800" dirty="0" smtClean="0">
                <a:latin typeface="IBM Plex Mono" panose="020B0509050203000203"/>
              </a:rPr>
              <a:t>планирования.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Mono" panose="020B0509050203000203"/>
              </a:rPr>
              <a:t>Аналитическая обработка данных в реальном времени.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IBM Plex Mono" panose="020B0509050203000203"/>
              </a:rPr>
              <a:t>Системы OLAP предоставляют интерактивный и удобный интерфейс для оперативной отчетности и анализа. Аналитики могут быстро анализировать данные, применять фильтры и создавать собственные отчеты, не полагаясь на навыки ИТ или программирования. </a:t>
            </a:r>
            <a:endParaRPr lang="ru-RU" sz="2800" dirty="0" smtClean="0">
              <a:latin typeface="IBM Plex Mono" panose="020B0509050203000203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Mono" panose="020B0509050203000203"/>
              </a:rPr>
              <a:t>Организациям </a:t>
            </a:r>
            <a:r>
              <a:rPr lang="ru-RU" sz="2800" dirty="0">
                <a:latin typeface="IBM Plex Mono" panose="020B0509050203000203"/>
              </a:rPr>
              <a:t>эффективно обрабатывать огромные объемы данных</a:t>
            </a:r>
            <a:r>
              <a:rPr lang="ru-RU" sz="2800" dirty="0" smtClean="0">
                <a:latin typeface="IBM Plex Mono" panose="020B0509050203000203"/>
              </a:rPr>
              <a:t>.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Mono" panose="020B0509050203000203"/>
              </a:rPr>
              <a:t>Хранение данных </a:t>
            </a:r>
            <a:r>
              <a:rPr lang="ru-RU" sz="2800" dirty="0">
                <a:latin typeface="IBM Plex Mono" panose="020B0509050203000203"/>
              </a:rPr>
              <a:t>в предварительно агрегированной форме, что делает их эффективными для анализа больших наборов </a:t>
            </a:r>
            <a:r>
              <a:rPr lang="ru-RU" sz="2800" dirty="0" smtClean="0">
                <a:latin typeface="IBM Plex Mono" panose="020B0509050203000203"/>
              </a:rPr>
              <a:t>данных.</a:t>
            </a:r>
            <a:endParaRPr lang="ru-RU" sz="2200" dirty="0">
              <a:latin typeface="IBM Plex Mono" panose="020B0509050203000203"/>
            </a:endParaRPr>
          </a:p>
        </p:txBody>
      </p:sp>
    </p:spTree>
    <p:extLst>
      <p:ext uri="{BB962C8B-B14F-4D97-AF65-F5344CB8AC3E}">
        <p14:creationId xmlns:p14="http://schemas.microsoft.com/office/powerpoint/2010/main" val="62375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51E702C-48AD-4939-8EBB-F5754B52A1E5}"/>
              </a:ext>
            </a:extLst>
          </p:cNvPr>
          <p:cNvSpPr txBox="1"/>
          <p:nvPr/>
        </p:nvSpPr>
        <p:spPr>
          <a:xfrm>
            <a:off x="2927358" y="320675"/>
            <a:ext cx="140207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 algn="ctr"/>
            <a:r>
              <a:rPr lang="ru-RU" sz="4700" b="1" dirty="0">
                <a:latin typeface="Montserrat SemiBold" pitchFamily="2" charset="77"/>
                <a:cs typeface="Times New Roman" panose="02020603050405020304" pitchFamily="18" charset="0"/>
              </a:rPr>
              <a:t>Г</a:t>
            </a:r>
            <a:r>
              <a:rPr lang="ru-RU" sz="4700" b="1" dirty="0" smtClean="0">
                <a:latin typeface="Montserrat SemiBold" pitchFamily="2" charset="77"/>
                <a:cs typeface="Times New Roman" panose="02020603050405020304" pitchFamily="18" charset="0"/>
              </a:rPr>
              <a:t>ипотезы </a:t>
            </a:r>
            <a:r>
              <a:rPr lang="ru-RU" sz="4700" b="1" dirty="0">
                <a:latin typeface="Montserrat SemiBold" pitchFamily="2" charset="77"/>
                <a:cs typeface="Times New Roman" panose="02020603050405020304" pitchFamily="18" charset="0"/>
              </a:rPr>
              <a:t>решения </a:t>
            </a:r>
            <a:r>
              <a:rPr lang="ru-RU" sz="4700" b="1" dirty="0" smtClean="0">
                <a:latin typeface="Montserrat SemiBold" pitchFamily="2" charset="77"/>
                <a:cs typeface="Times New Roman" panose="02020603050405020304" pitchFamily="18" charset="0"/>
              </a:rPr>
              <a:t>предполагаемой </a:t>
            </a:r>
            <a:r>
              <a:rPr lang="ru-RU" sz="4700" b="1" dirty="0">
                <a:latin typeface="Montserrat SemiBold" pitchFamily="2" charset="77"/>
                <a:cs typeface="Times New Roman" panose="02020603050405020304" pitchFamily="18" charset="0"/>
              </a:rPr>
              <a:t>задачи 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B02A04-B7C2-4156-B164-E2BD228DD389}"/>
              </a:ext>
            </a:extLst>
          </p:cNvPr>
          <p:cNvSpPr/>
          <p:nvPr/>
        </p:nvSpPr>
        <p:spPr>
          <a:xfrm>
            <a:off x="2203454" y="1844675"/>
            <a:ext cx="15468600" cy="6555522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800" dirty="0" smtClean="0">
                <a:latin typeface="IBM Plex Mono" panose="020B0509050203000203" pitchFamily="49" charset="-52"/>
              </a:rPr>
              <a:t>Создание своей системы для формирование </a:t>
            </a:r>
            <a:r>
              <a:rPr lang="en-US" sz="2800" dirty="0" smtClean="0">
                <a:latin typeface="IBM Plex Mono" panose="020B0509050203000203" pitchFamily="49" charset="-52"/>
              </a:rPr>
              <a:t>OLAP</a:t>
            </a:r>
            <a:r>
              <a:rPr lang="ru-RU" sz="2800" dirty="0" smtClean="0">
                <a:latin typeface="IBM Plex Mono" panose="020B0509050203000203" pitchFamily="49" charset="-52"/>
              </a:rPr>
              <a:t>-кубов с формой хранения в виде индексов каждого из полученных значений. </a:t>
            </a:r>
            <a:endParaRPr lang="ru-RU" sz="2800" dirty="0">
              <a:latin typeface="IBM Plex Mono" panose="020B0509050203000203" pitchFamily="49" charset="-52"/>
            </a:endParaRPr>
          </a:p>
          <a:p>
            <a:pPr>
              <a:lnSpc>
                <a:spcPct val="125000"/>
              </a:lnSpc>
            </a:pPr>
            <a:r>
              <a:rPr lang="ru-RU" sz="2800" b="1" dirty="0" smtClean="0">
                <a:latin typeface="IBM Plex Mono" panose="020B0509050203000203" pitchFamily="49" charset="-52"/>
              </a:rPr>
              <a:t>Технологический подход:</a:t>
            </a:r>
            <a:endParaRPr lang="ru-RU" sz="2800" b="1" dirty="0">
              <a:latin typeface="IBM Plex Mono" panose="020B0509050203000203" pitchFamily="49" charset="-5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IBM Plex Mono" panose="020B0509050203000203" pitchFamily="49" charset="-52"/>
              </a:rPr>
              <a:t>Использования для хранения данных куба в </a:t>
            </a:r>
            <a:r>
              <a:rPr lang="ru-RU" sz="2800" dirty="0" err="1">
                <a:latin typeface="IBM Plex Mono" panose="020B0509050203000203" pitchFamily="49" charset="-52"/>
              </a:rPr>
              <a:t>posgres</a:t>
            </a:r>
            <a:r>
              <a:rPr lang="ru-RU" sz="2800" dirty="0">
                <a:latin typeface="IBM Plex Mono" panose="020B0509050203000203" pitchFamily="49" charset="-52"/>
              </a:rPr>
              <a:t> </a:t>
            </a:r>
            <a:r>
              <a:rPr lang="ru-RU" sz="2800" dirty="0" err="1">
                <a:latin typeface="IBM Plex Mono" panose="020B0509050203000203" pitchFamily="49" charset="-52"/>
              </a:rPr>
              <a:t>sql</a:t>
            </a:r>
            <a:r>
              <a:rPr lang="ru-RU" sz="2800" dirty="0">
                <a:latin typeface="IBM Plex Mono" panose="020B0509050203000203" pitchFamily="49" charset="-52"/>
              </a:rPr>
              <a:t> всей информации об </a:t>
            </a:r>
            <a:r>
              <a:rPr lang="ru-RU" sz="2800" dirty="0" smtClean="0">
                <a:latin typeface="IBM Plex Mono" panose="020B0509050203000203" pitchFamily="49" charset="-52"/>
              </a:rPr>
              <a:t>измерениях </a:t>
            </a:r>
            <a:r>
              <a:rPr lang="ru-RU" sz="2800" dirty="0">
                <a:latin typeface="IBM Plex Mono" panose="020B0509050203000203" pitchFamily="49" charset="-52"/>
              </a:rPr>
              <a:t>куба в одной сложной координате ( отображение n-мерного пространства на прямую) позволяет получать любые </a:t>
            </a:r>
            <a:r>
              <a:rPr lang="ru-RU" sz="2800" dirty="0" smtClean="0">
                <a:latin typeface="IBM Plex Mono" panose="020B0509050203000203" pitchFamily="49" charset="-52"/>
              </a:rPr>
              <a:t>срезы (</a:t>
            </a:r>
            <a:r>
              <a:rPr lang="ru-RU" sz="2800" dirty="0">
                <a:latin typeface="IBM Plex Mono" panose="020B0509050203000203" pitchFamily="49" charset="-52"/>
              </a:rPr>
              <a:t>даже состоящие из объединения ортогональных плоскостей) за минимально время – время одного </a:t>
            </a:r>
            <a:r>
              <a:rPr lang="ru-RU" sz="2800" dirty="0" smtClean="0">
                <a:latin typeface="IBM Plex Mono" panose="020B0509050203000203" pitchFamily="49" charset="-52"/>
              </a:rPr>
              <a:t>запроса получения (</a:t>
            </a:r>
            <a:r>
              <a:rPr lang="en-US" sz="2800" dirty="0" smtClean="0">
                <a:latin typeface="IBM Plex Mono" panose="020B0509050203000203" pitchFamily="49" charset="-52"/>
              </a:rPr>
              <a:t>select</a:t>
            </a:r>
            <a:r>
              <a:rPr lang="ru-RU" sz="2800" dirty="0" smtClean="0">
                <a:latin typeface="IBM Plex Mono" panose="020B0509050203000203" pitchFamily="49" charset="-52"/>
              </a:rPr>
              <a:t>).</a:t>
            </a:r>
            <a:endParaRPr lang="en-US" sz="2800" dirty="0" smtClean="0">
              <a:latin typeface="IBM Plex Mono" panose="020B0509050203000203" pitchFamily="49" charset="-5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Mono" panose="020B0509050203000203" pitchFamily="49" charset="-52"/>
              </a:rPr>
              <a:t>Использование </a:t>
            </a:r>
            <a:r>
              <a:rPr lang="ru-RU" sz="2800" dirty="0">
                <a:latin typeface="IBM Plex Mono" panose="020B0509050203000203" pitchFamily="49" charset="-52"/>
              </a:rPr>
              <a:t>библиотеки </a:t>
            </a:r>
            <a:r>
              <a:rPr lang="ru-RU" sz="2800" dirty="0" err="1">
                <a:latin typeface="IBM Plex Mono" panose="020B0509050203000203" pitchFamily="49" charset="-52"/>
              </a:rPr>
              <a:t>pandas</a:t>
            </a:r>
            <a:r>
              <a:rPr lang="ru-RU" sz="2800" dirty="0">
                <a:latin typeface="IBM Plex Mono" panose="020B0509050203000203" pitchFamily="49" charset="-52"/>
              </a:rPr>
              <a:t> (на текущий момент одна из самых проработанных библиотек для анализа данных) и работа не с плоскостями при построении агрегаций, а с гиперплоскостями позволяет получать искомые значения куба за время, сопоставимое с временем загрузки этих данных в базу</a:t>
            </a:r>
            <a:r>
              <a:rPr lang="ru-RU" sz="2800" dirty="0" smtClean="0">
                <a:latin typeface="IBM Plex Mono" panose="020B0509050203000203" pitchFamily="49" charset="-52"/>
              </a:rPr>
              <a:t>.</a:t>
            </a:r>
            <a:endParaRPr lang="ru-RU" sz="2800" dirty="0">
              <a:latin typeface="IBM Plex Mono" panose="020B0509050203000203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9008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A9B6B9A-82FB-49E7-8102-C3D671186959}"/>
              </a:ext>
            </a:extLst>
          </p:cNvPr>
          <p:cNvSpPr/>
          <p:nvPr/>
        </p:nvSpPr>
        <p:spPr>
          <a:xfrm>
            <a:off x="1593850" y="1616075"/>
            <a:ext cx="16459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800" b="1" dirty="0" smtClean="0">
                <a:latin typeface="IBM Plex Mono" panose="020B0509050203000203"/>
              </a:rPr>
              <a:t>Скорость расчетов и получения</a:t>
            </a:r>
            <a:r>
              <a:rPr lang="en-US" sz="2800" b="1" dirty="0" smtClean="0">
                <a:latin typeface="IBM Plex Mono" panose="020B0509050203000203"/>
              </a:rPr>
              <a:t>: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Mono" panose="020B0509050203000203"/>
              </a:rPr>
              <a:t>Возможность расчет больших объемов данных за короткий срок.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Mono" panose="020B0509050203000203"/>
              </a:rPr>
              <a:t>Возможность получения данных в агрегированном виде за скорость запроса в базу данных.</a:t>
            </a:r>
          </a:p>
          <a:p>
            <a:pPr>
              <a:lnSpc>
                <a:spcPct val="125000"/>
              </a:lnSpc>
            </a:pPr>
            <a:r>
              <a:rPr lang="ru-RU" sz="2800" b="1" dirty="0" smtClean="0">
                <a:latin typeface="IBM Plex Mono" panose="020B0509050203000203"/>
              </a:rPr>
              <a:t>Функциональная доработка и техническая поддержка: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Mono" panose="020B0509050203000203"/>
              </a:rPr>
              <a:t>Возможность </a:t>
            </a:r>
            <a:r>
              <a:rPr lang="ru-RU" sz="2800" dirty="0">
                <a:latin typeface="IBM Plex Mono" panose="020B0509050203000203"/>
              </a:rPr>
              <a:t>добавления функционала для </a:t>
            </a:r>
            <a:r>
              <a:rPr lang="ru-RU" sz="2800" dirty="0" smtClean="0">
                <a:latin typeface="IBM Plex Mono" panose="020B0509050203000203"/>
              </a:rPr>
              <a:t>специализированных организаций.</a:t>
            </a:r>
            <a:endParaRPr lang="ru-RU" sz="2800" dirty="0">
              <a:latin typeface="IBM Plex Mono" panose="020B0509050203000203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IBM Plex Mono" panose="020B0509050203000203"/>
              </a:rPr>
              <a:t>Обеспечение постоянной технической поддержки и </a:t>
            </a:r>
            <a:r>
              <a:rPr lang="ru-RU" sz="2800" dirty="0" smtClean="0">
                <a:latin typeface="IBM Plex Mono" panose="020B0509050203000203"/>
              </a:rPr>
              <a:t>обновлений.</a:t>
            </a:r>
            <a:endParaRPr lang="ru-RU" sz="2800" dirty="0">
              <a:latin typeface="IBM Plex Mono" panose="020B0509050203000203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IBM Plex Mono" panose="020B0509050203000203"/>
              </a:rPr>
              <a:t>Внедрение системы обратной связи для оперативного реагирования на отзывы и запросы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327028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51E702C-48AD-4939-8EBB-F5754B52A1E5}"/>
              </a:ext>
            </a:extLst>
          </p:cNvPr>
          <p:cNvSpPr txBox="1"/>
          <p:nvPr/>
        </p:nvSpPr>
        <p:spPr>
          <a:xfrm>
            <a:off x="5251458" y="396875"/>
            <a:ext cx="93725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 algn="ctr"/>
            <a:r>
              <a:rPr lang="ru-RU" sz="4700" b="1" dirty="0" smtClean="0">
                <a:latin typeface="Montserrat SemiBold" pitchFamily="2" charset="77"/>
                <a:cs typeface="Times New Roman" panose="02020603050405020304" pitchFamily="18" charset="0"/>
              </a:rPr>
              <a:t>Концепция</a:t>
            </a:r>
            <a:endParaRPr lang="ru-RU" sz="4700" b="1" dirty="0"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B02A04-B7C2-4156-B164-E2BD228DD389}"/>
              </a:ext>
            </a:extLst>
          </p:cNvPr>
          <p:cNvSpPr/>
          <p:nvPr/>
        </p:nvSpPr>
        <p:spPr>
          <a:xfrm>
            <a:off x="2241554" y="1768475"/>
            <a:ext cx="15392400" cy="7094131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800" b="1" dirty="0" smtClean="0">
                <a:latin typeface="IBM Plex Mono" panose="020B0509050203000203"/>
              </a:rPr>
              <a:t>Разработка платформы</a:t>
            </a:r>
            <a:r>
              <a:rPr lang="en-US" sz="2800" b="1" dirty="0" smtClean="0">
                <a:latin typeface="IBM Plex Mono" panose="020B0509050203000203"/>
              </a:rPr>
              <a:t>: </a:t>
            </a:r>
            <a:r>
              <a:rPr lang="ru-RU" sz="2800" dirty="0" smtClean="0">
                <a:latin typeface="IBM Plex Mono" panose="020B0509050203000203"/>
              </a:rPr>
              <a:t>Для разработки платформы необходимо подготовить визуальную часть, в которой будут отображены агрегированные данные полученные из базы данных, для этого будет использоваться </a:t>
            </a:r>
            <a:r>
              <a:rPr lang="ru-RU" sz="2800" dirty="0" err="1" smtClean="0">
                <a:latin typeface="IBM Plex Mono" panose="020B0509050203000203"/>
              </a:rPr>
              <a:t>фреймворк</a:t>
            </a:r>
            <a:r>
              <a:rPr lang="ru-RU" sz="2800" dirty="0" smtClean="0">
                <a:latin typeface="IBM Plex Mono" panose="020B0509050203000203"/>
              </a:rPr>
              <a:t> языка </a:t>
            </a:r>
            <a:r>
              <a:rPr lang="en-US" sz="2800" dirty="0" smtClean="0">
                <a:latin typeface="IBM Plex Mono" panose="020B0509050203000203"/>
              </a:rPr>
              <a:t>JavaScript, React</a:t>
            </a:r>
            <a:r>
              <a:rPr lang="ru-RU" sz="2800" dirty="0" smtClean="0">
                <a:latin typeface="IBM Plex Mono" panose="020B0509050203000203"/>
              </a:rPr>
              <a:t>, для расчетов был выбран язык программирования </a:t>
            </a:r>
            <a:r>
              <a:rPr lang="en-US" sz="2800" dirty="0" smtClean="0">
                <a:latin typeface="IBM Plex Mono" panose="020B0509050203000203"/>
              </a:rPr>
              <a:t>Python </a:t>
            </a:r>
            <a:r>
              <a:rPr lang="ru-RU" sz="2800" dirty="0" smtClean="0">
                <a:latin typeface="IBM Plex Mono" panose="020B0509050203000203"/>
              </a:rPr>
              <a:t>использование </a:t>
            </a:r>
            <a:r>
              <a:rPr lang="ru-RU" sz="2800" dirty="0">
                <a:latin typeface="IBM Plex Mono" panose="020B0509050203000203"/>
              </a:rPr>
              <a:t>библиотеки </a:t>
            </a:r>
            <a:r>
              <a:rPr lang="ru-RU" sz="2800" dirty="0" err="1">
                <a:latin typeface="IBM Plex Mono" panose="020B0509050203000203"/>
              </a:rPr>
              <a:t>pandas</a:t>
            </a:r>
            <a:r>
              <a:rPr lang="ru-RU" sz="2800" dirty="0">
                <a:latin typeface="IBM Plex Mono" panose="020B0509050203000203"/>
              </a:rPr>
              <a:t> (на текущий момент одна из самых проработанных библиотек для анализа данных) и работа не с плоскостями при построении агрегаций, а с гиперплоскостями позволяет получать искомые значения куба за время, сопоставимое с временем загрузки этих данных в базу</a:t>
            </a:r>
            <a:r>
              <a:rPr lang="ru-RU" sz="2800" dirty="0" smtClean="0">
                <a:latin typeface="IBM Plex Mono" panose="020B0509050203000203"/>
              </a:rPr>
              <a:t>. В качестве базы данных был выбран </a:t>
            </a:r>
            <a:r>
              <a:rPr lang="en-US" sz="2800" dirty="0" smtClean="0">
                <a:latin typeface="IBM Plex Mono" panose="020B0509050203000203"/>
              </a:rPr>
              <a:t>PostgreSQL.</a:t>
            </a:r>
            <a:endParaRPr lang="ru-RU" sz="2800" dirty="0">
              <a:latin typeface="IBM Plex Mono" panose="020B0509050203000203"/>
            </a:endParaRPr>
          </a:p>
          <a:p>
            <a:pPr>
              <a:lnSpc>
                <a:spcPct val="125000"/>
              </a:lnSpc>
            </a:pPr>
            <a:r>
              <a:rPr lang="ru-RU" sz="2800" b="1" dirty="0" smtClean="0">
                <a:latin typeface="IBM Plex Mono" panose="020B0509050203000203"/>
              </a:rPr>
              <a:t>Способ хранения агрегированных данных</a:t>
            </a:r>
            <a:r>
              <a:rPr lang="en-US" sz="2800" dirty="0" smtClean="0">
                <a:latin typeface="IBM Plex Mono" panose="020B0509050203000203"/>
              </a:rPr>
              <a:t>:</a:t>
            </a:r>
            <a:endParaRPr lang="ru-RU" sz="2800" dirty="0">
              <a:latin typeface="IBM Plex Mono" panose="020B0509050203000203"/>
            </a:endParaRPr>
          </a:p>
          <a:p>
            <a:pPr>
              <a:lnSpc>
                <a:spcPct val="125000"/>
              </a:lnSpc>
            </a:pPr>
            <a:r>
              <a:rPr lang="ru-RU" sz="2800" dirty="0" smtClean="0">
                <a:latin typeface="IBM Plex Mono" panose="020B0509050203000203"/>
              </a:rPr>
              <a:t>Для хранения каждого из значений сформированного куба необходимо составлять индекс. Данный индекс будет хранить в себе информацию о том к какому измерению, к каким данным и к какому уровню иерархии </a:t>
            </a:r>
            <a:r>
              <a:rPr lang="ru-RU" sz="2800" dirty="0">
                <a:latin typeface="IBM Plex Mono" panose="020B0509050203000203"/>
              </a:rPr>
              <a:t>в измерении он относится</a:t>
            </a:r>
            <a:r>
              <a:rPr lang="ru-RU" sz="2800" dirty="0" smtClean="0">
                <a:latin typeface="IBM Plex Mono" panose="020B0509050203000203"/>
              </a:rPr>
              <a:t>.</a:t>
            </a:r>
          </a:p>
          <a:p>
            <a:pPr>
              <a:lnSpc>
                <a:spcPct val="125000"/>
              </a:lnSpc>
            </a:pPr>
            <a:endParaRPr lang="ru-RU" sz="2800" dirty="0">
              <a:latin typeface="IBM Plex Mono" panose="020B0509050203000203"/>
            </a:endParaRPr>
          </a:p>
        </p:txBody>
      </p:sp>
    </p:spTree>
    <p:extLst>
      <p:ext uri="{BB962C8B-B14F-4D97-AF65-F5344CB8AC3E}">
        <p14:creationId xmlns:p14="http://schemas.microsoft.com/office/powerpoint/2010/main" val="340442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51E702C-48AD-4939-8EBB-F5754B52A1E5}"/>
              </a:ext>
            </a:extLst>
          </p:cNvPr>
          <p:cNvSpPr txBox="1"/>
          <p:nvPr/>
        </p:nvSpPr>
        <p:spPr>
          <a:xfrm>
            <a:off x="5251458" y="244475"/>
            <a:ext cx="93725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 algn="ctr"/>
            <a:r>
              <a:rPr lang="ru-RU" sz="4700" b="1" dirty="0" smtClean="0">
                <a:latin typeface="Montserrat SemiBold" pitchFamily="2" charset="77"/>
                <a:cs typeface="Times New Roman" panose="02020603050405020304" pitchFamily="18" charset="0"/>
              </a:rPr>
              <a:t>Преимущества</a:t>
            </a:r>
            <a:endParaRPr lang="ru-RU" sz="4700" b="1" dirty="0"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B02A04-B7C2-4156-B164-E2BD228DD389}"/>
              </a:ext>
            </a:extLst>
          </p:cNvPr>
          <p:cNvSpPr/>
          <p:nvPr/>
        </p:nvSpPr>
        <p:spPr>
          <a:xfrm>
            <a:off x="2051054" y="1616075"/>
            <a:ext cx="15773400" cy="7094131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IBM Plex Mono" panose="020B0509050203000203"/>
              </a:rPr>
              <a:t>Кубы OLAP представляют собой предварительно агрегированные структуры данных. Они хранят обобщенные данные, что повышает производительность запросов по сравнению с запросом необработанных данных транзакций. Пользователи могут разрезать, детализировать и сводить данные за считанные секунды, даже при работе с большими наборами данных</a:t>
            </a:r>
            <a:r>
              <a:rPr lang="ru-RU" sz="2800" dirty="0" smtClean="0">
                <a:latin typeface="IBM Plex Mono" panose="020B0509050203000203"/>
              </a:rPr>
              <a:t>.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Mono" panose="020B0509050203000203"/>
              </a:rPr>
              <a:t>Благодаря </a:t>
            </a:r>
            <a:r>
              <a:rPr lang="ru-RU" sz="2800" dirty="0">
                <a:latin typeface="IBM Plex Mono" panose="020B0509050203000203"/>
              </a:rPr>
              <a:t>правильной индексации и оптимизированному выполнению запросов кубы OLAP могут обеспечить высокую производительность даже при работе с огромными наборами данных, что делает их пригодными для аналитики на уровне </a:t>
            </a:r>
            <a:r>
              <a:rPr lang="ru-RU" sz="2800" dirty="0" smtClean="0">
                <a:latin typeface="IBM Plex Mono" panose="020B0509050203000203"/>
              </a:rPr>
              <a:t>предприятия.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IBM Plex Mono" panose="020B0509050203000203"/>
              </a:rPr>
              <a:t>Кубы </a:t>
            </a:r>
            <a:r>
              <a:rPr lang="ru-RU" sz="2800" dirty="0">
                <a:latin typeface="IBM Plex Mono" panose="020B0509050203000203"/>
              </a:rPr>
              <a:t>OLAP </a:t>
            </a:r>
            <a:r>
              <a:rPr lang="ru-RU" sz="2800" dirty="0" smtClean="0">
                <a:latin typeface="IBM Plex Mono" panose="020B0509050203000203"/>
              </a:rPr>
              <a:t>обеспечат </a:t>
            </a:r>
            <a:r>
              <a:rPr lang="ru-RU" sz="2800" dirty="0">
                <a:latin typeface="IBM Plex Mono" panose="020B0509050203000203"/>
              </a:rPr>
              <a:t>согласованность отчетов и анализа. Поскольку кубы построены на основе определенной модели данных, все пользователи, обращающиеся к кубу, получают согласованные результаты. Это гарантирует, что лица, принимающие решения во всей организации, имеют общее понимание данных, что приводит к улучшению сотрудничества и принятия решений.</a:t>
            </a:r>
          </a:p>
        </p:txBody>
      </p:sp>
    </p:spTree>
    <p:extLst>
      <p:ext uri="{BB962C8B-B14F-4D97-AF65-F5344CB8AC3E}">
        <p14:creationId xmlns:p14="http://schemas.microsoft.com/office/powerpoint/2010/main" val="364159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51E702C-48AD-4939-8EBB-F5754B52A1E5}"/>
              </a:ext>
            </a:extLst>
          </p:cNvPr>
          <p:cNvSpPr txBox="1"/>
          <p:nvPr/>
        </p:nvSpPr>
        <p:spPr>
          <a:xfrm>
            <a:off x="4337050" y="329320"/>
            <a:ext cx="121157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 algn="ctr"/>
            <a:r>
              <a:rPr lang="ru-RU" sz="4700" b="1" dirty="0">
                <a:latin typeface="Montserrat SemiBold" pitchFamily="2" charset="77"/>
                <a:cs typeface="Times New Roman" panose="02020603050405020304" pitchFamily="18" charset="0"/>
              </a:rPr>
              <a:t>Перспектива </a:t>
            </a:r>
            <a:r>
              <a:rPr lang="ru-RU" sz="4700" b="1" dirty="0" smtClean="0">
                <a:latin typeface="Montserrat SemiBold" pitchFamily="2" charset="77"/>
                <a:cs typeface="Times New Roman" panose="02020603050405020304" pitchFamily="18" charset="0"/>
              </a:rPr>
              <a:t>коммерциализации </a:t>
            </a:r>
            <a:endParaRPr lang="ru-RU" sz="4700" b="1" dirty="0"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B02A04-B7C2-4156-B164-E2BD228DD389}"/>
              </a:ext>
            </a:extLst>
          </p:cNvPr>
          <p:cNvSpPr/>
          <p:nvPr/>
        </p:nvSpPr>
        <p:spPr>
          <a:xfrm>
            <a:off x="2505804" y="1631225"/>
            <a:ext cx="15773400" cy="1200209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 pitchFamily="49" charset="-52"/>
              </a:rPr>
              <a:t>Актуальность проекта </a:t>
            </a:r>
            <a:r>
              <a:rPr lang="ru-RU" sz="2400" dirty="0" smtClean="0">
                <a:latin typeface="IBM Plex Mono" panose="020B0509050203000203" pitchFamily="49" charset="-52"/>
              </a:rPr>
              <a:t>в более быстром формировании </a:t>
            </a:r>
            <a:r>
              <a:rPr lang="en-US" sz="2400" dirty="0" smtClean="0">
                <a:latin typeface="IBM Plex Mono" panose="020B0509050203000203" pitchFamily="49" charset="-52"/>
              </a:rPr>
              <a:t>OLAP-</a:t>
            </a:r>
            <a:r>
              <a:rPr lang="ru-RU" sz="2400" dirty="0" smtClean="0">
                <a:latin typeface="IBM Plex Mono" panose="020B0509050203000203" pitchFamily="49" charset="-52"/>
              </a:rPr>
              <a:t>куба и способе его представления</a:t>
            </a:r>
            <a:endParaRPr lang="en-US" sz="2400" dirty="0">
              <a:latin typeface="IBM Plex Mono" panose="020B0509050203000203" pitchFamily="49" charset="-5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IBM Plex Mono" panose="020B0509050203000203" pitchFamily="49" charset="-52"/>
              </a:rPr>
              <a:t>Переход на свою платформу и ее поддержки.</a:t>
            </a:r>
            <a:endParaRPr lang="ru-RU" sz="2400" dirty="0">
              <a:latin typeface="IBM Plex Mono" panose="020B0509050203000203" pitchFamily="49" charset="-5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IBM Plex Mono" panose="020B0509050203000203" pitchFamily="49" charset="-52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F22A188-6591-421C-9DB6-58105113C29E}"/>
              </a:ext>
            </a:extLst>
          </p:cNvPr>
          <p:cNvSpPr/>
          <p:nvPr/>
        </p:nvSpPr>
        <p:spPr>
          <a:xfrm>
            <a:off x="2505804" y="4605570"/>
            <a:ext cx="1005205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IBM Plex Mono" panose="020B0509050203000203" pitchFamily="49" charset="-52"/>
              </a:rPr>
              <a:t>Разработка и последующая продажа различным организациям</a:t>
            </a:r>
            <a:endParaRPr lang="en-US" sz="2400" dirty="0">
              <a:latin typeface="IBM Plex Mono" panose="020B0509050203000203" pitchFamily="49" charset="-52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80A88EA-4175-4F41-95FF-AECFAFFA45A7}"/>
              </a:ext>
            </a:extLst>
          </p:cNvPr>
          <p:cNvSpPr txBox="1"/>
          <p:nvPr/>
        </p:nvSpPr>
        <p:spPr>
          <a:xfrm>
            <a:off x="4328258" y="3390002"/>
            <a:ext cx="121157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 algn="ctr"/>
            <a:r>
              <a:rPr lang="ru-RU" sz="4700" b="1" dirty="0">
                <a:latin typeface="Montserrat SemiBold" pitchFamily="2" charset="77"/>
                <a:cs typeface="Times New Roman" panose="02020603050405020304" pitchFamily="18" charset="0"/>
              </a:rPr>
              <a:t>План </a:t>
            </a:r>
            <a:r>
              <a:rPr lang="ru-RU" sz="4700" b="1" dirty="0" smtClean="0">
                <a:latin typeface="Montserrat SemiBold" pitchFamily="2" charset="77"/>
                <a:cs typeface="Times New Roman" panose="02020603050405020304" pitchFamily="18" charset="0"/>
              </a:rPr>
              <a:t>монетизации </a:t>
            </a:r>
            <a:endParaRPr lang="ru-RU" sz="4700" b="1" dirty="0"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48F1FA76-6D22-44E3-891A-FD915A388AC3}"/>
              </a:ext>
            </a:extLst>
          </p:cNvPr>
          <p:cNvSpPr txBox="1"/>
          <p:nvPr/>
        </p:nvSpPr>
        <p:spPr>
          <a:xfrm>
            <a:off x="4334608" y="5692887"/>
            <a:ext cx="121157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 algn="ctr"/>
            <a:r>
              <a:rPr lang="ru-RU" sz="4700" b="1" dirty="0">
                <a:latin typeface="Montserrat SemiBold" pitchFamily="2" charset="77"/>
                <a:cs typeface="Times New Roman" panose="02020603050405020304" pitchFamily="18" charset="0"/>
              </a:rPr>
              <a:t>Перспективы</a:t>
            </a:r>
            <a:r>
              <a:rPr lang="ru-RU" sz="4700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 </a:t>
            </a:r>
            <a:r>
              <a:rPr lang="ru-RU" sz="4700" b="1" dirty="0" smtClean="0">
                <a:latin typeface="Montserrat SemiBold" pitchFamily="2" charset="77"/>
                <a:cs typeface="Times New Roman" panose="02020603050405020304" pitchFamily="18" charset="0"/>
              </a:rPr>
              <a:t>роста</a:t>
            </a:r>
            <a:r>
              <a:rPr lang="ru-RU" sz="4700" b="1" dirty="0" smtClean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 </a:t>
            </a:r>
            <a:endParaRPr lang="ru-RU" sz="4700" b="1" dirty="0">
              <a:solidFill>
                <a:srgbClr val="0F316C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39EC826-DEBA-4F6E-99D8-6D05F8AFC4EF}"/>
              </a:ext>
            </a:extLst>
          </p:cNvPr>
          <p:cNvSpPr/>
          <p:nvPr/>
        </p:nvSpPr>
        <p:spPr>
          <a:xfrm>
            <a:off x="2505804" y="6860875"/>
            <a:ext cx="131088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IBM Plex Mono" panose="020B0509050203000203" pitchFamily="49" charset="-52"/>
              </a:rPr>
              <a:t>Возможность добавлять специальные функции с сборку </a:t>
            </a:r>
            <a:r>
              <a:rPr lang="en-US" sz="2400" dirty="0" smtClean="0">
                <a:latin typeface="IBM Plex Mono" panose="020B0509050203000203" pitchFamily="49" charset="-52"/>
              </a:rPr>
              <a:t>OLAP-</a:t>
            </a:r>
            <a:r>
              <a:rPr lang="ru-RU" sz="2400" dirty="0" smtClean="0">
                <a:latin typeface="IBM Plex Mono" panose="020B0509050203000203" pitchFamily="49" charset="-52"/>
              </a:rPr>
              <a:t>куба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IBM Plex Mono" panose="020B0509050203000203" pitchFamily="49" charset="-52"/>
              </a:rPr>
              <a:t>Возможность доработки под нужды компании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IBM Plex Mono" panose="020B0509050203000203" pitchFamily="49" charset="-52"/>
              </a:rPr>
              <a:t>Возможность использовать платные подписки при использовании специальных доработок</a:t>
            </a:r>
            <a:endParaRPr lang="ru-RU" sz="2400" dirty="0">
              <a:latin typeface="IBM Plex Mono" panose="020B0509050203000203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7250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DEB0C3A-EB54-4C69-BB15-3B893F3BC1D6}"/>
              </a:ext>
            </a:extLst>
          </p:cNvPr>
          <p:cNvSpPr/>
          <p:nvPr/>
        </p:nvSpPr>
        <p:spPr>
          <a:xfrm>
            <a:off x="4718050" y="244475"/>
            <a:ext cx="1005205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R="8365" algn="ctr"/>
            <a:r>
              <a:rPr lang="ru-RU" sz="4800" b="1" dirty="0">
                <a:latin typeface="Montserrat SemiBold"/>
                <a:cs typeface="Times New Roman" panose="02020603050405020304" pitchFamily="18" charset="0"/>
              </a:rPr>
              <a:t>Смета расходов для </a:t>
            </a:r>
            <a:r>
              <a:rPr lang="en-US" sz="4800" b="1" dirty="0">
                <a:latin typeface="Montserrat SemiBold"/>
                <a:cs typeface="Times New Roman" panose="02020603050405020304" pitchFamily="18" charset="0"/>
              </a:rPr>
              <a:t>MVP </a:t>
            </a:r>
            <a:endParaRPr lang="ru-RU" sz="4800" b="1" dirty="0">
              <a:latin typeface="Montserrat SemiBold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B57820-BBBD-4A33-9E6D-5377F2E64D28}"/>
              </a:ext>
            </a:extLst>
          </p:cNvPr>
          <p:cNvSpPr txBox="1"/>
          <p:nvPr/>
        </p:nvSpPr>
        <p:spPr>
          <a:xfrm>
            <a:off x="1517650" y="210375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B5E96D9-5D0A-46A1-B338-B7048C81EBDE}"/>
              </a:ext>
            </a:extLst>
          </p:cNvPr>
          <p:cNvSpPr/>
          <p:nvPr/>
        </p:nvSpPr>
        <p:spPr>
          <a:xfrm>
            <a:off x="2352675" y="1463675"/>
            <a:ext cx="147828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 smtClean="0">
              <a:latin typeface="IBM Plex Mono" panose="020B0509050203000203" pitchFamily="49" charset="-52"/>
              <a:ea typeface="MS Mincho" panose="02020609040205080304" pitchFamily="49" charset="-128"/>
            </a:endParaRPr>
          </a:p>
          <a:p>
            <a:pPr lvl="1"/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1. </a:t>
            </a:r>
            <a:r>
              <a:rPr lang="ru-RU" sz="2800" b="1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Подготовка 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(1 месяц)</a:t>
            </a:r>
          </a:p>
          <a:p>
            <a:pPr lvl="1"/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	1.1 Поиск </a:t>
            </a:r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frontend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-разработчика</a:t>
            </a:r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 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со знаниями </a:t>
            </a:r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JavaScript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 (200000 руб.)</a:t>
            </a:r>
          </a:p>
          <a:p>
            <a:pPr lvl="1"/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	1.2 Поиск </a:t>
            </a:r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backend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-разработчика</a:t>
            </a:r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 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со знаниями </a:t>
            </a:r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Python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 </a:t>
            </a:r>
            <a:r>
              <a:rPr lang="ru-RU" sz="2800" dirty="0">
                <a:latin typeface="IBM Plex Mono" panose="020B0509050203000203" pitchFamily="49" charset="-52"/>
                <a:ea typeface="MS Mincho" panose="02020609040205080304" pitchFamily="49" charset="-128"/>
              </a:rPr>
              <a:t>(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200000 руб.)</a:t>
            </a:r>
            <a:endParaRPr lang="en-US" sz="2800" dirty="0" smtClean="0">
              <a:latin typeface="IBM Plex Mono" panose="020B0509050203000203" pitchFamily="49" charset="-52"/>
              <a:ea typeface="MS Mincho" panose="02020609040205080304" pitchFamily="49" charset="-128"/>
            </a:endParaRPr>
          </a:p>
          <a:p>
            <a:pPr lvl="1"/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	1.3 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Поиск </a:t>
            </a:r>
            <a:r>
              <a:rPr lang="ru-RU" sz="2800" dirty="0">
                <a:latin typeface="IBM Plex Mono" panose="020B0509050203000203" pitchFamily="49" charset="-52"/>
              </a:rPr>
              <a:t>с</a:t>
            </a:r>
            <a:r>
              <a:rPr lang="ru-RU" sz="2800" dirty="0" smtClean="0">
                <a:latin typeface="IBM Plex Mono" panose="020B0509050203000203" pitchFamily="49" charset="-52"/>
              </a:rPr>
              <a:t>истемного аналитика (100000 руб.)</a:t>
            </a:r>
          </a:p>
          <a:p>
            <a:pPr lvl="1"/>
            <a:r>
              <a:rPr lang="ru-RU" sz="2800" dirty="0" smtClean="0">
                <a:latin typeface="IBM Plex Mono" panose="020B0509050203000203" pitchFamily="49" charset="-52"/>
              </a:rPr>
              <a:t>	1.4 Специалист </a:t>
            </a:r>
            <a:r>
              <a:rPr lang="ru-RU" sz="2800" dirty="0">
                <a:latin typeface="IBM Plex Mono" panose="020B0509050203000203" pitchFamily="49" charset="-52"/>
              </a:rPr>
              <a:t>по </a:t>
            </a:r>
            <a:r>
              <a:rPr lang="ru-RU" sz="2800" dirty="0" smtClean="0">
                <a:latin typeface="IBM Plex Mono" panose="020B0509050203000203" pitchFamily="49" charset="-52"/>
              </a:rPr>
              <a:t>обучению (30000 руб.)</a:t>
            </a:r>
          </a:p>
          <a:p>
            <a:pPr lvl="1"/>
            <a:r>
              <a:rPr lang="ru-RU" sz="2800" dirty="0" smtClean="0">
                <a:latin typeface="IBM Plex Mono" panose="020B0509050203000203" pitchFamily="49" charset="-52"/>
              </a:rPr>
              <a:t>	1.5 Техническая поддержка (30000 </a:t>
            </a:r>
            <a:r>
              <a:rPr lang="ru-RU" sz="2800" dirty="0">
                <a:latin typeface="IBM Plex Mono" panose="020B0509050203000203" pitchFamily="49" charset="-52"/>
              </a:rPr>
              <a:t>руб</a:t>
            </a:r>
            <a:r>
              <a:rPr lang="ru-RU" sz="2800" dirty="0" smtClean="0">
                <a:latin typeface="IBM Plex Mono" panose="020B0509050203000203" pitchFamily="49" charset="-52"/>
              </a:rPr>
              <a:t>.)</a:t>
            </a:r>
            <a:endParaRPr lang="ru-RU" sz="2800" dirty="0" smtClean="0">
              <a:latin typeface="IBM Plex Mono" panose="020B0509050203000203" pitchFamily="49" charset="-52"/>
              <a:ea typeface="MS Mincho" panose="02020609040205080304" pitchFamily="49" charset="-128"/>
            </a:endParaRPr>
          </a:p>
          <a:p>
            <a:pPr lvl="1"/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2. </a:t>
            </a:r>
            <a:r>
              <a:rPr lang="ru-RU" sz="2800" b="1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Разработка</a:t>
            </a:r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 (1 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год</a:t>
            </a:r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)</a:t>
            </a:r>
            <a:endParaRPr lang="ru-RU" sz="2800" dirty="0" smtClean="0">
              <a:latin typeface="IBM Plex Mono" panose="020B0509050203000203" pitchFamily="49" charset="-52"/>
              <a:ea typeface="MS Mincho" panose="02020609040205080304" pitchFamily="49" charset="-128"/>
            </a:endParaRPr>
          </a:p>
          <a:p>
            <a:pPr lvl="1"/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	2.1 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Настройка </a:t>
            </a:r>
            <a:r>
              <a:rPr lang="ru-RU" sz="2800" dirty="0">
                <a:latin typeface="IBM Plex Mono" panose="020B0509050203000203" pitchFamily="49" charset="-52"/>
                <a:ea typeface="MS Mincho" panose="02020609040205080304" pitchFamily="49" charset="-128"/>
              </a:rPr>
              <a:t>сервера (1 месяц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)</a:t>
            </a:r>
          </a:p>
          <a:p>
            <a:pPr lvl="1"/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	2.2 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Создание </a:t>
            </a:r>
            <a:r>
              <a:rPr lang="en-US" sz="2800" dirty="0" err="1">
                <a:latin typeface="IBM Plex Mono" panose="020B0509050203000203" pitchFamily="49" charset="-52"/>
                <a:ea typeface="MS Mincho" panose="02020609040205080304" pitchFamily="49" charset="-128"/>
              </a:rPr>
              <a:t>wsgi</a:t>
            </a:r>
            <a:r>
              <a:rPr lang="ru-RU" sz="2800" dirty="0">
                <a:latin typeface="IBM Plex Mono" panose="020B0509050203000203" pitchFamily="49" charset="-52"/>
                <a:ea typeface="MS Mincho" panose="02020609040205080304" pitchFamily="49" charset="-128"/>
              </a:rPr>
              <a:t>-сервера (1 месяц)</a:t>
            </a:r>
          </a:p>
          <a:p>
            <a:pPr lvl="1"/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	2.</a:t>
            </a:r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3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 Создание визуальной составляющей платформы (3-4 месяца)</a:t>
            </a:r>
          </a:p>
          <a:p>
            <a:pPr lvl="1"/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	2.</a:t>
            </a:r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4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 Создание архитектуры базы данных (1 месяц)</a:t>
            </a:r>
          </a:p>
          <a:p>
            <a:pPr lvl="1"/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	2.</a:t>
            </a:r>
            <a:r>
              <a:rPr lang="en-US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5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 Создание функциональной части (8 месяцев)</a:t>
            </a:r>
          </a:p>
          <a:p>
            <a:pPr lvl="1"/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3. </a:t>
            </a:r>
            <a:r>
              <a:rPr lang="ru-RU" sz="2800" b="1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Тестирование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 (3 месяца)</a:t>
            </a:r>
          </a:p>
          <a:p>
            <a:pPr lvl="1"/>
            <a:r>
              <a:rPr lang="ru-RU" sz="2800" dirty="0">
                <a:latin typeface="IBM Plex Mono" panose="020B0509050203000203" pitchFamily="49" charset="-52"/>
                <a:ea typeface="MS Mincho" panose="02020609040205080304" pitchFamily="49" charset="-128"/>
              </a:rPr>
              <a:t>	</a:t>
            </a:r>
            <a:r>
              <a:rPr lang="ru-RU" sz="2800" dirty="0" smtClean="0">
                <a:latin typeface="IBM Plex Mono" panose="020B0509050203000203" pitchFamily="49" charset="-52"/>
                <a:ea typeface="MS Mincho" panose="02020609040205080304" pitchFamily="49" charset="-128"/>
              </a:rPr>
              <a:t>3.1 Тестирование продукта (3 месяца)</a:t>
            </a:r>
            <a:endParaRPr lang="ru-RU" sz="2800" dirty="0">
              <a:latin typeface="IBM Plex Mono" panose="020B0509050203000203" pitchFamily="49" charset="-52"/>
              <a:ea typeface="MS Mincho" panose="02020609040205080304" pitchFamily="49" charset="-128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1A94BE-7B81-4ECF-AAEA-3C1694EF7A75}"/>
              </a:ext>
            </a:extLst>
          </p:cNvPr>
          <p:cNvSpPr/>
          <p:nvPr/>
        </p:nvSpPr>
        <p:spPr>
          <a:xfrm>
            <a:off x="2965450" y="8245475"/>
            <a:ext cx="49659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latin typeface="Montserrat SemiBold"/>
              </a:rPr>
              <a:t>Итого: </a:t>
            </a:r>
            <a:r>
              <a:rPr lang="ru-RU" sz="4000" b="1" dirty="0" smtClean="0">
                <a:latin typeface="Montserrat SemiBold"/>
              </a:rPr>
              <a:t>560 </a:t>
            </a:r>
            <a:r>
              <a:rPr lang="ru-RU" sz="4000" b="1" dirty="0">
                <a:latin typeface="Montserrat SemiBold"/>
              </a:rPr>
              <a:t>000 руб.</a:t>
            </a:r>
          </a:p>
        </p:txBody>
      </p:sp>
    </p:spTree>
    <p:extLst>
      <p:ext uri="{BB962C8B-B14F-4D97-AF65-F5344CB8AC3E}">
        <p14:creationId xmlns:p14="http://schemas.microsoft.com/office/powerpoint/2010/main" val="189592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69A086D-8048-4A89-81D3-7AC65A72CF13}"/>
              </a:ext>
            </a:extLst>
          </p:cNvPr>
          <p:cNvSpPr/>
          <p:nvPr/>
        </p:nvSpPr>
        <p:spPr>
          <a:xfrm>
            <a:off x="4489450" y="244475"/>
            <a:ext cx="1005205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R="8365" algn="ctr"/>
            <a:r>
              <a:rPr lang="ru-RU" sz="4800" b="1" dirty="0">
                <a:latin typeface="Montserrat SemiBold"/>
                <a:cs typeface="Times New Roman" panose="02020603050405020304" pitchFamily="18" charset="0"/>
              </a:rPr>
              <a:t>Полная смета расходов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BA66F5-1604-4F16-BC5E-7CB165E564D8}"/>
              </a:ext>
            </a:extLst>
          </p:cNvPr>
          <p:cNvSpPr txBox="1"/>
          <p:nvPr/>
        </p:nvSpPr>
        <p:spPr>
          <a:xfrm>
            <a:off x="1517650" y="210375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17D7D9-972D-482E-B2F1-F18D85D2249C}"/>
              </a:ext>
            </a:extLst>
          </p:cNvPr>
          <p:cNvSpPr/>
          <p:nvPr/>
        </p:nvSpPr>
        <p:spPr>
          <a:xfrm>
            <a:off x="1563369" y="1767538"/>
            <a:ext cx="11277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IBM Plex Mono" panose="020B0509050203000203" pitchFamily="49" charset="-52"/>
              </a:rPr>
              <a:t>Этап 1: Анализ и проектирование </a:t>
            </a:r>
            <a:r>
              <a:rPr lang="ru-RU" sz="2400" b="1" dirty="0" smtClean="0">
                <a:latin typeface="IBM Plex Mono" panose="020B0509050203000203" pitchFamily="49" charset="-52"/>
              </a:rPr>
              <a:t>(2)</a:t>
            </a:r>
            <a:endParaRPr lang="ru-RU" sz="2400" b="1" dirty="0">
              <a:latin typeface="IBM Plex Mono" panose="020B0509050203000203" pitchFamily="49" charset="-52"/>
            </a:endParaRPr>
          </a:p>
          <a:p>
            <a:r>
              <a:rPr lang="ru-RU" sz="2400" dirty="0">
                <a:latin typeface="IBM Plex Mono" panose="020B0509050203000203" pitchFamily="49" charset="-52"/>
              </a:rPr>
              <a:t>1.1. Анализ требований и подготовка проекта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</a:rPr>
              <a:t> Системный аналитик: 200 000 руб. (2 месяца)</a:t>
            </a:r>
          </a:p>
          <a:p>
            <a:r>
              <a:rPr lang="ru-RU" sz="2400" dirty="0">
                <a:latin typeface="IBM Plex Mono" panose="020B0509050203000203" pitchFamily="49" charset="-52"/>
              </a:rPr>
              <a:t>1.2. Н</a:t>
            </a:r>
            <a:r>
              <a:rPr lang="ru-RU" sz="2400" dirty="0" smtClean="0">
                <a:latin typeface="IBM Plex Mono" panose="020B0509050203000203" pitchFamily="49" charset="-52"/>
              </a:rPr>
              <a:t>астройка сервера</a:t>
            </a:r>
            <a:endParaRPr lang="ru-RU" sz="2400" dirty="0">
              <a:latin typeface="IBM Plex Mono" panose="020B0509050203000203" pitchFamily="49" charset="-52"/>
            </a:endParaRPr>
          </a:p>
          <a:p>
            <a:pPr lvl="1"/>
            <a:r>
              <a:rPr lang="ru-RU" sz="2400" dirty="0">
                <a:latin typeface="IBM Plex Mono" panose="020B0509050203000203" pitchFamily="49" charset="-52"/>
              </a:rPr>
              <a:t> </a:t>
            </a:r>
            <a:r>
              <a:rPr lang="ru-RU" sz="2400" dirty="0" err="1" smtClean="0">
                <a:latin typeface="IBM Plex Mono" panose="020B0509050203000203" pitchFamily="49" charset="-52"/>
              </a:rPr>
              <a:t>Бэкенд</a:t>
            </a:r>
            <a:r>
              <a:rPr lang="ru-RU" sz="2400" dirty="0" smtClean="0">
                <a:latin typeface="IBM Plex Mono" panose="020B0509050203000203" pitchFamily="49" charset="-52"/>
              </a:rPr>
              <a:t>-разработчик: </a:t>
            </a:r>
            <a:r>
              <a:rPr lang="ru-RU" sz="2400" dirty="0">
                <a:latin typeface="IBM Plex Mono" panose="020B0509050203000203" pitchFamily="49" charset="-52"/>
              </a:rPr>
              <a:t>400 000 руб. (2 месяца)</a:t>
            </a:r>
          </a:p>
          <a:p>
            <a:r>
              <a:rPr lang="ru-RU" sz="2400" b="1" dirty="0">
                <a:latin typeface="IBM Plex Mono" panose="020B0509050203000203" pitchFamily="49" charset="-52"/>
              </a:rPr>
              <a:t>Этап 2: </a:t>
            </a:r>
            <a:r>
              <a:rPr lang="ru-RU" sz="2400" b="1" dirty="0" smtClean="0">
                <a:latin typeface="IBM Plex Mono" panose="020B0509050203000203" pitchFamily="49" charset="-52"/>
              </a:rPr>
              <a:t>Разработка (9 </a:t>
            </a:r>
            <a:r>
              <a:rPr lang="ru-RU" sz="2400" b="1" dirty="0">
                <a:latin typeface="IBM Plex Mono" panose="020B0509050203000203" pitchFamily="49" charset="-52"/>
              </a:rPr>
              <a:t>месяцев)</a:t>
            </a:r>
          </a:p>
          <a:p>
            <a:r>
              <a:rPr lang="ru-RU" sz="2400" dirty="0">
                <a:latin typeface="IBM Plex Mono" panose="020B0509050203000203" pitchFamily="49" charset="-52"/>
              </a:rPr>
              <a:t>2.1. Разработка </a:t>
            </a:r>
            <a:r>
              <a:rPr lang="ru-RU" sz="2400" dirty="0" smtClean="0">
                <a:latin typeface="IBM Plex Mono" panose="020B0509050203000203" pitchFamily="49" charset="-52"/>
              </a:rPr>
              <a:t>платформы</a:t>
            </a:r>
            <a:endParaRPr lang="ru-RU" sz="2400" dirty="0">
              <a:latin typeface="IBM Plex Mono" panose="020B0509050203000203" pitchFamily="49" charset="-52"/>
            </a:endParaRPr>
          </a:p>
          <a:p>
            <a:pPr lvl="1"/>
            <a:r>
              <a:rPr lang="ru-RU" sz="2400" dirty="0">
                <a:latin typeface="IBM Plex Mono" panose="020B0509050203000203" pitchFamily="49" charset="-52"/>
              </a:rPr>
              <a:t> </a:t>
            </a:r>
            <a:r>
              <a:rPr lang="ru-RU" sz="2400" dirty="0" err="1">
                <a:latin typeface="IBM Plex Mono" panose="020B0509050203000203" pitchFamily="49" charset="-52"/>
              </a:rPr>
              <a:t>Фронтенд</a:t>
            </a:r>
            <a:r>
              <a:rPr lang="ru-RU" sz="2400" dirty="0">
                <a:latin typeface="IBM Plex Mono" panose="020B0509050203000203" pitchFamily="49" charset="-52"/>
              </a:rPr>
              <a:t>-разработчик: 600 000 руб. (3 месяца)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</a:rPr>
              <a:t> Бэкенд-разработчик: 600 000 руб. (3 месяца)</a:t>
            </a:r>
          </a:p>
          <a:p>
            <a:endParaRPr lang="ru-RU" sz="2400" dirty="0">
              <a:latin typeface="IBM Plex Mono" panose="020B0509050203000203" pitchFamily="49" charset="-52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191D7DC-E0DF-447D-97CA-F9FC1B590F60}"/>
              </a:ext>
            </a:extLst>
          </p:cNvPr>
          <p:cNvSpPr/>
          <p:nvPr/>
        </p:nvSpPr>
        <p:spPr>
          <a:xfrm>
            <a:off x="9823450" y="1767538"/>
            <a:ext cx="85375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IBM Plex Mono" panose="020B0509050203000203" pitchFamily="49" charset="-52"/>
              </a:rPr>
              <a:t>Этап </a:t>
            </a:r>
            <a:r>
              <a:rPr lang="ru-RU" sz="2400" b="1" dirty="0" smtClean="0">
                <a:latin typeface="IBM Plex Mono" panose="020B0509050203000203" pitchFamily="49" charset="-52"/>
              </a:rPr>
              <a:t>3: </a:t>
            </a:r>
            <a:r>
              <a:rPr lang="ru-RU" sz="2400" b="1" dirty="0">
                <a:latin typeface="IBM Plex Mono" panose="020B0509050203000203" pitchFamily="49" charset="-52"/>
              </a:rPr>
              <a:t>Интеграция и тестирование (4 месяца)</a:t>
            </a:r>
          </a:p>
          <a:p>
            <a:r>
              <a:rPr lang="ru-RU" sz="2400" dirty="0">
                <a:latin typeface="IBM Plex Mono" panose="020B0509050203000203" pitchFamily="49" charset="-52"/>
              </a:rPr>
              <a:t>3</a:t>
            </a:r>
            <a:r>
              <a:rPr lang="ru-RU" sz="2400" dirty="0" smtClean="0">
                <a:latin typeface="IBM Plex Mono" panose="020B0509050203000203" pitchFamily="49" charset="-52"/>
              </a:rPr>
              <a:t>.1</a:t>
            </a:r>
            <a:r>
              <a:rPr lang="ru-RU" sz="2400" dirty="0">
                <a:latin typeface="IBM Plex Mono" panose="020B0509050203000203" pitchFamily="49" charset="-52"/>
              </a:rPr>
              <a:t>. Интеграция с существующими системами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</a:rPr>
              <a:t> </a:t>
            </a:r>
            <a:r>
              <a:rPr lang="ru-RU" sz="2400" dirty="0" err="1" smtClean="0">
                <a:latin typeface="IBM Plex Mono" panose="020B0509050203000203" pitchFamily="49" charset="-52"/>
              </a:rPr>
              <a:t>Бэкенд</a:t>
            </a:r>
            <a:r>
              <a:rPr lang="ru-RU" sz="2400" dirty="0" smtClean="0">
                <a:latin typeface="IBM Plex Mono" panose="020B0509050203000203" pitchFamily="49" charset="-52"/>
              </a:rPr>
              <a:t>-разработчик: </a:t>
            </a:r>
            <a:r>
              <a:rPr lang="ru-RU" sz="2400" dirty="0">
                <a:latin typeface="IBM Plex Mono" panose="020B0509050203000203" pitchFamily="49" charset="-52"/>
              </a:rPr>
              <a:t>400 000 руб. (2 месяца)</a:t>
            </a:r>
          </a:p>
          <a:p>
            <a:r>
              <a:rPr lang="ru-RU" sz="2400" dirty="0">
                <a:latin typeface="IBM Plex Mono" panose="020B0509050203000203" pitchFamily="49" charset="-52"/>
              </a:rPr>
              <a:t>3</a:t>
            </a:r>
            <a:r>
              <a:rPr lang="ru-RU" sz="2400" dirty="0" smtClean="0">
                <a:latin typeface="IBM Plex Mono" panose="020B0509050203000203" pitchFamily="49" charset="-52"/>
              </a:rPr>
              <a:t>.2</a:t>
            </a:r>
            <a:r>
              <a:rPr lang="ru-RU" sz="2400" dirty="0">
                <a:latin typeface="IBM Plex Mono" panose="020B0509050203000203" pitchFamily="49" charset="-52"/>
              </a:rPr>
              <a:t>. Тестирование и оптимизация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</a:rPr>
              <a:t> </a:t>
            </a:r>
            <a:r>
              <a:rPr lang="ru-RU" sz="2400" dirty="0" err="1">
                <a:latin typeface="IBM Plex Mono" panose="020B0509050203000203" pitchFamily="49" charset="-52"/>
              </a:rPr>
              <a:t>Бэкенд</a:t>
            </a:r>
            <a:r>
              <a:rPr lang="ru-RU" sz="2400" dirty="0">
                <a:latin typeface="IBM Plex Mono" panose="020B0509050203000203" pitchFamily="49" charset="-52"/>
              </a:rPr>
              <a:t>-разработчик : 200 000 руб. (2 месяца)</a:t>
            </a:r>
          </a:p>
          <a:p>
            <a:r>
              <a:rPr lang="ru-RU" sz="2400" b="1" dirty="0">
                <a:latin typeface="IBM Plex Mono" panose="020B0509050203000203" pitchFamily="49" charset="-52"/>
              </a:rPr>
              <a:t>Этап </a:t>
            </a:r>
            <a:r>
              <a:rPr lang="ru-RU" sz="2400" b="1" dirty="0" smtClean="0">
                <a:latin typeface="IBM Plex Mono" panose="020B0509050203000203" pitchFamily="49" charset="-52"/>
              </a:rPr>
              <a:t>3: </a:t>
            </a:r>
            <a:r>
              <a:rPr lang="ru-RU" sz="2400" b="1" dirty="0">
                <a:latin typeface="IBM Plex Mono" panose="020B0509050203000203" pitchFamily="49" charset="-52"/>
              </a:rPr>
              <a:t>Запуск и поддержка (3 месяца)</a:t>
            </a:r>
          </a:p>
          <a:p>
            <a:r>
              <a:rPr lang="ru-RU" sz="2400" dirty="0">
                <a:latin typeface="IBM Plex Mono" panose="020B0509050203000203" pitchFamily="49" charset="-52"/>
              </a:rPr>
              <a:t>3</a:t>
            </a:r>
            <a:r>
              <a:rPr lang="ru-RU" sz="2400" dirty="0" smtClean="0">
                <a:latin typeface="IBM Plex Mono" panose="020B0509050203000203" pitchFamily="49" charset="-52"/>
              </a:rPr>
              <a:t>.1</a:t>
            </a:r>
            <a:r>
              <a:rPr lang="ru-RU" sz="2400" dirty="0">
                <a:latin typeface="IBM Plex Mono" panose="020B0509050203000203" pitchFamily="49" charset="-52"/>
              </a:rPr>
              <a:t>. Обучение и поддержка пользователей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</a:rPr>
              <a:t> Специалист по обучению: 3</a:t>
            </a:r>
            <a:r>
              <a:rPr lang="ru-RU" sz="2400" dirty="0" smtClean="0">
                <a:latin typeface="IBM Plex Mono" panose="020B0509050203000203" pitchFamily="49" charset="-52"/>
              </a:rPr>
              <a:t>0 </a:t>
            </a:r>
            <a:r>
              <a:rPr lang="ru-RU" sz="2400" dirty="0">
                <a:latin typeface="IBM Plex Mono" panose="020B0509050203000203" pitchFamily="49" charset="-52"/>
              </a:rPr>
              <a:t>000 руб. (1 месяц)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</a:rPr>
              <a:t> Техническая поддержка: </a:t>
            </a:r>
            <a:r>
              <a:rPr lang="ru-RU" sz="2400" dirty="0" smtClean="0">
                <a:latin typeface="IBM Plex Mono" panose="020B0509050203000203" pitchFamily="49" charset="-52"/>
              </a:rPr>
              <a:t>90 </a:t>
            </a:r>
            <a:r>
              <a:rPr lang="ru-RU" sz="2400" dirty="0">
                <a:latin typeface="IBM Plex Mono" panose="020B0509050203000203" pitchFamily="49" charset="-52"/>
              </a:rPr>
              <a:t>000 руб. (3 месяца)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10D4EF3-A000-4366-8867-A151324228EB}"/>
              </a:ext>
            </a:extLst>
          </p:cNvPr>
          <p:cNvSpPr/>
          <p:nvPr/>
        </p:nvSpPr>
        <p:spPr>
          <a:xfrm>
            <a:off x="6814511" y="7193089"/>
            <a:ext cx="54019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latin typeface="Montserrat SemiBold"/>
              </a:rPr>
              <a:t>Итого: 3 720 </a:t>
            </a:r>
            <a:r>
              <a:rPr lang="ru-RU" sz="4000" b="1" dirty="0" smtClean="0">
                <a:latin typeface="Montserrat SemiBold"/>
              </a:rPr>
              <a:t>000 руб</a:t>
            </a:r>
            <a:r>
              <a:rPr lang="ru-RU" sz="4000" b="1" dirty="0">
                <a:latin typeface="Montserrat SemiBold"/>
              </a:rPr>
              <a:t>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6E6174D-ADB3-4CA2-AC6D-5F1698E5D34E}"/>
              </a:ext>
            </a:extLst>
          </p:cNvPr>
          <p:cNvSpPr/>
          <p:nvPr/>
        </p:nvSpPr>
        <p:spPr>
          <a:xfrm>
            <a:off x="5397500" y="8397875"/>
            <a:ext cx="8235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Montserrat SemiBold"/>
              </a:rPr>
              <a:t>Этот график не включает накладные расходы, такие как аренда офиса, оборудование, и дополнительные расходы, которые могут возникнуть в ходе проекта</a:t>
            </a:r>
            <a:endParaRPr lang="en-US" dirty="0">
              <a:latin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20406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14367</TotalTime>
  <Words>848</Words>
  <Application>Microsoft Office PowerPoint</Application>
  <PresentationFormat>Произвольный</PresentationFormat>
  <Paragraphs>82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Arial</vt:lpstr>
      <vt:lpstr>IBM Plex Mono</vt:lpstr>
      <vt:lpstr>IBM Plex Sans</vt:lpstr>
      <vt:lpstr>Montserrat SemiBold</vt:lpstr>
      <vt:lpstr>MS Mincho</vt:lpstr>
      <vt:lpstr>Times New Roman</vt:lpstr>
      <vt:lpstr>Trebuchet MS</vt:lpstr>
      <vt:lpstr>Tw Cen MT</vt:lpstr>
      <vt:lpstr>Контур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новых и перспективных робототехнических решений на базе Университета Иннополис</dc:title>
  <dc:creator>Астахов А.В</dc:creator>
  <cp:lastModifiedBy>Admin</cp:lastModifiedBy>
  <cp:revision>340</cp:revision>
  <dcterms:created xsi:type="dcterms:W3CDTF">2018-10-03T13:56:53Z</dcterms:created>
  <dcterms:modified xsi:type="dcterms:W3CDTF">2024-01-12T10:29:17Z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2018-10-03T00:00:00Z</vt:filetime>
  </property>
  <property fmtid="{D5CDD505-2E9C-101B-9397-08002B2CF9AE}" pid="3" name="Creator">
    <vt:lpwstr>Adobe Illustrator CC 22.1 (Windows)</vt:lpwstr>
  </property>
  <property fmtid="{D5CDD505-2E9C-101B-9397-08002B2CF9AE}" pid="4" name="LastSaved">
    <vt:filetime>2018-10-03T00:00:00Z</vt:filetime>
  </property>
</Properties>
</file>