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8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3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1A9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ru-RU" spc="5" smtClean="0"/>
              <a:pPr marL="38100">
                <a:lnSpc>
                  <a:spcPts val="1939"/>
                </a:lnSpc>
              </a:pPr>
              <a:t>‹#›</a:t>
            </a:fld>
            <a:endParaRPr lang="ru-RU" spc="5" dirty="0"/>
          </a:p>
        </p:txBody>
      </p:sp>
    </p:spTree>
    <p:extLst>
      <p:ext uri="{BB962C8B-B14F-4D97-AF65-F5344CB8AC3E}">
        <p14:creationId xmlns:p14="http://schemas.microsoft.com/office/powerpoint/2010/main" val="13549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31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4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7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00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3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8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8DB4-3471-49AC-A873-05159E614B0A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3C8F-A01B-4DFF-9494-7994D356F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1724" y="189319"/>
            <a:ext cx="939310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 smtClean="0"/>
              <a:t>Кластерный</a:t>
            </a:r>
            <a:r>
              <a:rPr b="1" spc="15" dirty="0" smtClean="0"/>
              <a:t> </a:t>
            </a:r>
            <a:r>
              <a:rPr b="1" spc="-5" dirty="0"/>
              <a:t>анализ</a:t>
            </a:r>
            <a:r>
              <a:rPr b="1" spc="-25" dirty="0"/>
              <a:t> </a:t>
            </a:r>
            <a:r>
              <a:rPr b="1" spc="-20" dirty="0"/>
              <a:t>методом</a:t>
            </a:r>
            <a:r>
              <a:rPr b="1" spc="-15" dirty="0"/>
              <a:t> </a:t>
            </a:r>
            <a:r>
              <a:rPr b="1" dirty="0"/>
              <a:t>k-средних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1502105"/>
            <a:ext cx="8054340" cy="476797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Microsoft Sans Serif"/>
                <a:cs typeface="Microsoft Sans Serif"/>
              </a:rPr>
              <a:t>Сначала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определяется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b="1" spc="-10" dirty="0">
                <a:latin typeface="Arial"/>
                <a:cs typeface="Arial"/>
              </a:rPr>
              <a:t>центр</a:t>
            </a:r>
            <a:r>
              <a:rPr b="1" spc="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кластера</a:t>
            </a:r>
            <a:r>
              <a:rPr spc="-10" dirty="0">
                <a:latin typeface="Microsoft Sans Serif"/>
                <a:cs typeface="Microsoft Sans Serif"/>
              </a:rPr>
              <a:t>,</a:t>
            </a:r>
            <a:r>
              <a:rPr spc="6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а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40" dirty="0">
                <a:latin typeface="Microsoft Sans Serif"/>
                <a:cs typeface="Microsoft Sans Serif"/>
              </a:rPr>
              <a:t>затем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группируют</a:t>
            </a:r>
            <a:r>
              <a:rPr spc="6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все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объекты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</a:p>
          <a:p>
            <a:pPr marL="12700">
              <a:spcBef>
                <a:spcPts val="5"/>
              </a:spcBef>
            </a:pPr>
            <a:r>
              <a:rPr spc="-20" dirty="0">
                <a:latin typeface="Microsoft Sans Serif"/>
                <a:cs typeface="Microsoft Sans Serif"/>
              </a:rPr>
              <a:t>пределах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заданного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от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центра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порогового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значения</a:t>
            </a:r>
            <a:r>
              <a:rPr spc="-25" dirty="0">
                <a:latin typeface="Microsoft Sans Serif"/>
                <a:cs typeface="Microsoft Sans Serif"/>
              </a:rPr>
              <a:t>.</a:t>
            </a:r>
            <a:endParaRPr dirty="0">
              <a:latin typeface="Microsoft Sans Serif"/>
              <a:cs typeface="Microsoft Sans Serif"/>
            </a:endParaRPr>
          </a:p>
          <a:p>
            <a:pPr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Arial"/>
                <a:cs typeface="Arial"/>
              </a:rPr>
              <a:t>Недостатки</a:t>
            </a:r>
            <a:r>
              <a:rPr b="1" spc="-10" dirty="0">
                <a:latin typeface="Arial"/>
                <a:cs typeface="Arial"/>
              </a:rPr>
              <a:t>:</a:t>
            </a:r>
            <a:endParaRPr dirty="0">
              <a:latin typeface="Arial"/>
              <a:cs typeface="Arial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latin typeface="Microsoft Sans Serif"/>
                <a:cs typeface="Microsoft Sans Serif"/>
              </a:rPr>
              <a:t>Чувствительность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14" dirty="0">
                <a:latin typeface="Microsoft Sans Serif"/>
                <a:cs typeface="Microsoft Sans Serif"/>
              </a:rPr>
              <a:t>к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выбросам</a:t>
            </a:r>
            <a:endParaRPr dirty="0">
              <a:latin typeface="Microsoft Sans Serif"/>
              <a:cs typeface="Microsoft Sans Serif"/>
            </a:endParaRPr>
          </a:p>
          <a:p>
            <a:pPr marL="297815" marR="91630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20" dirty="0">
                <a:latin typeface="Microsoft Sans Serif"/>
                <a:cs typeface="Microsoft Sans Serif"/>
              </a:rPr>
              <a:t>Необходимо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заранее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задавать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количество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кластеров,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а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не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65" dirty="0">
                <a:latin typeface="Microsoft Sans Serif"/>
                <a:cs typeface="Microsoft Sans Serif"/>
              </a:rPr>
              <a:t>как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 </a:t>
            </a:r>
            <a:r>
              <a:rPr spc="-46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иерархическом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анализе,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получать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это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качестве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45" dirty="0">
                <a:latin typeface="Microsoft Sans Serif"/>
                <a:cs typeface="Microsoft Sans Serif"/>
              </a:rPr>
              <a:t>результата</a:t>
            </a:r>
            <a:endParaRPr dirty="0">
              <a:latin typeface="Microsoft Sans Serif"/>
              <a:cs typeface="Microsoft Sans Serif"/>
            </a:endParaRPr>
          </a:p>
          <a:p>
            <a:pPr>
              <a:spcBef>
                <a:spcPts val="10"/>
              </a:spcBef>
              <a:buClr>
                <a:srgbClr val="F1A900"/>
              </a:buClr>
              <a:buFont typeface="Microsoft Sans Serif"/>
              <a:buChar char="•"/>
            </a:pPr>
            <a:endParaRPr sz="1900" dirty="0">
              <a:latin typeface="Microsoft Sans Serif"/>
              <a:cs typeface="Microsoft Sans Serif"/>
            </a:endParaRPr>
          </a:p>
          <a:p>
            <a:pPr marL="12700"/>
            <a:r>
              <a:rPr spc="-20" dirty="0">
                <a:latin typeface="Microsoft Sans Serif"/>
                <a:cs typeface="Microsoft Sans Serif"/>
              </a:rPr>
              <a:t>Проблему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выбором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числа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кластеров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35" dirty="0">
                <a:latin typeface="Microsoft Sans Serif"/>
                <a:cs typeface="Microsoft Sans Serif"/>
              </a:rPr>
              <a:t>можно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преодолеть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проведением</a:t>
            </a:r>
            <a:endParaRPr dirty="0">
              <a:latin typeface="Microsoft Sans Serif"/>
              <a:cs typeface="Microsoft Sans Serif"/>
            </a:endParaRPr>
          </a:p>
          <a:p>
            <a:pPr marL="12700"/>
            <a:r>
              <a:rPr spc="-20" dirty="0">
                <a:latin typeface="Microsoft Sans Serif"/>
                <a:cs typeface="Microsoft Sans Serif"/>
              </a:rPr>
              <a:t>иерархического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анализа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10" dirty="0">
                <a:latin typeface="Microsoft Sans Serif"/>
                <a:cs typeface="Microsoft Sans Serif"/>
              </a:rPr>
              <a:t>со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случайно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отобранной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выборкой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наблюдений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и,</a:t>
            </a:r>
          </a:p>
          <a:p>
            <a:pPr marL="12700">
              <a:spcBef>
                <a:spcPts val="5"/>
              </a:spcBef>
            </a:pPr>
            <a:r>
              <a:rPr spc="-40" dirty="0">
                <a:latin typeface="Microsoft Sans Serif"/>
                <a:cs typeface="Microsoft Sans Serif"/>
              </a:rPr>
              <a:t>таким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30" dirty="0">
                <a:latin typeface="Microsoft Sans Serif"/>
                <a:cs typeface="Microsoft Sans Serif"/>
              </a:rPr>
              <a:t>образом,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определить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оптимальное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количество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кластеров</a:t>
            </a:r>
            <a:r>
              <a:rPr spc="-10" dirty="0">
                <a:latin typeface="Microsoft Sans Serif"/>
                <a:cs typeface="Microsoft Sans Serif"/>
              </a:rPr>
              <a:t>.</a:t>
            </a:r>
            <a:endParaRPr dirty="0">
              <a:latin typeface="Microsoft Sans Serif"/>
              <a:cs typeface="Microsoft Sans Serif"/>
            </a:endParaRPr>
          </a:p>
          <a:p>
            <a:pPr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/>
            <a:r>
              <a:rPr b="1" spc="-10" dirty="0">
                <a:latin typeface="Arial"/>
                <a:cs typeface="Arial"/>
              </a:rPr>
              <a:t>Достоинства</a:t>
            </a:r>
            <a:r>
              <a:rPr b="1" spc="-10" dirty="0">
                <a:latin typeface="Arial"/>
                <a:cs typeface="Arial"/>
              </a:rPr>
              <a:t>:</a:t>
            </a:r>
            <a:endParaRPr dirty="0">
              <a:latin typeface="Arial"/>
              <a:cs typeface="Arial"/>
            </a:endParaRPr>
          </a:p>
          <a:p>
            <a:pPr marL="297815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5" dirty="0">
                <a:latin typeface="Microsoft Sans Serif"/>
                <a:cs typeface="Microsoft Sans Serif"/>
              </a:rPr>
              <a:t>Простота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использования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качестве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35" dirty="0">
                <a:latin typeface="Microsoft Sans Serif"/>
                <a:cs typeface="Microsoft Sans Serif"/>
              </a:rPr>
              <a:t>метрики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используется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Евклидово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расстояние</a:t>
            </a:r>
            <a:endParaRPr dirty="0">
              <a:latin typeface="Microsoft Sans Serif"/>
              <a:cs typeface="Microsoft Sans Serif"/>
            </a:endParaRPr>
          </a:p>
          <a:p>
            <a:pPr marL="297815" marR="358140" indent="-285750"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latin typeface="Microsoft Sans Serif"/>
                <a:cs typeface="Microsoft Sans Serif"/>
              </a:rPr>
              <a:t>Возможность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наглядной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интерпретации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кластеров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использованием </a:t>
            </a:r>
            <a:r>
              <a:rPr spc="-46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графика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«Средних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значений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кластерах</a:t>
            </a:r>
            <a:r>
              <a:rPr spc="-15" dirty="0">
                <a:latin typeface="Microsoft Sans Serif"/>
                <a:cs typeface="Microsoft Sans Serif"/>
              </a:rPr>
              <a:t>»</a:t>
            </a:r>
            <a:endParaRPr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3375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3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716" y="382749"/>
            <a:ext cx="1052731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 err="1" smtClean="0"/>
              <a:t>Кластерный</a:t>
            </a:r>
            <a:r>
              <a:rPr b="1" spc="20" dirty="0" smtClean="0"/>
              <a:t> </a:t>
            </a:r>
            <a:r>
              <a:rPr b="1" spc="-5" dirty="0"/>
              <a:t>анализ:</a:t>
            </a:r>
            <a:r>
              <a:rPr b="1" spc="-25" dirty="0"/>
              <a:t> </a:t>
            </a:r>
            <a:r>
              <a:rPr b="1" spc="-5" dirty="0"/>
              <a:t>понятие</a:t>
            </a:r>
            <a:r>
              <a:rPr b="1" spc="10" dirty="0"/>
              <a:t> </a:t>
            </a:r>
            <a:r>
              <a:rPr b="1" dirty="0"/>
              <a:t>и</a:t>
            </a:r>
            <a:r>
              <a:rPr b="1" spc="-15" dirty="0"/>
              <a:t> </a:t>
            </a:r>
            <a:r>
              <a:rPr b="1" spc="-5" dirty="0"/>
              <a:t>назначение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716" y="1770497"/>
            <a:ext cx="832846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ЧТО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ТАКОЕ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КЛАСТЕРНЫЙ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АНАЛИЗ?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97155" marR="5080">
              <a:lnSpc>
                <a:spcPct val="150000"/>
              </a:lnSpc>
              <a:spcBef>
                <a:spcPts val="5"/>
              </a:spcBef>
              <a:tabLst>
                <a:tab pos="542290" algn="l"/>
                <a:tab pos="542925" algn="l"/>
              </a:tabLst>
            </a:pPr>
            <a:r>
              <a:rPr b="1" spc="-10" dirty="0">
                <a:latin typeface="Arial"/>
                <a:cs typeface="Arial"/>
              </a:rPr>
              <a:t>Кластерный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анализ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предназначен</a:t>
            </a:r>
            <a:r>
              <a:rPr spc="55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для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разбиения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исходных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данных </a:t>
            </a:r>
            <a:r>
              <a:rPr spc="-45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на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поддающиеся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интерпретации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группы,</a:t>
            </a:r>
            <a:r>
              <a:rPr spc="75" dirty="0">
                <a:latin typeface="Microsoft Sans Serif"/>
                <a:cs typeface="Microsoft Sans Serif"/>
              </a:rPr>
              <a:t> </a:t>
            </a:r>
            <a:r>
              <a:rPr spc="-40" dirty="0">
                <a:latin typeface="Microsoft Sans Serif"/>
                <a:cs typeface="Microsoft Sans Serif"/>
              </a:rPr>
              <a:t>таким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30" dirty="0">
                <a:latin typeface="Microsoft Sans Serif"/>
                <a:cs typeface="Microsoft Sans Serif"/>
              </a:rPr>
              <a:t>образом,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чтобы </a:t>
            </a:r>
            <a:r>
              <a:rPr spc="-10" dirty="0">
                <a:latin typeface="Microsoft Sans Serif"/>
                <a:cs typeface="Microsoft Sans Serif"/>
              </a:rPr>
              <a:t> элементы,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входящие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одну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группу</a:t>
            </a:r>
            <a:r>
              <a:rPr spc="55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были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максимально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«схожи»,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а 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элементы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40" dirty="0">
                <a:latin typeface="Microsoft Sans Serif"/>
                <a:cs typeface="Microsoft Sans Serif"/>
              </a:rPr>
              <a:t>из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разных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30" dirty="0">
                <a:latin typeface="Microsoft Sans Serif"/>
                <a:cs typeface="Microsoft Sans Serif"/>
              </a:rPr>
              <a:t>групп</a:t>
            </a:r>
            <a:r>
              <a:rPr spc="55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были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максимально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«отличными»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друг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от 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друга</a:t>
            </a:r>
            <a:r>
              <a:rPr spc="-25" dirty="0">
                <a:latin typeface="Microsoft Sans Serif"/>
                <a:cs typeface="Microsoft Sans Serif"/>
              </a:rPr>
              <a:t>.</a:t>
            </a:r>
            <a:endParaRPr dirty="0">
              <a:latin typeface="Microsoft Sans Serif"/>
              <a:cs typeface="Microsoft Sans Serif"/>
            </a:endParaRPr>
          </a:p>
          <a:p>
            <a:pPr>
              <a:spcBef>
                <a:spcPts val="15"/>
              </a:spcBef>
              <a:buClr>
                <a:srgbClr val="F1A900"/>
              </a:buClr>
            </a:pPr>
            <a:endParaRPr sz="2850" dirty="0">
              <a:latin typeface="Microsoft Sans Serif"/>
              <a:cs typeface="Microsoft Sans Serif"/>
            </a:endParaRPr>
          </a:p>
          <a:p>
            <a:pPr marL="97155" marR="263525">
              <a:lnSpc>
                <a:spcPct val="150000"/>
              </a:lnSpc>
              <a:buClr>
                <a:srgbClr val="F1A900"/>
              </a:buClr>
              <a:tabLst>
                <a:tab pos="604520" algn="l"/>
                <a:tab pos="605155" algn="l"/>
              </a:tabLst>
            </a:pPr>
            <a:r>
              <a:rPr b="1" spc="-10" dirty="0" err="1" smtClean="0">
                <a:latin typeface="Arial"/>
                <a:cs typeface="Arial"/>
              </a:rPr>
              <a:t>Кластерный</a:t>
            </a:r>
            <a:r>
              <a:rPr b="1" spc="-10" dirty="0" smtClean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анализ </a:t>
            </a:r>
            <a:r>
              <a:rPr spc="470" dirty="0">
                <a:latin typeface="Microsoft Sans Serif"/>
                <a:cs typeface="Microsoft Sans Serif"/>
              </a:rPr>
              <a:t>– </a:t>
            </a:r>
            <a:r>
              <a:rPr spc="-25" dirty="0">
                <a:latin typeface="Microsoft Sans Serif"/>
                <a:cs typeface="Microsoft Sans Serif"/>
              </a:rPr>
              <a:t>группа методов, используемых </a:t>
            </a:r>
            <a:r>
              <a:rPr spc="5" dirty="0">
                <a:latin typeface="Microsoft Sans Serif"/>
                <a:cs typeface="Microsoft Sans Serif"/>
              </a:rPr>
              <a:t>для 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классификации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объектов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5" dirty="0">
                <a:latin typeface="Microsoft Sans Serif"/>
                <a:cs typeface="Microsoft Sans Serif"/>
              </a:rPr>
              <a:t>или </a:t>
            </a:r>
            <a:r>
              <a:rPr spc="-5" dirty="0">
                <a:latin typeface="Microsoft Sans Serif"/>
                <a:cs typeface="Microsoft Sans Serif"/>
              </a:rPr>
              <a:t>событий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относительно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гомогенные </a:t>
            </a:r>
            <a:r>
              <a:rPr spc="-45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(однородные)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группы,</a:t>
            </a:r>
            <a:r>
              <a:rPr spc="6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которые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называют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кластерами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(clusters).</a:t>
            </a:r>
            <a:endParaRPr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512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036809" y="6415178"/>
            <a:ext cx="19431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39"/>
              </a:lnSpc>
            </a:pPr>
            <a:fld id="{81D60167-4931-47E6-BA6A-407CBD079E47}" type="slidenum">
              <a:rPr sz="1650" spc="5" dirty="0">
                <a:solidFill>
                  <a:srgbClr val="F1A900"/>
                </a:solidFill>
                <a:latin typeface="Microsoft Sans Serif"/>
                <a:cs typeface="Microsoft Sans Serif"/>
              </a:rPr>
              <a:pPr marL="38100">
                <a:lnSpc>
                  <a:spcPts val="1939"/>
                </a:lnSpc>
              </a:pPr>
              <a:t>3</a:t>
            </a:fld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720" y="1725227"/>
            <a:ext cx="8646605" cy="3729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dirty="0">
                <a:latin typeface="Microsoft Sans Serif"/>
                <a:cs typeface="Microsoft Sans Serif"/>
              </a:rPr>
              <a:t>В </a:t>
            </a:r>
            <a:r>
              <a:rPr b="1" spc="-15" dirty="0">
                <a:latin typeface="Arial"/>
                <a:cs typeface="Arial"/>
              </a:rPr>
              <a:t>факторном </a:t>
            </a:r>
            <a:r>
              <a:rPr b="1" spc="-10" dirty="0">
                <a:latin typeface="Arial"/>
                <a:cs typeface="Arial"/>
              </a:rPr>
              <a:t>анализе </a:t>
            </a:r>
            <a:r>
              <a:rPr spc="-25" dirty="0">
                <a:latin typeface="Microsoft Sans Serif"/>
                <a:cs typeface="Microsoft Sans Serif"/>
              </a:rPr>
              <a:t>группируются </a:t>
            </a:r>
            <a:r>
              <a:rPr spc="-10" dirty="0">
                <a:latin typeface="Microsoft Sans Serif"/>
                <a:cs typeface="Microsoft Sans Serif"/>
              </a:rPr>
              <a:t>столбцы, </a:t>
            </a:r>
            <a:r>
              <a:rPr spc="-50" dirty="0">
                <a:latin typeface="Microsoft Sans Serif"/>
                <a:cs typeface="Microsoft Sans Serif"/>
              </a:rPr>
              <a:t>т.е. </a:t>
            </a:r>
            <a:r>
              <a:rPr spc="-20" dirty="0">
                <a:latin typeface="Microsoft Sans Serif"/>
                <a:cs typeface="Microsoft Sans Serif"/>
              </a:rPr>
              <a:t>цель </a:t>
            </a:r>
            <a:r>
              <a:rPr spc="470" dirty="0">
                <a:latin typeface="Microsoft Sans Serif"/>
                <a:cs typeface="Microsoft Sans Serif"/>
              </a:rPr>
              <a:t>– </a:t>
            </a:r>
            <a:r>
              <a:rPr spc="-15" dirty="0">
                <a:latin typeface="Microsoft Sans Serif"/>
                <a:cs typeface="Microsoft Sans Serif"/>
              </a:rPr>
              <a:t>анализ 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структуры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множества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30" dirty="0">
                <a:latin typeface="Microsoft Sans Serif"/>
                <a:cs typeface="Microsoft Sans Serif"/>
              </a:rPr>
              <a:t>признаков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и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выявление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обобщенных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факторов.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b="1" spc="-10" dirty="0">
                <a:latin typeface="Arial"/>
                <a:cs typeface="Arial"/>
              </a:rPr>
              <a:t>кластерном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анализе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spc="475" dirty="0">
                <a:latin typeface="Microsoft Sans Serif"/>
                <a:cs typeface="Microsoft Sans Serif"/>
              </a:rPr>
              <a:t>–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группируются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строки,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5" dirty="0">
                <a:latin typeface="Microsoft Sans Serif"/>
                <a:cs typeface="Microsoft Sans Serif"/>
              </a:rPr>
              <a:t>т.е.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цель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475" dirty="0">
                <a:latin typeface="Microsoft Sans Serif"/>
                <a:cs typeface="Microsoft Sans Serif"/>
              </a:rPr>
              <a:t>–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5" dirty="0" err="1" smtClean="0">
                <a:latin typeface="Microsoft Sans Serif"/>
                <a:cs typeface="Microsoft Sans Serif"/>
              </a:rPr>
              <a:t>анализ</a:t>
            </a:r>
            <a:r>
              <a:rPr lang="en-US" spc="-15" dirty="0" smtClean="0">
                <a:latin typeface="Microsoft Sans Serif"/>
                <a:cs typeface="Microsoft Sans Serif"/>
              </a:rPr>
              <a:t> </a:t>
            </a:r>
            <a:r>
              <a:rPr spc="-20" dirty="0" err="1" smtClean="0">
                <a:latin typeface="Microsoft Sans Serif"/>
                <a:cs typeface="Microsoft Sans Serif"/>
              </a:rPr>
              <a:t>структуры</a:t>
            </a:r>
            <a:r>
              <a:rPr spc="55" dirty="0" smtClean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множества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объектов.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latin typeface="Microsoft Sans Serif"/>
                <a:cs typeface="Microsoft Sans Serif"/>
              </a:rPr>
              <a:t>Кластерный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анализ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выполняет</a:t>
            </a:r>
            <a:r>
              <a:rPr spc="65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Arial"/>
                <a:cs typeface="Arial"/>
              </a:rPr>
              <a:t>классификацию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объектов.</a:t>
            </a:r>
            <a:endParaRPr dirty="0">
              <a:latin typeface="Arial"/>
              <a:cs typeface="Arial"/>
            </a:endParaRPr>
          </a:p>
          <a:p>
            <a:pPr marL="297815" indent="-285750"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45" dirty="0">
                <a:latin typeface="Microsoft Sans Serif"/>
                <a:cs typeface="Microsoft Sans Serif"/>
              </a:rPr>
              <a:t>Каждый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30" dirty="0">
                <a:latin typeface="Microsoft Sans Serif"/>
                <a:cs typeface="Microsoft Sans Serif"/>
              </a:rPr>
              <a:t>объект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(респондент)</a:t>
            </a:r>
            <a:r>
              <a:rPr spc="55" dirty="0">
                <a:latin typeface="Microsoft Sans Serif"/>
                <a:cs typeface="Microsoft Sans Serif"/>
              </a:rPr>
              <a:t> </a:t>
            </a:r>
            <a:r>
              <a:rPr spc="475" dirty="0">
                <a:latin typeface="Microsoft Sans Serif"/>
                <a:cs typeface="Microsoft Sans Serif"/>
              </a:rPr>
              <a:t>–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35" dirty="0">
                <a:latin typeface="Microsoft Sans Serif"/>
                <a:cs typeface="Microsoft Sans Serif"/>
              </a:rPr>
              <a:t>точка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пространстве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признаков.</a:t>
            </a:r>
            <a:endParaRPr dirty="0">
              <a:latin typeface="Microsoft Sans Serif"/>
              <a:cs typeface="Microsoft Sans Serif"/>
            </a:endParaRPr>
          </a:p>
          <a:p>
            <a:pPr marL="299085" marR="500380" indent="-287020">
              <a:lnSpc>
                <a:spcPct val="15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b="1" spc="-15" dirty="0">
                <a:latin typeface="Arial"/>
                <a:cs typeface="Arial"/>
              </a:rPr>
              <a:t>Задача </a:t>
            </a:r>
            <a:r>
              <a:rPr b="1" spc="-10" dirty="0">
                <a:latin typeface="Arial"/>
                <a:cs typeface="Arial"/>
              </a:rPr>
              <a:t>кластерного анализа </a:t>
            </a:r>
            <a:r>
              <a:rPr spc="470" dirty="0">
                <a:latin typeface="Microsoft Sans Serif"/>
                <a:cs typeface="Microsoft Sans Serif"/>
              </a:rPr>
              <a:t>– </a:t>
            </a:r>
            <a:r>
              <a:rPr spc="-10" dirty="0">
                <a:latin typeface="Microsoft Sans Serif"/>
                <a:cs typeface="Microsoft Sans Serif"/>
              </a:rPr>
              <a:t>выделение </a:t>
            </a:r>
            <a:r>
              <a:rPr spc="-15" dirty="0">
                <a:latin typeface="Microsoft Sans Serif"/>
                <a:cs typeface="Microsoft Sans Serif"/>
              </a:rPr>
              <a:t>«сгущений» </a:t>
            </a:r>
            <a:r>
              <a:rPr spc="-35" dirty="0">
                <a:latin typeface="Microsoft Sans Serif"/>
                <a:cs typeface="Microsoft Sans Serif"/>
              </a:rPr>
              <a:t>точек, 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разбиение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совокупности</a:t>
            </a:r>
            <a:r>
              <a:rPr spc="5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на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однородные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подмножества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объектов </a:t>
            </a:r>
            <a:r>
              <a:rPr spc="-459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(сегментация).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136720" y="38529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 err="1" smtClean="0"/>
              <a:t>Кластерный</a:t>
            </a:r>
            <a:r>
              <a:rPr b="1" spc="20" dirty="0" smtClean="0"/>
              <a:t> </a:t>
            </a:r>
            <a:r>
              <a:rPr b="1" spc="-5" dirty="0"/>
              <a:t>анализ:</a:t>
            </a:r>
            <a:r>
              <a:rPr b="1" spc="-25" dirty="0"/>
              <a:t> </a:t>
            </a:r>
            <a:r>
              <a:rPr b="1" spc="-5" dirty="0"/>
              <a:t>понятие</a:t>
            </a:r>
            <a:r>
              <a:rPr b="1" spc="10" dirty="0"/>
              <a:t> </a:t>
            </a:r>
            <a:r>
              <a:rPr b="1" dirty="0"/>
              <a:t>и</a:t>
            </a:r>
            <a:r>
              <a:rPr b="1" spc="-15" dirty="0"/>
              <a:t> </a:t>
            </a:r>
            <a:r>
              <a:rPr b="1" spc="-5" dirty="0"/>
              <a:t>назначение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1943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578" y="1393360"/>
            <a:ext cx="6256872" cy="4888213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136720" y="38529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 err="1" smtClean="0"/>
              <a:t>Кластерный</a:t>
            </a:r>
            <a:r>
              <a:rPr b="1" spc="20" dirty="0" smtClean="0"/>
              <a:t> </a:t>
            </a:r>
            <a:r>
              <a:rPr b="1" spc="-5" dirty="0"/>
              <a:t>анализ:</a:t>
            </a:r>
            <a:r>
              <a:rPr b="1" spc="-25" dirty="0"/>
              <a:t> </a:t>
            </a:r>
            <a:r>
              <a:rPr b="1" spc="-5" dirty="0"/>
              <a:t>понятие</a:t>
            </a:r>
            <a:r>
              <a:rPr b="1" spc="10" dirty="0"/>
              <a:t> </a:t>
            </a:r>
            <a:r>
              <a:rPr b="1" dirty="0"/>
              <a:t>и</a:t>
            </a:r>
            <a:r>
              <a:rPr b="1" spc="-15" dirty="0"/>
              <a:t> </a:t>
            </a:r>
            <a:r>
              <a:rPr b="1" spc="-5" dirty="0"/>
              <a:t>назначение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7119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11877" y="1908770"/>
            <a:ext cx="4344035" cy="1623060"/>
          </a:xfrm>
          <a:custGeom>
            <a:avLst/>
            <a:gdLst/>
            <a:ahLst/>
            <a:cxnLst/>
            <a:rect l="l" t="t" r="r" b="b"/>
            <a:pathLst>
              <a:path w="4344034" h="1623060">
                <a:moveTo>
                  <a:pt x="4343654" y="1616583"/>
                </a:moveTo>
                <a:lnTo>
                  <a:pt x="4301439" y="1537208"/>
                </a:lnTo>
                <a:lnTo>
                  <a:pt x="4223626" y="1390904"/>
                </a:lnTo>
                <a:lnTo>
                  <a:pt x="4179430" y="1453070"/>
                </a:lnTo>
                <a:lnTo>
                  <a:pt x="2184717" y="34734"/>
                </a:lnTo>
                <a:lnTo>
                  <a:pt x="2164080" y="6223"/>
                </a:lnTo>
                <a:lnTo>
                  <a:pt x="2154453" y="13208"/>
                </a:lnTo>
                <a:lnTo>
                  <a:pt x="2135886" y="0"/>
                </a:lnTo>
                <a:lnTo>
                  <a:pt x="2096490" y="55232"/>
                </a:lnTo>
                <a:lnTo>
                  <a:pt x="162699" y="1457553"/>
                </a:lnTo>
                <a:lnTo>
                  <a:pt x="117983" y="1395857"/>
                </a:lnTo>
                <a:lnTo>
                  <a:pt x="0" y="1622679"/>
                </a:lnTo>
                <a:lnTo>
                  <a:pt x="252222" y="1581023"/>
                </a:lnTo>
                <a:lnTo>
                  <a:pt x="223672" y="1541653"/>
                </a:lnTo>
                <a:lnTo>
                  <a:pt x="207429" y="1519250"/>
                </a:lnTo>
                <a:lnTo>
                  <a:pt x="2154961" y="106972"/>
                </a:lnTo>
                <a:lnTo>
                  <a:pt x="4135310" y="1515135"/>
                </a:lnTo>
                <a:lnTo>
                  <a:pt x="4091178" y="1577213"/>
                </a:lnTo>
                <a:lnTo>
                  <a:pt x="4343654" y="1616583"/>
                </a:lnTo>
                <a:close/>
              </a:path>
            </a:pathLst>
          </a:custGeom>
          <a:solidFill>
            <a:srgbClr val="F1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6083" y="3595116"/>
            <a:ext cx="3469004" cy="4680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6830" rIns="0" bIns="0" rtlCol="0">
            <a:spAutoFit/>
          </a:bodyPr>
          <a:lstStyle/>
          <a:p>
            <a:pPr marL="379730">
              <a:spcBef>
                <a:spcPts val="290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Иерархический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5664" y="3558540"/>
            <a:ext cx="3703320" cy="513602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0" tIns="20955" rIns="0" bIns="0" rtlCol="0">
            <a:spAutoFit/>
          </a:bodyPr>
          <a:lstStyle/>
          <a:p>
            <a:pPr marL="271145">
              <a:spcBef>
                <a:spcPts val="16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Анализ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к-средних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4560" y="4364736"/>
            <a:ext cx="3470275" cy="595035"/>
          </a:xfrm>
          <a:prstGeom prst="rect">
            <a:avLst/>
          </a:prstGeom>
          <a:ln w="9144">
            <a:solidFill>
              <a:srgbClr val="BB1F4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74420" marR="266065" indent="-802005">
              <a:spcBef>
                <a:spcPts val="320"/>
              </a:spcBef>
            </a:pPr>
            <a:r>
              <a:rPr spc="-5" dirty="0">
                <a:latin typeface="Microsoft Sans Serif"/>
                <a:cs typeface="Microsoft Sans Serif"/>
              </a:rPr>
              <a:t>При </a:t>
            </a:r>
            <a:r>
              <a:rPr spc="-20" dirty="0">
                <a:latin typeface="Microsoft Sans Serif"/>
                <a:cs typeface="Microsoft Sans Serif"/>
              </a:rPr>
              <a:t>маленьком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количестве </a:t>
            </a:r>
            <a:r>
              <a:rPr spc="-459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наблюдений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5664" y="4364736"/>
            <a:ext cx="3703320" cy="595035"/>
          </a:xfrm>
          <a:prstGeom prst="rect">
            <a:avLst/>
          </a:prstGeom>
          <a:ln w="9144">
            <a:solidFill>
              <a:srgbClr val="00859B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93165" marR="483234" indent="-699770">
              <a:spcBef>
                <a:spcPts val="320"/>
              </a:spcBef>
            </a:pPr>
            <a:r>
              <a:rPr spc="-5" dirty="0">
                <a:latin typeface="Microsoft Sans Serif"/>
                <a:cs typeface="Microsoft Sans Serif"/>
              </a:rPr>
              <a:t>При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большом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количестве </a:t>
            </a:r>
            <a:r>
              <a:rPr spc="-459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наблюдений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7992" y="1693164"/>
            <a:ext cx="3176270" cy="39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spcBef>
                <a:spcPts val="204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КЛАСТЕРНЫЙ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АНАЛИЗ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136720" y="38529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b="1" spc="-5" dirty="0" smtClean="0"/>
              <a:t>Кластерный</a:t>
            </a:r>
            <a:r>
              <a:rPr lang="ru-RU" b="1" spc="20" dirty="0" smtClean="0"/>
              <a:t> </a:t>
            </a:r>
            <a:r>
              <a:rPr lang="ru-RU" b="1" spc="-5" dirty="0" smtClean="0"/>
              <a:t>анализ:</a:t>
            </a:r>
            <a:r>
              <a:rPr lang="ru-RU" b="1" spc="-25" dirty="0" smtClean="0"/>
              <a:t> </a:t>
            </a:r>
            <a:r>
              <a:rPr lang="ru-RU" b="1" spc="-5" dirty="0" smtClean="0"/>
              <a:t>понятие</a:t>
            </a:r>
            <a:r>
              <a:rPr lang="ru-RU" b="1" spc="10" dirty="0" smtClean="0"/>
              <a:t> </a:t>
            </a:r>
            <a:r>
              <a:rPr lang="ru-RU" b="1" dirty="0" smtClean="0"/>
              <a:t>и</a:t>
            </a:r>
            <a:r>
              <a:rPr lang="ru-RU" b="1" spc="-15" dirty="0" smtClean="0"/>
              <a:t> </a:t>
            </a:r>
            <a:r>
              <a:rPr lang="ru-RU" b="1" spc="-5" dirty="0" smtClean="0"/>
              <a:t>назначение</a:t>
            </a:r>
            <a:endParaRPr lang="ru-RU" b="1" spc="-5" dirty="0"/>
          </a:p>
        </p:txBody>
      </p:sp>
    </p:spTree>
    <p:extLst>
      <p:ext uri="{BB962C8B-B14F-4D97-AF65-F5344CB8AC3E}">
        <p14:creationId xmlns:p14="http://schemas.microsoft.com/office/powerpoint/2010/main" val="8028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1723" y="189319"/>
            <a:ext cx="985030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 err="1" smtClean="0"/>
              <a:t>Иерархический</a:t>
            </a:r>
            <a:r>
              <a:rPr b="1" spc="-50" dirty="0" smtClean="0"/>
              <a:t> </a:t>
            </a:r>
            <a:r>
              <a:rPr b="1" spc="-5" dirty="0"/>
              <a:t>кластерный</a:t>
            </a:r>
            <a:r>
              <a:rPr b="1" dirty="0"/>
              <a:t> </a:t>
            </a:r>
            <a:r>
              <a:rPr b="1" spc="-5" dirty="0"/>
              <a:t>анализ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1723" y="1562979"/>
            <a:ext cx="8124190" cy="40453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34670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spc="-40" dirty="0">
                <a:latin typeface="Microsoft Sans Serif"/>
                <a:cs typeface="Microsoft Sans Serif"/>
              </a:rPr>
              <a:t>Каждое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наблюдение </a:t>
            </a:r>
            <a:r>
              <a:rPr sz="2000" spc="-20" dirty="0">
                <a:latin typeface="Microsoft Sans Serif"/>
                <a:cs typeface="Microsoft Sans Serif"/>
              </a:rPr>
              <a:t>образовывает </a:t>
            </a:r>
            <a:r>
              <a:rPr sz="2000" spc="-10" dirty="0">
                <a:latin typeface="Microsoft Sans Serif"/>
                <a:cs typeface="Microsoft Sans Serif"/>
              </a:rPr>
              <a:t>сначала</a:t>
            </a:r>
            <a:r>
              <a:rPr sz="2000" spc="-5" dirty="0">
                <a:latin typeface="Microsoft Sans Serif"/>
                <a:cs typeface="Microsoft Sans Serif"/>
              </a:rPr>
              <a:t> свой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latin typeface="Arial"/>
                <a:cs typeface="Arial"/>
              </a:rPr>
              <a:t>отдельный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кластер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42900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050" dirty="0">
              <a:latin typeface="Arial"/>
              <a:cs typeface="Arial"/>
            </a:endParaRPr>
          </a:p>
          <a:p>
            <a:pPr marL="354965" indent="-34290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Microsoft Sans Serif"/>
                <a:cs typeface="Microsoft Sans Serif"/>
              </a:rPr>
              <a:t>На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первом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шаге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анализа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Arial"/>
                <a:cs typeface="Arial"/>
              </a:rPr>
              <a:t>два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 err="1">
                <a:latin typeface="Arial"/>
                <a:cs typeface="Arial"/>
              </a:rPr>
              <a:t>соседних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 err="1" smtClean="0">
                <a:latin typeface="Arial"/>
                <a:cs typeface="Arial"/>
              </a:rPr>
              <a:t>кластера</a:t>
            </a:r>
            <a:r>
              <a:rPr lang="en-US" sz="2000" b="1" spc="-5" dirty="0" smtClean="0">
                <a:latin typeface="Arial"/>
                <a:cs typeface="Arial"/>
              </a:rPr>
              <a:t> </a:t>
            </a:r>
            <a:r>
              <a:rPr sz="2000" b="1" spc="-10" dirty="0" err="1" smtClean="0">
                <a:latin typeface="Arial"/>
                <a:cs typeface="Arial"/>
              </a:rPr>
              <a:t>объединяются</a:t>
            </a:r>
            <a:r>
              <a:rPr sz="2000" b="1" spc="-35" dirty="0" smtClean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в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один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  <a:p>
            <a:pPr marL="342900" indent="-342900"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100" dirty="0">
              <a:latin typeface="Microsoft Sans Serif"/>
              <a:cs typeface="Microsoft Sans Serif"/>
            </a:endParaRPr>
          </a:p>
          <a:p>
            <a:pPr marL="354965" indent="-34290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Microsoft Sans Serif"/>
                <a:cs typeface="Microsoft Sans Serif"/>
              </a:rPr>
              <a:t>Этот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процесс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продолжается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до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тех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пор,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пока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не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 err="1">
                <a:latin typeface="Microsoft Sans Serif"/>
                <a:cs typeface="Microsoft Sans Serif"/>
              </a:rPr>
              <a:t>останутся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b="1" spc="-25" dirty="0" err="1" smtClean="0">
                <a:latin typeface="Arial"/>
                <a:cs typeface="Arial"/>
              </a:rPr>
              <a:t>только</a:t>
            </a:r>
            <a:r>
              <a:rPr lang="en-US" sz="2000" b="1" spc="-25" dirty="0" smtClean="0">
                <a:latin typeface="Arial"/>
                <a:cs typeface="Arial"/>
              </a:rPr>
              <a:t> </a:t>
            </a:r>
            <a:r>
              <a:rPr sz="2000" b="1" spc="-5" dirty="0" err="1" smtClean="0">
                <a:latin typeface="Arial"/>
                <a:cs typeface="Arial"/>
              </a:rPr>
              <a:t>два</a:t>
            </a:r>
            <a:r>
              <a:rPr sz="2000" b="1" spc="-55" dirty="0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кластера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42900" indent="-342900"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050" dirty="0">
              <a:latin typeface="Arial"/>
              <a:cs typeface="Arial"/>
            </a:endParaRPr>
          </a:p>
          <a:p>
            <a:pPr marL="354965" marR="31115" indent="-34290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Расстояние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между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кластерами является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средним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значением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всех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расстояний</a:t>
            </a:r>
            <a:r>
              <a:rPr sz="2000" spc="-30" dirty="0">
                <a:latin typeface="Microsoft Sans Serif"/>
                <a:cs typeface="Microsoft Sans Serif"/>
              </a:rPr>
              <a:t> между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всеми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возможными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парами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точек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из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обоих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кластеров </a:t>
            </a:r>
            <a:r>
              <a:rPr sz="2000" dirty="0">
                <a:latin typeface="Microsoft Sans Serif"/>
                <a:cs typeface="Microsoft Sans Serif"/>
              </a:rPr>
              <a:t>(Between-groups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linkage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(Связь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между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группами</a:t>
            </a:r>
            <a:r>
              <a:rPr sz="2000" spc="-20" dirty="0">
                <a:latin typeface="Microsoft Sans Serif"/>
                <a:cs typeface="Microsoft Sans Serif"/>
              </a:rPr>
              <a:t>))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64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146" y="268366"/>
            <a:ext cx="1052731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err="1" smtClean="0"/>
              <a:t>Выбор</a:t>
            </a:r>
            <a:r>
              <a:rPr b="1" spc="-15" dirty="0" smtClean="0"/>
              <a:t> </a:t>
            </a:r>
            <a:r>
              <a:rPr b="1" spc="-5" dirty="0"/>
              <a:t>способа</a:t>
            </a:r>
            <a:r>
              <a:rPr b="1" spc="-25" dirty="0"/>
              <a:t> </a:t>
            </a:r>
            <a:r>
              <a:rPr b="1" spc="-5" dirty="0"/>
              <a:t>измерения</a:t>
            </a:r>
            <a:r>
              <a:rPr b="1" spc="-65" dirty="0"/>
              <a:t> </a:t>
            </a:r>
            <a:r>
              <a:rPr b="1" spc="-10" dirty="0"/>
              <a:t>расстояния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1217" y="1532890"/>
            <a:ext cx="80949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15" dirty="0">
                <a:latin typeface="Microsoft Sans Serif"/>
                <a:cs typeface="Microsoft Sans Serif"/>
              </a:rPr>
              <a:t>Самой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распространенной</a:t>
            </a:r>
            <a:r>
              <a:rPr sz="1600" b="1" spc="70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Microsoft Sans Serif"/>
                <a:cs typeface="Microsoft Sans Serif"/>
              </a:rPr>
              <a:t>мерой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Microsoft Sans Serif"/>
                <a:cs typeface="Microsoft Sans Serif"/>
              </a:rPr>
              <a:t>для</a:t>
            </a:r>
            <a:r>
              <a:rPr sz="1600" b="1" spc="3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определения</a:t>
            </a:r>
            <a:r>
              <a:rPr sz="1600" b="1" spc="5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расстояния</a:t>
            </a:r>
            <a:r>
              <a:rPr sz="1600" b="1" spc="35" dirty="0">
                <a:latin typeface="Microsoft Sans Serif"/>
                <a:cs typeface="Microsoft Sans Serif"/>
              </a:rPr>
              <a:t> </a:t>
            </a:r>
            <a:r>
              <a:rPr sz="1600" b="1" spc="-30" dirty="0">
                <a:latin typeface="Microsoft Sans Serif"/>
                <a:cs typeface="Microsoft Sans Serif"/>
              </a:rPr>
              <a:t>между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30" dirty="0">
                <a:latin typeface="Microsoft Sans Serif"/>
                <a:cs typeface="Microsoft Sans Serif"/>
              </a:rPr>
              <a:t>двумя</a:t>
            </a:r>
            <a:r>
              <a:rPr sz="1600" b="1" spc="50" dirty="0">
                <a:latin typeface="Microsoft Sans Serif"/>
                <a:cs typeface="Microsoft Sans Serif"/>
              </a:rPr>
              <a:t> </a:t>
            </a:r>
            <a:r>
              <a:rPr sz="1600" b="1" spc="-35" dirty="0">
                <a:latin typeface="Microsoft Sans Serif"/>
                <a:cs typeface="Microsoft Sans Serif"/>
              </a:rPr>
              <a:t>точками </a:t>
            </a:r>
            <a:r>
              <a:rPr sz="1600" b="1" spc="-3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на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плоскости,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образованной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Microsoft Sans Serif"/>
                <a:cs typeface="Microsoft Sans Serif"/>
              </a:rPr>
              <a:t>координатными</a:t>
            </a:r>
            <a:r>
              <a:rPr sz="1600" b="1" spc="9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осями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х</a:t>
            </a:r>
            <a:r>
              <a:rPr sz="1600" b="1" spc="4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и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spc="-90" dirty="0">
                <a:latin typeface="Microsoft Sans Serif"/>
                <a:cs typeface="Microsoft Sans Serif"/>
              </a:rPr>
              <a:t>у,</a:t>
            </a:r>
            <a:r>
              <a:rPr sz="1600" b="1" spc="4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является</a:t>
            </a:r>
            <a:r>
              <a:rPr sz="1600" b="1" spc="-6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Евклидова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мера</a:t>
            </a:r>
            <a:r>
              <a:rPr sz="1600" b="1" spc="-10" dirty="0">
                <a:latin typeface="Microsoft Sans Serif"/>
                <a:cs typeface="Microsoft Sans Serif"/>
              </a:rPr>
              <a:t>:</a:t>
            </a:r>
            <a:endParaRPr sz="1600" b="1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1218" y="4179189"/>
            <a:ext cx="809434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10" dirty="0">
                <a:latin typeface="Microsoft Sans Serif"/>
                <a:cs typeface="Microsoft Sans Serif"/>
              </a:rPr>
              <a:t>На</a:t>
            </a:r>
            <a:r>
              <a:rPr sz="1600" b="1" spc="2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расстояния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Microsoft Sans Serif"/>
                <a:cs typeface="Microsoft Sans Serif"/>
              </a:rPr>
              <a:t>могут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сильно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влиять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Microsoft Sans Serif"/>
                <a:cs typeface="Microsoft Sans Serif"/>
              </a:rPr>
              <a:t>различия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30" dirty="0">
                <a:latin typeface="Microsoft Sans Serif"/>
                <a:cs typeface="Microsoft Sans Serif"/>
              </a:rPr>
              <a:t>между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осями,</a:t>
            </a:r>
            <a:r>
              <a:rPr sz="1600" b="1" spc="4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по</a:t>
            </a:r>
            <a:r>
              <a:rPr sz="1600" b="1" spc="35" dirty="0">
                <a:latin typeface="Microsoft Sans Serif"/>
                <a:cs typeface="Microsoft Sans Serif"/>
              </a:rPr>
              <a:t> </a:t>
            </a:r>
            <a:r>
              <a:rPr sz="1600" b="1" spc="-30" dirty="0">
                <a:latin typeface="Microsoft Sans Serif"/>
                <a:cs typeface="Microsoft Sans Serif"/>
              </a:rPr>
              <a:t>координатам</a:t>
            </a:r>
            <a:r>
              <a:rPr sz="1600" b="1" spc="55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Microsoft Sans Serif"/>
                <a:cs typeface="Microsoft Sans Serif"/>
              </a:rPr>
              <a:t>которых </a:t>
            </a:r>
            <a:r>
              <a:rPr sz="1600" b="1" spc="-409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вычисляются эти расстояния. </a:t>
            </a:r>
            <a:r>
              <a:rPr sz="1600" b="1" spc="-15" dirty="0">
                <a:latin typeface="Microsoft Sans Serif"/>
                <a:cs typeface="Microsoft Sans Serif"/>
              </a:rPr>
              <a:t>Например,</a:t>
            </a:r>
            <a:r>
              <a:rPr sz="1600" b="1" spc="39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Microsoft Sans Serif"/>
                <a:cs typeface="Microsoft Sans Serif"/>
              </a:rPr>
              <a:t>если </a:t>
            </a:r>
            <a:r>
              <a:rPr sz="1600" b="1" spc="-20" dirty="0">
                <a:latin typeface="Microsoft Sans Serif"/>
                <a:cs typeface="Microsoft Sans Serif"/>
              </a:rPr>
              <a:t>одна </a:t>
            </a:r>
            <a:r>
              <a:rPr sz="1600" b="1" spc="-40" dirty="0">
                <a:latin typeface="Microsoft Sans Serif"/>
                <a:cs typeface="Microsoft Sans Serif"/>
              </a:rPr>
              <a:t>из</a:t>
            </a:r>
            <a:r>
              <a:rPr sz="1600" b="1" spc="34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осей </a:t>
            </a:r>
            <a:r>
              <a:rPr sz="1600" b="1" spc="-25" dirty="0">
                <a:latin typeface="Microsoft Sans Serif"/>
                <a:cs typeface="Microsoft Sans Serif"/>
              </a:rPr>
              <a:t>измерена</a:t>
            </a:r>
            <a:r>
              <a:rPr sz="1600" b="1" spc="37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в </a:t>
            </a:r>
            <a:r>
              <a:rPr sz="1600" b="1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сантиметрах,</a:t>
            </a:r>
            <a:r>
              <a:rPr sz="1600" b="1" spc="7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а</a:t>
            </a:r>
            <a:r>
              <a:rPr sz="1600" b="1" spc="35" dirty="0">
                <a:latin typeface="Microsoft Sans Serif"/>
                <a:cs typeface="Microsoft Sans Serif"/>
              </a:rPr>
              <a:t> </a:t>
            </a:r>
            <a:r>
              <a:rPr sz="1600" b="1" spc="-30" dirty="0">
                <a:latin typeface="Microsoft Sans Serif"/>
                <a:cs typeface="Microsoft Sans Serif"/>
              </a:rPr>
              <a:t>потом</a:t>
            </a:r>
            <a:r>
              <a:rPr sz="1600" b="1" spc="2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переведена</a:t>
            </a:r>
            <a:r>
              <a:rPr sz="1600" b="1" spc="1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Microsoft Sans Serif"/>
                <a:cs typeface="Microsoft Sans Serif"/>
              </a:rPr>
              <a:t>в</a:t>
            </a:r>
            <a:r>
              <a:rPr sz="1600" b="1" spc="3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миллиметры,</a:t>
            </a:r>
            <a:r>
              <a:rPr sz="1600" b="1" spc="7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то</a:t>
            </a:r>
            <a:r>
              <a:rPr sz="1600" b="1" spc="25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Microsoft Sans Serif"/>
                <a:cs typeface="Microsoft Sans Serif"/>
              </a:rPr>
              <a:t>окончательное</a:t>
            </a:r>
            <a:r>
              <a:rPr sz="1600" b="1" spc="7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евклидово </a:t>
            </a:r>
            <a:r>
              <a:rPr sz="1600" b="1" spc="-10" dirty="0">
                <a:latin typeface="Microsoft Sans Serif"/>
                <a:cs typeface="Microsoft Sans Serif"/>
              </a:rPr>
              <a:t> расстояние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Microsoft Sans Serif"/>
                <a:cs typeface="Microsoft Sans Serif"/>
              </a:rPr>
              <a:t>(или</a:t>
            </a:r>
            <a:r>
              <a:rPr sz="1600" b="1" spc="65" dirty="0">
                <a:latin typeface="Microsoft Sans Serif"/>
                <a:cs typeface="Microsoft Sans Serif"/>
              </a:rPr>
              <a:t> </a:t>
            </a:r>
            <a:r>
              <a:rPr sz="1600" b="1" spc="-30" dirty="0">
                <a:latin typeface="Microsoft Sans Serif"/>
                <a:cs typeface="Microsoft Sans Serif"/>
              </a:rPr>
              <a:t>квадрат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евклидова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расстояния),</a:t>
            </a:r>
            <a:r>
              <a:rPr sz="1600" b="1" spc="5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вычисляемое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по</a:t>
            </a:r>
            <a:r>
              <a:rPr sz="1600" b="1" spc="25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Microsoft Sans Serif"/>
                <a:cs typeface="Microsoft Sans Serif"/>
              </a:rPr>
              <a:t>координатам,</a:t>
            </a:r>
            <a:endParaRPr sz="1600" b="1">
              <a:latin typeface="Microsoft Sans Serif"/>
              <a:cs typeface="Microsoft Sans Serif"/>
            </a:endParaRPr>
          </a:p>
          <a:p>
            <a:pPr marL="12700" marR="177165">
              <a:spcBef>
                <a:spcPts val="5"/>
              </a:spcBef>
            </a:pPr>
            <a:r>
              <a:rPr sz="1600" b="1" spc="-5" dirty="0">
                <a:latin typeface="Microsoft Sans Serif"/>
                <a:cs typeface="Microsoft Sans Serif"/>
              </a:rPr>
              <a:t>сильно</a:t>
            </a:r>
            <a:r>
              <a:rPr sz="1600" b="1" spc="55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Microsoft Sans Serif"/>
                <a:cs typeface="Microsoft Sans Serif"/>
              </a:rPr>
              <a:t>изменится,</a:t>
            </a:r>
            <a:r>
              <a:rPr sz="1600" b="1" spc="8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и,</a:t>
            </a:r>
            <a:r>
              <a:rPr sz="1600" b="1" spc="40" dirty="0">
                <a:latin typeface="Microsoft Sans Serif"/>
                <a:cs typeface="Microsoft Sans Serif"/>
              </a:rPr>
              <a:t> </a:t>
            </a:r>
            <a:r>
              <a:rPr sz="1600" b="1" spc="-65" dirty="0">
                <a:latin typeface="Microsoft Sans Serif"/>
                <a:cs typeface="Microsoft Sans Serif"/>
              </a:rPr>
              <a:t>как</a:t>
            </a:r>
            <a:r>
              <a:rPr sz="1600" b="1" spc="3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следствие,</a:t>
            </a:r>
            <a:r>
              <a:rPr sz="1600" b="1" spc="25" dirty="0">
                <a:latin typeface="Microsoft Sans Serif"/>
                <a:cs typeface="Microsoft Sans Serif"/>
              </a:rPr>
              <a:t> </a:t>
            </a:r>
            <a:r>
              <a:rPr sz="1600" b="1" spc="-40" dirty="0">
                <a:latin typeface="Microsoft Sans Serif"/>
                <a:cs typeface="Microsoft Sans Serif"/>
              </a:rPr>
              <a:t>результаты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Microsoft Sans Serif"/>
                <a:cs typeface="Microsoft Sans Serif"/>
              </a:rPr>
              <a:t>кластерного</a:t>
            </a:r>
            <a:r>
              <a:rPr sz="1600" b="1" spc="4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Microsoft Sans Serif"/>
                <a:cs typeface="Microsoft Sans Serif"/>
              </a:rPr>
              <a:t>анализа</a:t>
            </a:r>
            <a:r>
              <a:rPr sz="1600" b="1" spc="55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Microsoft Sans Serif"/>
                <a:cs typeface="Microsoft Sans Serif"/>
              </a:rPr>
              <a:t>могут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Microsoft Sans Serif"/>
                <a:cs typeface="Microsoft Sans Serif"/>
              </a:rPr>
              <a:t>сильно </a:t>
            </a:r>
            <a:r>
              <a:rPr sz="1600" b="1" spc="-409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Microsoft Sans Serif"/>
                <a:cs typeface="Microsoft Sans Serif"/>
              </a:rPr>
              <a:t>отличаться</a:t>
            </a:r>
            <a:r>
              <a:rPr sz="1600" b="1" spc="60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Microsoft Sans Serif"/>
                <a:cs typeface="Microsoft Sans Serif"/>
              </a:rPr>
              <a:t>от</a:t>
            </a:r>
            <a:r>
              <a:rPr sz="1600" b="1" spc="2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Microsoft Sans Serif"/>
                <a:cs typeface="Microsoft Sans Serif"/>
              </a:rPr>
              <a:t>предыдущих.</a:t>
            </a:r>
            <a:endParaRPr sz="1600" b="1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45891" y="2557272"/>
            <a:ext cx="6300470" cy="1164590"/>
            <a:chOff x="1421891" y="2557272"/>
            <a:chExt cx="6300470" cy="11645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323" y="2699238"/>
              <a:ext cx="5753115" cy="9412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object 7"/>
            <p:cNvSpPr/>
            <p:nvPr/>
          </p:nvSpPr>
          <p:spPr>
            <a:xfrm>
              <a:off x="1421891" y="2557272"/>
              <a:ext cx="6300470" cy="1164590"/>
            </a:xfrm>
            <a:custGeom>
              <a:avLst/>
              <a:gdLst/>
              <a:ahLst/>
              <a:cxnLst/>
              <a:rect l="l" t="t" r="r" b="b"/>
              <a:pathLst>
                <a:path w="6300470" h="1164589">
                  <a:moveTo>
                    <a:pt x="0" y="1164335"/>
                  </a:moveTo>
                  <a:lnTo>
                    <a:pt x="6300216" y="1164335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1164335"/>
                  </a:lnTo>
                  <a:close/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15688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1723" y="189319"/>
            <a:ext cx="925243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err="1" smtClean="0"/>
              <a:t>Выбор</a:t>
            </a:r>
            <a:r>
              <a:rPr b="1" spc="-15" dirty="0" smtClean="0"/>
              <a:t> </a:t>
            </a:r>
            <a:r>
              <a:rPr b="1" spc="-5" dirty="0"/>
              <a:t>способа</a:t>
            </a:r>
            <a:r>
              <a:rPr b="1" spc="-25" dirty="0"/>
              <a:t> </a:t>
            </a:r>
            <a:r>
              <a:rPr b="1" spc="-5" dirty="0"/>
              <a:t>измерения</a:t>
            </a:r>
            <a:r>
              <a:rPr b="1" spc="-65" dirty="0"/>
              <a:t> </a:t>
            </a:r>
            <a:r>
              <a:rPr b="1" spc="-10" dirty="0"/>
              <a:t>расстояния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723" y="2924556"/>
            <a:ext cx="3005084" cy="24827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1217" y="1513078"/>
            <a:ext cx="80860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20" dirty="0">
                <a:latin typeface="Microsoft Sans Serif"/>
                <a:cs typeface="Microsoft Sans Serif"/>
              </a:rPr>
              <a:t>Благодаря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возведению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в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квадрат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лучше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учитываются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большие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разности.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Эта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мера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должна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всегда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использоваться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при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построении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кластеров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центройдным,</a:t>
            </a:r>
            <a:r>
              <a:rPr sz="1600" spc="1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медианным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методом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или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методом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Варда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(Уорда</a:t>
            </a:r>
            <a:r>
              <a:rPr sz="1600" spc="-30" dirty="0">
                <a:latin typeface="Microsoft Sans Serif"/>
                <a:cs typeface="Microsoft Sans Serif"/>
              </a:rPr>
              <a:t>).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6118" y="3618739"/>
            <a:ext cx="2475865" cy="285115"/>
          </a:xfrm>
          <a:custGeom>
            <a:avLst/>
            <a:gdLst/>
            <a:ahLst/>
            <a:cxnLst/>
            <a:rect l="l" t="t" r="r" b="b"/>
            <a:pathLst>
              <a:path w="2475865" h="285114">
                <a:moveTo>
                  <a:pt x="2475611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6"/>
                </a:lnTo>
                <a:lnTo>
                  <a:pt x="79375" y="284606"/>
                </a:lnTo>
                <a:lnTo>
                  <a:pt x="151892" y="15620"/>
                </a:lnTo>
                <a:lnTo>
                  <a:pt x="174244" y="15620"/>
                </a:lnTo>
                <a:lnTo>
                  <a:pt x="174244" y="15239"/>
                </a:lnTo>
                <a:lnTo>
                  <a:pt x="2475611" y="15239"/>
                </a:lnTo>
                <a:lnTo>
                  <a:pt x="2475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3700" y="3618739"/>
            <a:ext cx="2831124" cy="323165"/>
          </a:xfrm>
          <a:prstGeom prst="rect">
            <a:avLst/>
          </a:prstGeom>
          <a:solidFill>
            <a:schemeClr val="bg1"/>
          </a:solidFill>
          <a:ln w="9144">
            <a:solidFill>
              <a:schemeClr val="tx1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09550">
              <a:spcBef>
                <a:spcPts val="360"/>
              </a:spcBef>
            </a:pPr>
            <a:r>
              <a:rPr spc="-5" dirty="0">
                <a:latin typeface="Cambria Math"/>
                <a:cs typeface="Cambria Math"/>
              </a:rPr>
              <a:t>(𝑥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spc="25" dirty="0">
                <a:latin typeface="Cambria Math"/>
                <a:cs typeface="Cambria Math"/>
              </a:rPr>
              <a:t>𝑦</a:t>
            </a:r>
            <a:r>
              <a:rPr sz="1950" spc="37" baseline="-14957" dirty="0">
                <a:latin typeface="Cambria Math"/>
                <a:cs typeface="Cambria Math"/>
              </a:rPr>
              <a:t>1</a:t>
            </a:r>
            <a:r>
              <a:rPr spc="25" dirty="0">
                <a:latin typeface="Cambria Math"/>
                <a:cs typeface="Cambria Math"/>
              </a:rPr>
              <a:t>)</a:t>
            </a:r>
            <a:r>
              <a:rPr sz="1950" spc="37" baseline="23504" dirty="0">
                <a:latin typeface="Cambria Math"/>
                <a:cs typeface="Cambria Math"/>
              </a:rPr>
              <a:t>2</a:t>
            </a:r>
            <a:r>
              <a:rPr spc="25"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(𝑥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25" dirty="0">
                <a:latin typeface="Cambria Math"/>
                <a:cs typeface="Cambria Math"/>
              </a:rPr>
              <a:t>𝑦</a:t>
            </a:r>
            <a:r>
              <a:rPr sz="1950" spc="37" baseline="-14957" dirty="0">
                <a:latin typeface="Cambria Math"/>
                <a:cs typeface="Cambria Math"/>
              </a:rPr>
              <a:t>2</a:t>
            </a:r>
            <a:r>
              <a:rPr spc="25" dirty="0">
                <a:latin typeface="Cambria Math"/>
                <a:cs typeface="Cambria Math"/>
              </a:rPr>
              <a:t>)</a:t>
            </a:r>
            <a:r>
              <a:rPr sz="1950" spc="3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550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1722" y="189318"/>
            <a:ext cx="1011407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err="1" smtClean="0"/>
              <a:t>Выбор</a:t>
            </a:r>
            <a:r>
              <a:rPr b="1" spc="-20" dirty="0" smtClean="0"/>
              <a:t> </a:t>
            </a:r>
            <a:r>
              <a:rPr b="1" spc="-20" dirty="0"/>
              <a:t>метода</a:t>
            </a:r>
            <a:r>
              <a:rPr b="1" spc="-5" dirty="0"/>
              <a:t> кластеризации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7312" y="1413765"/>
            <a:ext cx="9590079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25" dirty="0">
                <a:latin typeface="Arial"/>
                <a:cs typeface="Arial"/>
              </a:rPr>
              <a:t>Метод </a:t>
            </a:r>
            <a:r>
              <a:rPr b="1" spc="-10" dirty="0">
                <a:latin typeface="Arial"/>
                <a:cs typeface="Arial"/>
              </a:rPr>
              <a:t>кластеризации </a:t>
            </a:r>
            <a:r>
              <a:rPr spc="470" dirty="0">
                <a:latin typeface="Microsoft Sans Serif"/>
                <a:cs typeface="Microsoft Sans Serif"/>
              </a:rPr>
              <a:t>– </a:t>
            </a:r>
            <a:r>
              <a:rPr spc="-15" dirty="0">
                <a:latin typeface="Microsoft Sans Serif"/>
                <a:cs typeface="Microsoft Sans Serif"/>
              </a:rPr>
              <a:t>это </a:t>
            </a:r>
            <a:r>
              <a:rPr spc="-5" dirty="0">
                <a:latin typeface="Microsoft Sans Serif"/>
                <a:cs typeface="Microsoft Sans Serif"/>
              </a:rPr>
              <a:t>способ вычисления </a:t>
            </a:r>
            <a:r>
              <a:rPr spc="-10" dirty="0">
                <a:latin typeface="Microsoft Sans Serif"/>
                <a:cs typeface="Microsoft Sans Serif"/>
              </a:rPr>
              <a:t>расстояний </a:t>
            </a:r>
            <a:r>
              <a:rPr spc="-30" dirty="0">
                <a:latin typeface="Microsoft Sans Serif"/>
                <a:cs typeface="Microsoft Sans Serif"/>
              </a:rPr>
              <a:t>между 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кластерами.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Существуют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следующие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основные</a:t>
            </a:r>
            <a:r>
              <a:rPr spc="55" dirty="0">
                <a:latin typeface="Microsoft Sans Serif"/>
                <a:cs typeface="Microsoft Sans Serif"/>
              </a:rPr>
              <a:t> </a:t>
            </a:r>
            <a:r>
              <a:rPr spc="-30" dirty="0">
                <a:latin typeface="Microsoft Sans Serif"/>
                <a:cs typeface="Microsoft Sans Serif"/>
              </a:rPr>
              <a:t>методы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кластеризации</a:t>
            </a:r>
            <a:r>
              <a:rPr spc="-20" dirty="0">
                <a:latin typeface="Microsoft Sans Serif"/>
                <a:cs typeface="Microsoft Sans Serif"/>
              </a:rPr>
              <a:t>: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latin typeface="Microsoft Sans Serif"/>
                <a:cs typeface="Microsoft Sans Serif"/>
              </a:rPr>
              <a:t>Межгрупповая</a:t>
            </a:r>
            <a:r>
              <a:rPr spc="7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связь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(Between-groups</a:t>
            </a:r>
            <a:r>
              <a:rPr spc="9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linkage)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5" dirty="0">
                <a:latin typeface="Microsoft Sans Serif"/>
                <a:cs typeface="Microsoft Sans Serif"/>
              </a:rPr>
              <a:t>Внутригрупповая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связь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(Within-groups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linkage)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latin typeface="Microsoft Sans Serif"/>
                <a:cs typeface="Microsoft Sans Serif"/>
              </a:rPr>
              <a:t>Ближайший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сосед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(Nearest</a:t>
            </a:r>
            <a:r>
              <a:rPr spc="4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neighbor)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latin typeface="Microsoft Sans Serif"/>
                <a:cs typeface="Microsoft Sans Serif"/>
              </a:rPr>
              <a:t>Самый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дальний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сосед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(Furthest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neighbor)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latin typeface="Microsoft Sans Serif"/>
                <a:cs typeface="Microsoft Sans Serif"/>
              </a:rPr>
              <a:t>Центроидная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кластеризация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(Centroid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clustering)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latin typeface="Microsoft Sans Serif"/>
                <a:cs typeface="Microsoft Sans Serif"/>
              </a:rPr>
              <a:t>Медианная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кластеризация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(Median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clustering)</a:t>
            </a:r>
            <a:endParaRPr dirty="0">
              <a:latin typeface="Microsoft Sans Serif"/>
              <a:cs typeface="Microsoft Sans Serif"/>
            </a:endParaRPr>
          </a:p>
          <a:p>
            <a:pPr marL="297815" indent="-28575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latin typeface="Microsoft Sans Serif"/>
                <a:cs typeface="Microsoft Sans Serif"/>
              </a:rPr>
              <a:t>Метод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Варда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(Уорда</a:t>
            </a:r>
            <a:r>
              <a:rPr spc="-25" dirty="0">
                <a:latin typeface="Microsoft Sans Serif"/>
                <a:cs typeface="Microsoft Sans Serif"/>
              </a:rPr>
              <a:t>)(Ward's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method)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74" y="4334257"/>
            <a:ext cx="1931306" cy="1508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0397" y="4334257"/>
            <a:ext cx="1929383" cy="15026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6776" y="4326636"/>
            <a:ext cx="1932826" cy="15102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0576" y="4334257"/>
            <a:ext cx="1925228" cy="15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5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532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Microsoft Sans Serif</vt:lpstr>
      <vt:lpstr>Тема Office</vt:lpstr>
      <vt:lpstr>Презентация PowerPoint</vt:lpstr>
      <vt:lpstr>Кластерный анализ: понятие и назначение</vt:lpstr>
      <vt:lpstr>Кластерный анализ: понятие и назначение</vt:lpstr>
      <vt:lpstr>Кластерный анализ: понятие и назначение</vt:lpstr>
      <vt:lpstr>Презентация PowerPoint</vt:lpstr>
      <vt:lpstr>Иерархический кластерный анализ</vt:lpstr>
      <vt:lpstr>Выбор способа измерения расстояния</vt:lpstr>
      <vt:lpstr>Выбор способа измерения расстояния</vt:lpstr>
      <vt:lpstr>Выбор метода кластеризации</vt:lpstr>
      <vt:lpstr>Кластерный анализ методом k-средних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</cp:revision>
  <dcterms:created xsi:type="dcterms:W3CDTF">2023-09-17T16:37:00Z</dcterms:created>
  <dcterms:modified xsi:type="dcterms:W3CDTF">2023-09-17T18:17:00Z</dcterms:modified>
</cp:coreProperties>
</file>