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2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73" r:id="rId11"/>
    <p:sldId id="269" r:id="rId12"/>
    <p:sldId id="270" r:id="rId13"/>
    <p:sldId id="272" r:id="rId14"/>
    <p:sldId id="275" r:id="rId15"/>
    <p:sldId id="276" r:id="rId16"/>
    <p:sldId id="278" r:id="rId17"/>
    <p:sldId id="277" r:id="rId18"/>
    <p:sldId id="280" r:id="rId19"/>
    <p:sldId id="281" r:id="rId20"/>
    <p:sldId id="282" r:id="rId21"/>
    <p:sldId id="279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53C21-50BD-4630-8584-12689CE21CF4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A4FB7-AF20-4777-9AB2-CD2964B775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5148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627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360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6900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094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7375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37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4771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007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55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9853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94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52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302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9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42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29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044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9278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60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82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4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4908E-EAE4-4335-9BB3-FD49F2C15F79}" type="datetimeFigureOut">
              <a:rPr lang="ru-RU" smtClean="0"/>
              <a:t>20.06.2023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A0F8C-E43C-4E73-8F15-DEB0FA656E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1821568" y="4491629"/>
            <a:ext cx="8548864" cy="50709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algn="r">
              <a:spcBef>
                <a:spcPts val="0"/>
              </a:spcBef>
            </a:pPr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 группы ИКБО-20-19 </a:t>
            </a:r>
            <a:r>
              <a:rPr lang="ru-RU" sz="1867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Миронов Дмитрий Сергеевич</a:t>
            </a:r>
            <a:endParaRPr lang="ru-RU" sz="1867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Bef>
                <a:spcPts val="0"/>
              </a:spcBef>
            </a:pPr>
            <a:endParaRPr lang="ru-RU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 idx="4294967295"/>
          </p:nvPr>
        </p:nvSpPr>
        <p:spPr>
          <a:xfrm>
            <a:off x="1748413" y="3009433"/>
            <a:ext cx="8548864" cy="620183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ru-RU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Montserrat ExtraLight"/>
              </a:rPr>
              <a:t>ВЫПУСКНАЯ КВАЛИФИКАЦИОННАЯ РАБОТА</a:t>
            </a:r>
            <a:endParaRPr sz="2800" b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Montserrat ExtraLight"/>
            </a:endParaRPr>
          </a:p>
        </p:txBody>
      </p:sp>
      <p:cxnSp>
        <p:nvCxnSpPr>
          <p:cNvPr id="165" name="Google Shape;165;p38"/>
          <p:cNvCxnSpPr>
            <a:cxnSpLocks/>
          </p:cNvCxnSpPr>
          <p:nvPr/>
        </p:nvCxnSpPr>
        <p:spPr>
          <a:xfrm>
            <a:off x="4254000" y="4310214"/>
            <a:ext cx="368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1D387D5-091A-4CEB-B7F1-9A905D5194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047" y="573244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B8466A-9FBC-40FA-ACD5-41C57E269E95}"/>
              </a:ext>
            </a:extLst>
          </p:cNvPr>
          <p:cNvSpPr txBox="1"/>
          <p:nvPr/>
        </p:nvSpPr>
        <p:spPr>
          <a:xfrm>
            <a:off x="1524001" y="1425645"/>
            <a:ext cx="91439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МИНОБРНАУКИ РОССИИ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«МИРЭА - Российский технологический университет»</a:t>
            </a:r>
          </a:p>
          <a:p>
            <a:pPr algn="ctr"/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РТУ МИРЭА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Институт информационных технологий (ИТ)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инструментального и прикладного программного обеспечения (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ИиППО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66CB9-8736-4BCC-B298-E2E1A7FDCDB3}"/>
              </a:ext>
            </a:extLst>
          </p:cNvPr>
          <p:cNvSpPr txBox="1"/>
          <p:nvPr/>
        </p:nvSpPr>
        <p:spPr>
          <a:xfrm>
            <a:off x="487677" y="3483105"/>
            <a:ext cx="1121664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67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тему:</a:t>
            </a:r>
            <a:r>
              <a:rPr lang="ru-RU" sz="1867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1867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«Интерактивное веб-приложение для анализа и визуализации данных с использованием алгоритмов машинного обучения».  </a:t>
            </a:r>
            <a:r>
              <a:rPr lang="ru-RU" sz="18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8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C589B0-42EB-40FC-9FCE-DD527C68D886}"/>
              </a:ext>
            </a:extLst>
          </p:cNvPr>
          <p:cNvSpPr txBox="1"/>
          <p:nvPr/>
        </p:nvSpPr>
        <p:spPr>
          <a:xfrm>
            <a:off x="5651515" y="5309618"/>
            <a:ext cx="59499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ВКР: </a:t>
            </a:r>
            <a:r>
              <a:rPr lang="ru-RU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к.т.н</a:t>
            </a:r>
            <a:r>
              <a:rPr lang="ru-RU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доцент С.Б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Плотников</a:t>
            </a:r>
          </a:p>
          <a:p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Консультант ВКР: старший преподаватель И.В. Белоусова</a:t>
            </a:r>
          </a:p>
        </p:txBody>
      </p:sp>
    </p:spTree>
    <p:extLst>
      <p:ext uri="{BB962C8B-B14F-4D97-AF65-F5344CB8AC3E}">
        <p14:creationId xmlns:p14="http://schemas.microsoft.com/office/powerpoint/2010/main" val="16920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6716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архитектуры серверной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45749" y="4940448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</a:t>
            </a:r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2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Схема серверной части веб-приложения</a:t>
            </a:r>
          </a:p>
        </p:txBody>
      </p:sp>
      <p:pic>
        <p:nvPicPr>
          <p:cNvPr id="8" name="Рисунок 7"/>
          <p:cNvPicPr/>
          <p:nvPr/>
        </p:nvPicPr>
        <p:blipFill>
          <a:blip r:embed="rId4"/>
          <a:stretch>
            <a:fillRect/>
          </a:stretch>
        </p:blipFill>
        <p:spPr>
          <a:xfrm>
            <a:off x="3092376" y="1561516"/>
            <a:ext cx="5998381" cy="334141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587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6716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серверной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1395149" y="4123927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13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Использование веб-сокетов и защита трафика SSL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3219" y="1748848"/>
            <a:ext cx="5575494" cy="22929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 {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listen 443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server_name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example.com;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ssl_certificate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letsencrypt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/live/example.com/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fullchain.pem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ssl_certificate_key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etc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letsencrypt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/live/example.com/</a:t>
            </a:r>
            <a:r>
              <a:rPr lang="en-US" sz="1100" dirty="0" err="1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privkey.pem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  <a:endParaRPr lang="ru-RU" sz="12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     location / {</a:t>
            </a:r>
            <a:endParaRPr lang="ru-RU" sz="1200" dirty="0" smtClean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proxy_pass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u="sng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http://localhost:8888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R="90170" indent="450215" algn="just"/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proxy_http_version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1.1;</a:t>
            </a:r>
          </a:p>
          <a:p>
            <a:pPr marR="90170" indent="450215" algn="just"/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proxy_set_header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Upgrade $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http_upgrade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R="90170" indent="450215" algn="just"/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proxy_set_header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Connection $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connection_upgrade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</a:t>
            </a:r>
          </a:p>
          <a:p>
            <a:pPr marR="90170" indent="450215" algn="just"/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proxy_set_header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Host $host</a:t>
            </a:r>
            <a:r>
              <a:rPr lang="en-US" sz="1100" dirty="0" smtClean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;    }</a:t>
            </a:r>
            <a:endParaRPr lang="en-US" sz="11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69390" y="1226120"/>
            <a:ext cx="5880295" cy="38164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tornado</a:t>
            </a:r>
            <a:r>
              <a:rPr lang="ru-RU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.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ioloop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import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tornado.websocket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tornado.web.RequestHandler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get(self):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self.get_apps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	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class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WebSocketHandler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tornado.websocket.WebSocketHandler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open(self):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self.open_apps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on_message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(self, message):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self.on_mess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(message)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on_close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(self):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self.close_apps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make_app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return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tornado.web.Application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([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(r"/",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MainHandler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    (r"/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ws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",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WebSocketHandler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),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])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if __name__ == "__main__":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app =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make_app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app.listen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(8888)</a:t>
            </a:r>
            <a:endParaRPr lang="ru-RU" sz="1200" dirty="0"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R="90170" indent="450215" algn="just"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   </a:t>
            </a:r>
            <a:r>
              <a:rPr lang="en-US" sz="1100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tornado.ioloop.IOLoop.current</a:t>
            </a:r>
            <a:r>
              <a:rPr lang="en-US" sz="1100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().start()</a:t>
            </a:r>
            <a:endParaRPr lang="ru-RU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7263720" y="5078780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14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Обработчик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175835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1089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клиентской 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356655" y="4398426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5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Схема клиентской части приложения </a:t>
            </a: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2582471" y="1739706"/>
            <a:ext cx="7025763" cy="2658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362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1089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клиентской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части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106500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6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Главная страница с загруженным массивом данных</a:t>
            </a:r>
          </a:p>
        </p:txBody>
      </p:sp>
      <p:pic>
        <p:nvPicPr>
          <p:cNvPr id="13" name="Рисунок 12"/>
          <p:cNvPicPr/>
          <p:nvPr/>
        </p:nvPicPr>
        <p:blipFill>
          <a:blip r:embed="rId3"/>
          <a:stretch>
            <a:fillRect/>
          </a:stretch>
        </p:blipFill>
        <p:spPr>
          <a:xfrm>
            <a:off x="2200818" y="1182247"/>
            <a:ext cx="7762741" cy="38821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7523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91064" y="199292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448427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</a:t>
            </a:r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7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регрессией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2013316" y="1072545"/>
            <a:ext cx="8137746" cy="43758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6937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67618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201678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18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классификацией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751684" y="1145795"/>
            <a:ext cx="8661010" cy="405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8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1089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448427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19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классификацией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711826" y="833397"/>
            <a:ext cx="8740725" cy="454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67617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36372" y="5448427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20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Вкладка с кластеризацией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3"/>
          <a:stretch>
            <a:fillRect/>
          </a:stretch>
        </p:blipFill>
        <p:spPr>
          <a:xfrm>
            <a:off x="1985181" y="1342575"/>
            <a:ext cx="8194016" cy="405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2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0" y="231418"/>
            <a:ext cx="9955238" cy="11894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Планирование работ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по теме и </a:t>
            </a: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расчет полной стоимости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проведения работ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1B3951-B384-4E25-A52E-F06DB64F11E7}"/>
              </a:ext>
            </a:extLst>
          </p:cNvPr>
          <p:cNvSpPr txBox="1"/>
          <p:nvPr/>
        </p:nvSpPr>
        <p:spPr>
          <a:xfrm>
            <a:off x="2650268" y="1757503"/>
            <a:ext cx="3282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i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График проведения работ (Рисунок 21):</a:t>
            </a:r>
            <a:endParaRPr lang="ru-RU" sz="1100" i="1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34FDB5-E281-45A3-9B81-2992AD3CF6E9}"/>
                  </a:ext>
                </a:extLst>
              </p:cNvPr>
              <p:cNvSpPr txBox="1"/>
              <p:nvPr/>
            </p:nvSpPr>
            <p:spPr>
              <a:xfrm>
                <a:off x="2650267" y="4287273"/>
                <a:ext cx="5863994" cy="13415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sz="1400" i="1" kern="100" dirty="0">
                    <a:solidFill>
                      <a:srgbClr val="000000"/>
                    </a:solidFill>
                    <a:effectLst/>
                    <a:latin typeface="Times New Roman" panose="02020603050405020304" pitchFamily="18" charset="0"/>
                    <a:ea typeface="Droid Sans Fallback"/>
                  </a:rPr>
                  <a:t>Договорная цена будет представлять собой:</a:t>
                </a:r>
              </a:p>
              <a:p>
                <a:endParaRPr lang="ru-RU" sz="1400" i="1" kern="100" dirty="0" smtClean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Droid Sans Fallback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ДЦ=С+П+НДС=696 214,125+208 864,238+905 078,363=1 810 156,726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34FDB5-E281-45A3-9B81-2992AD3CF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267" y="4287273"/>
                <a:ext cx="5863994" cy="1341521"/>
              </a:xfrm>
              <a:prstGeom prst="rect">
                <a:avLst/>
              </a:prstGeom>
              <a:blipFill>
                <a:blip r:embed="rId3"/>
                <a:stretch>
                  <a:fillRect l="-312" t="-4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0267" y="2080621"/>
            <a:ext cx="7470553" cy="2037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81B3951-B384-4E25-A52E-F06DB64F11E7}"/>
              </a:ext>
            </a:extLst>
          </p:cNvPr>
          <p:cNvSpPr txBox="1"/>
          <p:nvPr/>
        </p:nvSpPr>
        <p:spPr>
          <a:xfrm>
            <a:off x="4744189" y="3979496"/>
            <a:ext cx="32827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Рисунок 21 </a:t>
            </a:r>
            <a:r>
              <a:rPr lang="ru-RU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График проведения работ</a:t>
            </a:r>
            <a:endParaRPr lang="ru-RU" sz="11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351078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0" y="231418"/>
            <a:ext cx="9955238" cy="71580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Результаты выпускной квалификационной работы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34FDB5-E281-45A3-9B81-2992AD3CF6E9}"/>
              </a:ext>
            </a:extLst>
          </p:cNvPr>
          <p:cNvSpPr txBox="1"/>
          <p:nvPr/>
        </p:nvSpPr>
        <p:spPr>
          <a:xfrm>
            <a:off x="1148860" y="1199541"/>
            <a:ext cx="10189697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1. Проведен анализ предметной области и конкурентных </a:t>
            </a:r>
            <a:r>
              <a:rPr lang="ru-RU" dirty="0" smtClean="0"/>
              <a:t>веб-приложений.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2. Выбраны и обоснованы средства разработки </a:t>
            </a:r>
            <a:r>
              <a:rPr lang="ru-RU" dirty="0" smtClean="0"/>
              <a:t>веб-приложения и алгоритмы машинного обучения.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3. Разработана бизнес-логика приложения.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4. Спроектировано и разработано </a:t>
            </a:r>
            <a:r>
              <a:rPr lang="ru-RU" dirty="0" smtClean="0"/>
              <a:t>интерактивное веб-приложения для анализа и визуализации данных с использованием алгоритмов машинного обучения.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5. Проведено тестирование </a:t>
            </a:r>
            <a:r>
              <a:rPr lang="ru-RU" dirty="0" smtClean="0"/>
              <a:t>разработанного интерактивного веб-приложения.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dirty="0"/>
              <a:t>6. Проведен расчет себестоимости проекта.</a:t>
            </a:r>
            <a:endParaRPr lang="ru-RU" sz="1400" dirty="0"/>
          </a:p>
          <a:p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005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215;p44">
            <a:extLst>
              <a:ext uri="{FF2B5EF4-FFF2-40B4-BE49-F238E27FC236}">
                <a16:creationId xmlns:a16="http://schemas.microsoft.com/office/drawing/2014/main" id="{DE3BD7E1-4EF9-4A4C-A137-9877C78E5E70}"/>
              </a:ext>
            </a:extLst>
          </p:cNvPr>
          <p:cNvSpPr txBox="1">
            <a:spLocks/>
          </p:cNvSpPr>
          <p:nvPr/>
        </p:nvSpPr>
        <p:spPr>
          <a:xfrm>
            <a:off x="1251333" y="889615"/>
            <a:ext cx="9689335" cy="2036518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Цель: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проектирование и реализация интерактивного веб-приложения для анализа и визуализации данных с использованием алгоритмов машинного обучения. Проектирование архитектуры, реализация алгоритмов машинного обучения, разработка спроектированного решения для клиентской и серверной стороны, разработка базы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данных.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661772" y="5837673"/>
            <a:ext cx="589561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" name="Google Shape;214;p44">
            <a:extLst>
              <a:ext uri="{FF2B5EF4-FFF2-40B4-BE49-F238E27FC236}">
                <a16:creationId xmlns:a16="http://schemas.microsoft.com/office/drawing/2014/main" id="{B955BDDE-1784-4355-9989-836031FF8999}"/>
              </a:ext>
            </a:extLst>
          </p:cNvPr>
          <p:cNvSpPr txBox="1">
            <a:spLocks/>
          </p:cNvSpPr>
          <p:nvPr/>
        </p:nvSpPr>
        <p:spPr>
          <a:xfrm>
            <a:off x="1251333" y="593367"/>
            <a:ext cx="8916919" cy="59249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задачи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</a:t>
            </a:r>
            <a:endParaRPr lang="ru-RU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215;p44">
            <a:extLst>
              <a:ext uri="{FF2B5EF4-FFF2-40B4-BE49-F238E27FC236}">
                <a16:creationId xmlns:a16="http://schemas.microsoft.com/office/drawing/2014/main" id="{74C99CAA-7F7E-4719-9775-DFE92B75F7FA}"/>
              </a:ext>
            </a:extLst>
          </p:cNvPr>
          <p:cNvSpPr txBox="1">
            <a:spLocks/>
          </p:cNvSpPr>
          <p:nvPr/>
        </p:nvSpPr>
        <p:spPr>
          <a:xfrm>
            <a:off x="1251333" y="2787567"/>
            <a:ext cx="9740035" cy="398013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Задачи</a:t>
            </a: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существующих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веб-приложений для анализа и визуализации данных, методов визуализации и алгоритмов машинного обучения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Выбор и обоснование средств разработки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веб-приложения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методов визуализации и алгоритмов машинного обучения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архитектуры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системы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бизнес-логики приложения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Тестирование приложения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189" indent="-457189" algn="just">
              <a:buFont typeface="+mj-lt"/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Планирование работ по теме и расчет полной стоимости проведения работ.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E4473A4-3D69-4BA5-AF38-59B5997FAF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507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0" y="231418"/>
            <a:ext cx="9955238" cy="11894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Апробация выпускной квалификационной работы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 descr="C:\Users\Дмитрий\Desktop\Публицакия\_wp_sert_sert_202304_27c858e1c423791cf6244282115a4b47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684" y="942536"/>
            <a:ext cx="3597589" cy="500507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334FDB5-E281-45A3-9B81-2992AD3CF6E9}"/>
              </a:ext>
            </a:extLst>
          </p:cNvPr>
          <p:cNvSpPr txBox="1"/>
          <p:nvPr/>
        </p:nvSpPr>
        <p:spPr>
          <a:xfrm>
            <a:off x="3981581" y="5947606"/>
            <a:ext cx="42897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b="1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Рисунок 22 </a:t>
            </a:r>
            <a:r>
              <a:rPr lang="ru-RU" sz="1400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Сертификат публикации учебно-методического материала</a:t>
            </a:r>
            <a:r>
              <a:rPr lang="ru-RU" sz="1400" i="1" kern="1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Droid Sans Fallback"/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4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27406" y="2566524"/>
            <a:ext cx="9773530" cy="12270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7200" dirty="0" smtClean="0"/>
              <a:t>Спасибо за внимание!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382172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10F7EF-D9D8-4F11-BEE5-0C69740F655B}"/>
              </a:ext>
            </a:extLst>
          </p:cNvPr>
          <p:cNvSpPr txBox="1"/>
          <p:nvPr/>
        </p:nvSpPr>
        <p:spPr>
          <a:xfrm>
            <a:off x="573999" y="5823401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" name="Google Shape;214;p44">
            <a:extLst>
              <a:ext uri="{FF2B5EF4-FFF2-40B4-BE49-F238E27FC236}">
                <a16:creationId xmlns:a16="http://schemas.microsoft.com/office/drawing/2014/main" id="{91B612F4-D81B-4E4B-B41A-7C630F53972A}"/>
              </a:ext>
            </a:extLst>
          </p:cNvPr>
          <p:cNvSpPr txBox="1">
            <a:spLocks/>
          </p:cNvSpPr>
          <p:nvPr/>
        </p:nvSpPr>
        <p:spPr>
          <a:xfrm>
            <a:off x="1251333" y="593367"/>
            <a:ext cx="10024720" cy="53348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выпускной квалификационной работы</a:t>
            </a:r>
            <a:endParaRPr lang="ru-RU" sz="24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215;p44">
            <a:extLst>
              <a:ext uri="{FF2B5EF4-FFF2-40B4-BE49-F238E27FC236}">
                <a16:creationId xmlns:a16="http://schemas.microsoft.com/office/drawing/2014/main" id="{C46B82D0-5A3E-4DE3-9B9B-924858AD6730}"/>
              </a:ext>
            </a:extLst>
          </p:cNvPr>
          <p:cNvSpPr txBox="1">
            <a:spLocks/>
          </p:cNvSpPr>
          <p:nvPr/>
        </p:nvSpPr>
        <p:spPr>
          <a:xfrm>
            <a:off x="1251333" y="1090827"/>
            <a:ext cx="9689336" cy="1255201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Актуальность: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данное веб-приложение поможет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быстро анализировать большие наборы данных, выявлять закономерности и генерировать идеи, которые могут помочь компаниям принимать решения на основе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данных.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5;p44">
            <a:extLst>
              <a:ext uri="{FF2B5EF4-FFF2-40B4-BE49-F238E27FC236}">
                <a16:creationId xmlns:a16="http://schemas.microsoft.com/office/drawing/2014/main" id="{A12554AF-CD8E-4DF0-8169-B567CADCE3A2}"/>
              </a:ext>
            </a:extLst>
          </p:cNvPr>
          <p:cNvSpPr txBox="1">
            <a:spLocks/>
          </p:cNvSpPr>
          <p:nvPr/>
        </p:nvSpPr>
        <p:spPr>
          <a:xfrm>
            <a:off x="1251333" y="2346028"/>
            <a:ext cx="9689335" cy="248314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Новизна</a:t>
            </a:r>
            <a:r>
              <a:rPr lang="ru-RU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нтеграции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алгоритмов машинного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обучения.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Анализ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и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визуализация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в реальном 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времени.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Адаптированный интерфейс с учетом новизны и актуальности.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636D3CB-F75A-4EE0-927A-FACCD814AF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68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071121" y="230934"/>
            <a:ext cx="9792585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существующих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веб-приложений для анализа и визуализации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8B80-B081-4B93-BF73-E475E65E6EBD}"/>
              </a:ext>
            </a:extLst>
          </p:cNvPr>
          <p:cNvSpPr txBox="1"/>
          <p:nvPr/>
        </p:nvSpPr>
        <p:spPr>
          <a:xfrm>
            <a:off x="3916840" y="1221338"/>
            <a:ext cx="410114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Рассмотрим несколько веб-приложений </a:t>
            </a:r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326862" y="4759860"/>
            <a:ext cx="3059736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1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 Пример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веб-приложения 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Ember Charts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Ember Plugin for AnyChart | AnyChar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56" y="2349201"/>
            <a:ext cx="3133748" cy="236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artBlocks Charts for Busines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614" y="2349201"/>
            <a:ext cx="3785079" cy="236567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3891175" y="4759860"/>
            <a:ext cx="3555955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2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 веб-приложения </a:t>
            </a:r>
            <a:r>
              <a:rPr lang="en-US" sz="1467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ChartBlocks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0039" y="2349201"/>
            <a:ext cx="4423867" cy="23656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8143994" y="4759860"/>
            <a:ext cx="3555955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3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 веб-приложения </a:t>
            </a:r>
            <a:r>
              <a:rPr lang="en-US" sz="1467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BuLiAn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12887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231418"/>
            <a:ext cx="5473066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методов визуализации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8B80-B081-4B93-BF73-E475E65E6EBD}"/>
              </a:ext>
            </a:extLst>
          </p:cNvPr>
          <p:cNvSpPr txBox="1"/>
          <p:nvPr/>
        </p:nvSpPr>
        <p:spPr>
          <a:xfrm>
            <a:off x="888584" y="1246482"/>
            <a:ext cx="5038725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Выделим основные </a:t>
            </a: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методы визуализации данных: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Стандартные 2D/3D-образы (рисунок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Отображение иконок.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ориентированные на пиксели.</a:t>
            </a:r>
          </a:p>
          <a:p>
            <a:pPr algn="just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5803485" y="4863790"/>
            <a:ext cx="5579637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4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Примеры визуализации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ТОП-17 инструментов визуализации данных для современного  интернет-маркетолога – Webprom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507" y="1276879"/>
            <a:ext cx="6229594" cy="3533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22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231418"/>
            <a:ext cx="5473066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Анализ </a:t>
            </a: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методов машинного обучения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848B80-B081-4B93-BF73-E475E65E6EBD}"/>
              </a:ext>
            </a:extLst>
          </p:cNvPr>
          <p:cNvSpPr txBox="1"/>
          <p:nvPr/>
        </p:nvSpPr>
        <p:spPr>
          <a:xfrm>
            <a:off x="1262905" y="922981"/>
            <a:ext cx="621898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6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Методы машинного обучения делятся на обучение с учителем и без учителя. Выделим основные  методы машинного обучения: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Регрессия (рисунок 5).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Классификация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(рисунок 6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Кластеризация.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sz="16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7277101" y="5770956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6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Примеры классификации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Линейная регрессия: примеры и вычисление функции потерь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494" y="3173449"/>
            <a:ext cx="4518556" cy="254168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59" y="3164015"/>
            <a:ext cx="3796118" cy="255112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2252923" y="5770956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5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Примеры регрессии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</p:spTree>
    <p:extLst>
      <p:ext uri="{BB962C8B-B14F-4D97-AF65-F5344CB8AC3E}">
        <p14:creationId xmlns:p14="http://schemas.microsoft.com/office/powerpoint/2010/main" val="128032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58239" y="167167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Выбор средств разработки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741909" y="3788893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8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en-US" sz="1467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Streamlit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725293" y="3788893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7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Python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2050" name="Picture 2" descr="Разработка сайтов на Python - преимущества и недостатки языка  программирования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239" y="2157442"/>
            <a:ext cx="2425742" cy="154944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oogle Cloud Launches New Postgres-Compatible Database, AlloyDB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2418" y="2157442"/>
            <a:ext cx="2414951" cy="155042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8562255" y="3788893"/>
            <a:ext cx="3291634" cy="318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en-US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9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–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база данных </a:t>
            </a:r>
            <a:r>
              <a:rPr lang="en-US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PostgreSQL</a:t>
            </a:r>
            <a:endParaRPr lang="ru-RU" sz="1467" kern="100" dirty="0">
              <a:solidFill>
                <a:srgbClr val="000000"/>
              </a:solidFill>
              <a:latin typeface="Times New Roman" panose="02020603050405020304" pitchFamily="18" charset="0"/>
              <a:ea typeface="Droid Sans Fallback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2394" y="2157442"/>
            <a:ext cx="2974547" cy="15494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037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083211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адаптированной модели жизненного цикла 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50182" y="5308208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10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Итерационная модель жизненного цикла</a:t>
            </a:r>
          </a:p>
        </p:txBody>
      </p:sp>
      <p:pic>
        <p:nvPicPr>
          <p:cNvPr id="17" name="Объект 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89548" y="1322363"/>
            <a:ext cx="6212902" cy="39858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68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BD2C45-DB91-44D1-9B40-ABB6568A3FCB}"/>
              </a:ext>
            </a:extLst>
          </p:cNvPr>
          <p:cNvSpPr txBox="1"/>
          <p:nvPr/>
        </p:nvSpPr>
        <p:spPr>
          <a:xfrm>
            <a:off x="661772" y="5837673"/>
            <a:ext cx="677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sz="26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11" name="Google Shape;214;p44">
            <a:extLst>
              <a:ext uri="{FF2B5EF4-FFF2-40B4-BE49-F238E27FC236}">
                <a16:creationId xmlns:a16="http://schemas.microsoft.com/office/drawing/2014/main" id="{52E63789-F499-459D-B239-4CA209FBD1C7}"/>
              </a:ext>
            </a:extLst>
          </p:cNvPr>
          <p:cNvSpPr txBox="1">
            <a:spLocks/>
          </p:cNvSpPr>
          <p:nvPr/>
        </p:nvSpPr>
        <p:spPr>
          <a:xfrm>
            <a:off x="1148861" y="231418"/>
            <a:ext cx="8885874" cy="78814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just">
              <a:lnSpc>
                <a:spcPct val="150000"/>
              </a:lnSpc>
            </a:pPr>
            <a:r>
              <a:rPr lang="ru-RU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структурной схемы веб-приложения</a:t>
            </a:r>
            <a:endParaRPr lang="ru-RU" sz="24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281F911-C47B-489A-9CA2-F4C69A71C7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4447" y="167167"/>
            <a:ext cx="755901" cy="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1B05636-E4D8-49C3-8B99-6D9DC279DEA2}"/>
              </a:ext>
            </a:extLst>
          </p:cNvPr>
          <p:cNvSpPr txBox="1"/>
          <p:nvPr/>
        </p:nvSpPr>
        <p:spPr>
          <a:xfrm>
            <a:off x="4445750" y="5148775"/>
            <a:ext cx="329163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67" b="1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Рисунок </a:t>
            </a:r>
            <a:r>
              <a:rPr lang="ru-RU" sz="1467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11</a:t>
            </a:r>
            <a:r>
              <a:rPr lang="ru-RU" sz="1467" kern="100" dirty="0" smtClean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 </a:t>
            </a:r>
            <a:r>
              <a:rPr lang="ru-RU" sz="1467" kern="100" dirty="0">
                <a:solidFill>
                  <a:srgbClr val="000000"/>
                </a:solidFill>
                <a:latin typeface="Times New Roman" panose="02020603050405020304" pitchFamily="18" charset="0"/>
                <a:ea typeface="Droid Sans Fallback"/>
              </a:rPr>
              <a:t>– Структурная схема приложения</a:t>
            </a:r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198568" y="1575581"/>
            <a:ext cx="5785998" cy="34789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2003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587</Words>
  <Application>Microsoft Office PowerPoint</Application>
  <PresentationFormat>Широкоэкранный</PresentationFormat>
  <Paragraphs>134</Paragraphs>
  <Slides>21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Droid Sans Fallback</vt:lpstr>
      <vt:lpstr>Montserrat ExtraLight</vt:lpstr>
      <vt:lpstr>Times New Roman</vt:lpstr>
      <vt:lpstr>Тема Office</vt:lpstr>
      <vt:lpstr>ВЫПУСКНАЯ КВАЛИФИКАЦИОННАЯ РАБОТА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</dc:title>
  <dc:creator>Дмитрий</dc:creator>
  <cp:lastModifiedBy>Дмитрий</cp:lastModifiedBy>
  <cp:revision>43</cp:revision>
  <dcterms:created xsi:type="dcterms:W3CDTF">2023-06-04T08:11:57Z</dcterms:created>
  <dcterms:modified xsi:type="dcterms:W3CDTF">2023-06-20T19:18:34Z</dcterms:modified>
</cp:coreProperties>
</file>