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25" d="100"/>
          <a:sy n="125" d="100"/>
        </p:scale>
        <p:origin x="110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67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8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33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51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72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1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82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1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81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13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2379-A7E8-405E-B755-9577B6DC0DD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12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517650"/>
            <a:ext cx="9144000" cy="374015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Slide 1: Introduction to SOGAZ</a:t>
            </a:r>
          </a:p>
          <a:p>
            <a:r>
              <a:rPr lang="en-US" b="1" dirty="0" smtClean="0"/>
              <a:t>English:</a:t>
            </a:r>
            <a:endParaRPr lang="en-US" dirty="0" smtClean="0"/>
          </a:p>
          <a:p>
            <a:r>
              <a:rPr lang="en-US" b="1" dirty="0" smtClean="0"/>
              <a:t>SOGAZ Overview</a:t>
            </a:r>
            <a:endParaRPr lang="en-US" dirty="0" smtClean="0"/>
          </a:p>
          <a:p>
            <a:pPr lvl="1"/>
            <a:r>
              <a:rPr lang="en-US" dirty="0" smtClean="0"/>
              <a:t>Founded in 1993, SOGAZ is one of the largest insurance companies in Russia.</a:t>
            </a:r>
          </a:p>
          <a:p>
            <a:pPr lvl="1"/>
            <a:r>
              <a:rPr lang="en-US" dirty="0" smtClean="0"/>
              <a:t>Headquartered in Moscow, the company provides a wide range of insurance products for businesses and individuals.</a:t>
            </a:r>
          </a:p>
          <a:p>
            <a:pPr lvl="1"/>
            <a:r>
              <a:rPr lang="en-US" dirty="0" smtClean="0"/>
              <a:t>SOGAZ operates with a focus on innovation, reliability, and customer satisfaction.</a:t>
            </a:r>
          </a:p>
          <a:p>
            <a:r>
              <a:rPr lang="en-US" b="1" dirty="0" smtClean="0"/>
              <a:t>Russian:</a:t>
            </a:r>
            <a:endParaRPr lang="en-US" dirty="0" smtClean="0"/>
          </a:p>
          <a:p>
            <a:r>
              <a:rPr lang="ru-RU" b="1" dirty="0" smtClean="0"/>
              <a:t>Обзор СОГАЗ</a:t>
            </a:r>
            <a:endParaRPr lang="ru-RU" dirty="0" smtClean="0"/>
          </a:p>
          <a:p>
            <a:pPr lvl="1"/>
            <a:r>
              <a:rPr lang="ru-RU" dirty="0" smtClean="0"/>
              <a:t>Основан в 1993 году, СОГАЗ является одной из крупнейших страховых компаний России.</a:t>
            </a:r>
          </a:p>
          <a:p>
            <a:pPr lvl="1"/>
            <a:r>
              <a:rPr lang="ru-RU" dirty="0" smtClean="0"/>
              <a:t>Штаб-квартира компании расположена в Москве. Она предоставляет широкий спектр страховых продуктов для бизнеса и физических лиц.</a:t>
            </a:r>
          </a:p>
          <a:p>
            <a:pPr lvl="1"/>
            <a:r>
              <a:rPr lang="ru-RU" dirty="0" smtClean="0"/>
              <a:t>СОГАЗ делает акцент на инновациях, надежности и удовлетворенности клиентов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13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 smtClean="0"/>
              <a:t>Slide 2: Key Facts and Figures</a:t>
            </a:r>
          </a:p>
          <a:p>
            <a:r>
              <a:rPr lang="en-US" sz="1600" b="1" dirty="0" smtClean="0"/>
              <a:t>English:</a:t>
            </a:r>
            <a:endParaRPr lang="en-US" sz="1600" dirty="0" smtClean="0"/>
          </a:p>
          <a:p>
            <a:r>
              <a:rPr lang="en-US" sz="1600" b="1" dirty="0" smtClean="0"/>
              <a:t>Market Position</a:t>
            </a:r>
            <a:endParaRPr lang="en-US" sz="1600" dirty="0" smtClean="0"/>
          </a:p>
          <a:p>
            <a:pPr lvl="1"/>
            <a:r>
              <a:rPr lang="en-US" sz="1400" dirty="0" smtClean="0"/>
              <a:t>One of the leaders in the Russian insurance market.</a:t>
            </a:r>
          </a:p>
          <a:p>
            <a:pPr lvl="1"/>
            <a:r>
              <a:rPr lang="en-US" sz="1400" dirty="0" smtClean="0"/>
              <a:t>Over 50 offices across Russia and international operations in several countries.</a:t>
            </a:r>
          </a:p>
          <a:p>
            <a:r>
              <a:rPr lang="en-US" sz="1600" b="1" dirty="0" smtClean="0"/>
              <a:t>Financial Strength</a:t>
            </a:r>
            <a:endParaRPr lang="en-US" sz="1600" dirty="0" smtClean="0"/>
          </a:p>
          <a:p>
            <a:pPr lvl="1"/>
            <a:r>
              <a:rPr lang="en-US" sz="1400" dirty="0" smtClean="0"/>
              <a:t>Annual premium income exceeds 400 billion rubles.</a:t>
            </a:r>
          </a:p>
          <a:p>
            <a:pPr lvl="1"/>
            <a:r>
              <a:rPr lang="en-US" sz="1400" dirty="0" smtClean="0"/>
              <a:t>High credit ratings from major agencies (e.g., ACRA, Expert RA).</a:t>
            </a:r>
          </a:p>
          <a:p>
            <a:r>
              <a:rPr lang="en-US" sz="1600" b="1" dirty="0" smtClean="0"/>
              <a:t>Russian:</a:t>
            </a:r>
            <a:endParaRPr lang="en-US" sz="1600" dirty="0" smtClean="0"/>
          </a:p>
          <a:p>
            <a:r>
              <a:rPr lang="ru-RU" sz="1600" b="1" dirty="0" smtClean="0"/>
              <a:t>Ключевые показатели</a:t>
            </a:r>
            <a:endParaRPr lang="ru-RU" sz="1600" dirty="0" smtClean="0"/>
          </a:p>
          <a:p>
            <a:pPr lvl="1"/>
            <a:r>
              <a:rPr lang="ru-RU" sz="1400" dirty="0" smtClean="0"/>
              <a:t>Один из лидеров на российском страховом рынке.</a:t>
            </a:r>
          </a:p>
          <a:p>
            <a:pPr lvl="1"/>
            <a:r>
              <a:rPr lang="ru-RU" sz="1400" dirty="0" smtClean="0"/>
              <a:t>Более 50 офисов по России и международная деятельность в нескольких странах.</a:t>
            </a:r>
          </a:p>
          <a:p>
            <a:r>
              <a:rPr lang="ru-RU" sz="1600" b="1" dirty="0" smtClean="0"/>
              <a:t>Финансовая устойчивость</a:t>
            </a:r>
            <a:endParaRPr lang="ru-RU" sz="1600" dirty="0" smtClean="0"/>
          </a:p>
          <a:p>
            <a:pPr lvl="1"/>
            <a:r>
              <a:rPr lang="ru-RU" sz="1400" dirty="0" smtClean="0"/>
              <a:t>Годовой объем страховых премий превышает 400 млрд рублей.</a:t>
            </a:r>
          </a:p>
          <a:p>
            <a:pPr lvl="1"/>
            <a:r>
              <a:rPr lang="ru-RU" sz="1400" dirty="0" smtClean="0"/>
              <a:t>Высокие кредитные рейтинги от ведущих агентств (например, </a:t>
            </a:r>
            <a:r>
              <a:rPr lang="en-US" sz="1400" dirty="0" smtClean="0"/>
              <a:t>ACRA, </a:t>
            </a:r>
            <a:r>
              <a:rPr lang="ru-RU" sz="1400" dirty="0" smtClean="0"/>
              <a:t>Эксперт РА).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2320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Slide 3: Products and Services</a:t>
            </a:r>
          </a:p>
          <a:p>
            <a:r>
              <a:rPr lang="en-US" b="1" dirty="0" smtClean="0"/>
              <a:t>English:</a:t>
            </a:r>
            <a:endParaRPr lang="en-US" dirty="0" smtClean="0"/>
          </a:p>
          <a:p>
            <a:r>
              <a:rPr lang="en-US" b="1" dirty="0" smtClean="0"/>
              <a:t>Insurance Solutions</a:t>
            </a:r>
            <a:endParaRPr lang="en-US" dirty="0" smtClean="0"/>
          </a:p>
          <a:p>
            <a:pPr lvl="1"/>
            <a:r>
              <a:rPr lang="en-US" dirty="0" smtClean="0"/>
              <a:t>Corporate insurance: property, liability, health, and business risks.</a:t>
            </a:r>
          </a:p>
          <a:p>
            <a:pPr lvl="1"/>
            <a:r>
              <a:rPr lang="en-US" dirty="0" smtClean="0"/>
              <a:t>Personal insurance: health, property, travel, and life insurance.</a:t>
            </a:r>
          </a:p>
          <a:p>
            <a:r>
              <a:rPr lang="en-US" b="1" dirty="0" smtClean="0"/>
              <a:t>Special Services</a:t>
            </a:r>
            <a:endParaRPr lang="en-US" dirty="0" smtClean="0"/>
          </a:p>
          <a:p>
            <a:pPr lvl="1"/>
            <a:r>
              <a:rPr lang="en-US" dirty="0" smtClean="0"/>
              <a:t>Custom risk management programs.</a:t>
            </a:r>
          </a:p>
          <a:p>
            <a:pPr lvl="1"/>
            <a:r>
              <a:rPr lang="en-US" dirty="0" smtClean="0"/>
              <a:t>Support for large infrastructure projects and industries.</a:t>
            </a:r>
          </a:p>
          <a:p>
            <a:r>
              <a:rPr lang="en-US" b="1" dirty="0" smtClean="0"/>
              <a:t>Russian:</a:t>
            </a:r>
            <a:endParaRPr lang="en-US" dirty="0" smtClean="0"/>
          </a:p>
          <a:p>
            <a:r>
              <a:rPr lang="ru-RU" b="1" dirty="0" smtClean="0"/>
              <a:t>Продукты и услуги</a:t>
            </a:r>
            <a:endParaRPr lang="ru-RU" dirty="0" smtClean="0"/>
          </a:p>
          <a:p>
            <a:pPr lvl="1"/>
            <a:r>
              <a:rPr lang="ru-RU" dirty="0" smtClean="0"/>
              <a:t>Корпоративное страхование: имущество, ответственность, здоровье и бизнес-риски.</a:t>
            </a:r>
          </a:p>
          <a:p>
            <a:pPr lvl="1"/>
            <a:r>
              <a:rPr lang="ru-RU" dirty="0" smtClean="0"/>
              <a:t>Личное страхование: здоровье, имущество, путешествия и жизнь.</a:t>
            </a:r>
          </a:p>
          <a:p>
            <a:r>
              <a:rPr lang="ru-RU" b="1" dirty="0" smtClean="0"/>
              <a:t>Особые услуги</a:t>
            </a:r>
            <a:endParaRPr lang="ru-RU" dirty="0" smtClean="0"/>
          </a:p>
          <a:p>
            <a:pPr lvl="1"/>
            <a:r>
              <a:rPr lang="ru-RU" dirty="0" smtClean="0"/>
              <a:t>Индивидуальные программы управления рисками.</a:t>
            </a:r>
          </a:p>
          <a:p>
            <a:pPr lvl="1"/>
            <a:r>
              <a:rPr lang="ru-RU" dirty="0" smtClean="0"/>
              <a:t>Поддержка крупных инфраструктурных проектов и отраслей.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98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Slide 4: Achievements and Recognition</a:t>
            </a:r>
          </a:p>
          <a:p>
            <a:r>
              <a:rPr lang="en-US" b="1" dirty="0" smtClean="0"/>
              <a:t>English:</a:t>
            </a:r>
            <a:endParaRPr lang="en-US" dirty="0" smtClean="0"/>
          </a:p>
          <a:p>
            <a:r>
              <a:rPr lang="en-US" b="1" dirty="0" smtClean="0"/>
              <a:t>Awards and Accolades</a:t>
            </a:r>
            <a:endParaRPr lang="en-US" dirty="0" smtClean="0"/>
          </a:p>
          <a:p>
            <a:pPr lvl="1"/>
            <a:r>
              <a:rPr lang="en-US" dirty="0" smtClean="0"/>
              <a:t>Recognized as "Best Insurance Company" multiple times.</a:t>
            </a:r>
          </a:p>
          <a:p>
            <a:pPr lvl="1"/>
            <a:r>
              <a:rPr lang="en-US" dirty="0" smtClean="0"/>
              <a:t>Regularly ranked among the top employers in Russia.</a:t>
            </a:r>
          </a:p>
          <a:p>
            <a:r>
              <a:rPr lang="en-US" b="1" dirty="0" smtClean="0"/>
              <a:t>Customer Trust</a:t>
            </a:r>
            <a:endParaRPr lang="en-US" dirty="0" smtClean="0"/>
          </a:p>
          <a:p>
            <a:pPr lvl="1"/>
            <a:r>
              <a:rPr lang="en-US" dirty="0" smtClean="0"/>
              <a:t>Millions of satisfied clients, both individuals and businesses.</a:t>
            </a:r>
          </a:p>
          <a:p>
            <a:pPr lvl="1"/>
            <a:r>
              <a:rPr lang="en-US" dirty="0" smtClean="0"/>
              <a:t>Long-term partnerships with leading Russian and international companies.</a:t>
            </a:r>
          </a:p>
          <a:p>
            <a:r>
              <a:rPr lang="en-US" b="1" dirty="0" smtClean="0"/>
              <a:t>Russian:</a:t>
            </a:r>
            <a:endParaRPr lang="en-US" dirty="0" smtClean="0"/>
          </a:p>
          <a:p>
            <a:r>
              <a:rPr lang="ru-RU" b="1" dirty="0" smtClean="0"/>
              <a:t>Достижения и признание</a:t>
            </a:r>
            <a:endParaRPr lang="ru-RU" dirty="0" smtClean="0"/>
          </a:p>
          <a:p>
            <a:pPr lvl="1"/>
            <a:r>
              <a:rPr lang="ru-RU" dirty="0" smtClean="0"/>
              <a:t>Многократно признан "Лучшей страховой компанией".</a:t>
            </a:r>
          </a:p>
          <a:p>
            <a:pPr lvl="1"/>
            <a:r>
              <a:rPr lang="ru-RU" dirty="0" smtClean="0"/>
              <a:t>Регулярно входит в число лучших работодателей России.</a:t>
            </a:r>
          </a:p>
          <a:p>
            <a:r>
              <a:rPr lang="ru-RU" b="1" dirty="0" smtClean="0"/>
              <a:t>Доверие клиентов</a:t>
            </a:r>
            <a:endParaRPr lang="ru-RU" dirty="0" smtClean="0"/>
          </a:p>
          <a:p>
            <a:pPr lvl="1"/>
            <a:r>
              <a:rPr lang="ru-RU" dirty="0" smtClean="0"/>
              <a:t>Миллионы довольных клиентов среди физических и юридических лиц.</a:t>
            </a:r>
          </a:p>
          <a:p>
            <a:pPr lvl="1"/>
            <a:r>
              <a:rPr lang="ru-RU" dirty="0" smtClean="0"/>
              <a:t>Долгосрочные партнерства с ведущими российскими и международными компаниями.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06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Slide 5: Future Prospects</a:t>
            </a:r>
          </a:p>
          <a:p>
            <a:r>
              <a:rPr lang="en-US" b="1" dirty="0" smtClean="0"/>
              <a:t>English:</a:t>
            </a:r>
            <a:endParaRPr lang="en-US" dirty="0" smtClean="0"/>
          </a:p>
          <a:p>
            <a:r>
              <a:rPr lang="en-US" b="1" dirty="0" smtClean="0"/>
              <a:t>Innovation and Growth</a:t>
            </a:r>
            <a:endParaRPr lang="en-US" dirty="0" smtClean="0"/>
          </a:p>
          <a:p>
            <a:pPr lvl="1"/>
            <a:r>
              <a:rPr lang="en-US" dirty="0" smtClean="0"/>
              <a:t>Focus on digital transformation and advanced analytics.</a:t>
            </a:r>
          </a:p>
          <a:p>
            <a:pPr lvl="1"/>
            <a:r>
              <a:rPr lang="en-US" dirty="0" smtClean="0"/>
              <a:t>Expansion of international operations.</a:t>
            </a:r>
          </a:p>
          <a:p>
            <a:r>
              <a:rPr lang="en-US" b="1" dirty="0" smtClean="0"/>
              <a:t>Commitment to Sustainability</a:t>
            </a:r>
            <a:endParaRPr lang="en-US" dirty="0" smtClean="0"/>
          </a:p>
          <a:p>
            <a:pPr lvl="1"/>
            <a:r>
              <a:rPr lang="en-US" dirty="0" smtClean="0"/>
              <a:t>Developing sustainable insurance products.</a:t>
            </a:r>
          </a:p>
          <a:p>
            <a:pPr lvl="1"/>
            <a:r>
              <a:rPr lang="en-US" dirty="0" smtClean="0"/>
              <a:t>Supporting social and environmental initiatives.</a:t>
            </a:r>
          </a:p>
          <a:p>
            <a:r>
              <a:rPr lang="en-US" b="1" dirty="0" smtClean="0"/>
              <a:t>Russian:</a:t>
            </a:r>
            <a:endParaRPr lang="en-US" dirty="0" smtClean="0"/>
          </a:p>
          <a:p>
            <a:r>
              <a:rPr lang="ru-RU" b="1" dirty="0" smtClean="0"/>
              <a:t>Перспективы развития</a:t>
            </a:r>
            <a:endParaRPr lang="ru-RU" dirty="0" smtClean="0"/>
          </a:p>
          <a:p>
            <a:pPr lvl="1"/>
            <a:r>
              <a:rPr lang="ru-RU" dirty="0" smtClean="0"/>
              <a:t>Акцент на цифровую трансформацию и использование передовой аналитики.</a:t>
            </a:r>
          </a:p>
          <a:p>
            <a:pPr lvl="1"/>
            <a:r>
              <a:rPr lang="ru-RU" dirty="0" smtClean="0"/>
              <a:t>Расширение международной деятельности.</a:t>
            </a:r>
          </a:p>
          <a:p>
            <a:r>
              <a:rPr lang="ru-RU" b="1" dirty="0" smtClean="0"/>
              <a:t>Приверженность устойчивому развитию</a:t>
            </a:r>
            <a:endParaRPr lang="ru-RU" dirty="0" smtClean="0"/>
          </a:p>
          <a:p>
            <a:pPr lvl="1"/>
            <a:r>
              <a:rPr lang="ru-RU" dirty="0" smtClean="0"/>
              <a:t>Разработка страховых продуктов с учетом принципов устойчивости.</a:t>
            </a:r>
          </a:p>
          <a:p>
            <a:pPr lvl="1"/>
            <a:r>
              <a:rPr lang="ru-RU" dirty="0" smtClean="0"/>
              <a:t>Поддержка социальных и экологических инициатив.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54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7310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Широкоэкранный</PresentationFormat>
  <Paragraphs>71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1</cp:revision>
  <dcterms:created xsi:type="dcterms:W3CDTF">2024-11-24T22:00:39Z</dcterms:created>
  <dcterms:modified xsi:type="dcterms:W3CDTF">2024-11-24T22:01:29Z</dcterms:modified>
</cp:coreProperties>
</file>