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83D23-197F-4C1B-A324-FB510F3B29E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43325-8B6F-490D-9DF2-8DA7E5C2D8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1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35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95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0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62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9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2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3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5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65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C64A-0931-447A-AB88-A475BCA7D143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19B4-7C59-41E8-9767-47F94501EF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1568" y="4491629"/>
            <a:ext cx="8548864" cy="50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ИКМО-05-23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Миронов Дмитрий Сергеевич</a:t>
            </a:r>
            <a:endParaRPr lang="ru-RU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4254000" y="431021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7" y="573244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524001" y="1425645"/>
            <a:ext cx="9143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66CB9-8736-4BCC-B298-E2E1A7FDCDB3}"/>
              </a:ext>
            </a:extLst>
          </p:cNvPr>
          <p:cNvSpPr txBox="1"/>
          <p:nvPr/>
        </p:nvSpPr>
        <p:spPr>
          <a:xfrm>
            <a:off x="487677" y="2794715"/>
            <a:ext cx="1121664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ема:</a:t>
            </a:r>
            <a:r>
              <a:rPr lang="ru-RU" sz="1867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«Системы управления организацией: воспроизводственный подход».  </a:t>
            </a:r>
            <a:r>
              <a:rPr lang="ru-RU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0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2825"/>
            <a:ext cx="9144000" cy="8440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Основные </a:t>
            </a:r>
            <a:r>
              <a:rPr lang="ru-RU" b="1" dirty="0" smtClean="0"/>
              <a:t>принципы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923" y="1195754"/>
            <a:ext cx="6356839" cy="406204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Воспроизводственный подход — подход, ориентированный на постоянное возобновление производства товара для удовлетворения потребностей конкретного рынка с меньшими, по сравнению с лучшим аналогичным объектом на данном рынке, совокупными затратами на единицу полезного </a:t>
            </a:r>
            <a:r>
              <a:rPr lang="ru-RU" dirty="0" smtClean="0"/>
              <a:t>эффекта.</a:t>
            </a:r>
            <a:endParaRPr lang="ru-RU" dirty="0"/>
          </a:p>
        </p:txBody>
      </p:sp>
      <p:pic>
        <p:nvPicPr>
          <p:cNvPr id="1026" name="Picture 2" descr="Воспроизводственный процес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96" y="1058773"/>
            <a:ext cx="5418504" cy="535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0339"/>
            <a:ext cx="10515600" cy="102869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Преимущества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46" y="1099038"/>
            <a:ext cx="8129954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Повышение </a:t>
            </a:r>
            <a:r>
              <a:rPr lang="ru-RU" b="1" dirty="0"/>
              <a:t>конкурентоспособности</a:t>
            </a:r>
            <a:r>
              <a:rPr lang="ru-RU" dirty="0"/>
              <a:t>: за счет постоянного обновления технологий и процессов.</a:t>
            </a:r>
          </a:p>
          <a:p>
            <a:r>
              <a:rPr lang="ru-RU" b="1" dirty="0"/>
              <a:t>Устойчивость</a:t>
            </a:r>
            <a:r>
              <a:rPr lang="ru-RU" dirty="0"/>
              <a:t>: организация становится более устойчивой к внешним изменениям.</a:t>
            </a:r>
          </a:p>
          <a:p>
            <a:r>
              <a:rPr lang="ru-RU" b="1" dirty="0"/>
              <a:t>Эффективность</a:t>
            </a:r>
            <a:r>
              <a:rPr lang="ru-RU" dirty="0"/>
              <a:t>: снижение затрат и повышение производительности за счет оптимизации процессов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57854" y="400474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ru-RU" dirty="0" smtClean="0"/>
              <a:t>Преимущества</a:t>
            </a:r>
          </a:p>
          <a:p>
            <a:r>
              <a:rPr lang="ru-RU" dirty="0" smtClean="0"/>
              <a:t>                 </a:t>
            </a:r>
            <a:r>
              <a:rPr lang="en-US" dirty="0" smtClean="0"/>
              <a:t>	</a:t>
            </a:r>
            <a:r>
              <a:rPr lang="ru-RU" dirty="0" smtClean="0"/>
              <a:t>   /    </a:t>
            </a:r>
            <a:r>
              <a:rPr lang="en-US" dirty="0" smtClean="0"/>
              <a:t>		</a:t>
            </a:r>
            <a:r>
              <a:rPr lang="ru-RU" dirty="0" smtClean="0"/>
              <a:t>   |   </a:t>
            </a:r>
            <a:r>
              <a:rPr lang="en-US" dirty="0" smtClean="0"/>
              <a:t>                  </a:t>
            </a:r>
            <a:r>
              <a:rPr lang="ru-RU" dirty="0" smtClean="0"/>
              <a:t>     \</a:t>
            </a:r>
          </a:p>
          <a:p>
            <a:r>
              <a:rPr lang="ru-RU" dirty="0" smtClean="0"/>
              <a:t>                   /      </a:t>
            </a:r>
            <a:r>
              <a:rPr lang="en-US" dirty="0" smtClean="0"/>
              <a:t>		</a:t>
            </a:r>
            <a:r>
              <a:rPr lang="ru-RU" dirty="0" smtClean="0"/>
              <a:t>   |    </a:t>
            </a:r>
            <a:r>
              <a:rPr lang="en-US" dirty="0" smtClean="0"/>
              <a:t>     </a:t>
            </a:r>
            <a:r>
              <a:rPr lang="ru-RU" dirty="0" smtClean="0"/>
              <a:t>     </a:t>
            </a:r>
            <a:r>
              <a:rPr lang="en-US" dirty="0" smtClean="0"/>
              <a:t>              </a:t>
            </a:r>
            <a:r>
              <a:rPr lang="ru-RU" dirty="0" smtClean="0"/>
              <a:t>\</a:t>
            </a:r>
          </a:p>
          <a:p>
            <a:r>
              <a:rPr lang="ru-RU" dirty="0" smtClean="0"/>
              <a:t>                 /       </a:t>
            </a:r>
            <a:r>
              <a:rPr lang="en-US" dirty="0" smtClean="0"/>
              <a:t>		</a:t>
            </a:r>
            <a:r>
              <a:rPr lang="ru-RU" dirty="0" smtClean="0"/>
              <a:t>   |      </a:t>
            </a:r>
            <a:r>
              <a:rPr lang="en-US" dirty="0" smtClean="0"/>
              <a:t>             </a:t>
            </a:r>
            <a:r>
              <a:rPr lang="ru-RU" dirty="0" smtClean="0"/>
              <a:t> </a:t>
            </a:r>
            <a:r>
              <a:rPr lang="en-US" dirty="0" smtClean="0"/>
              <a:t>         </a:t>
            </a:r>
            <a:r>
              <a:rPr lang="ru-RU" dirty="0" smtClean="0"/>
              <a:t> \</a:t>
            </a:r>
          </a:p>
          <a:p>
            <a:r>
              <a:rPr lang="ru-RU" dirty="0" smtClean="0"/>
              <a:t>               /           </a:t>
            </a:r>
            <a:r>
              <a:rPr lang="en-US" dirty="0" smtClean="0"/>
              <a:t>		   </a:t>
            </a:r>
            <a:r>
              <a:rPr lang="ru-RU" dirty="0" smtClean="0"/>
              <a:t>|    </a:t>
            </a:r>
            <a:r>
              <a:rPr lang="en-US" dirty="0" smtClean="0"/>
              <a:t>       		</a:t>
            </a:r>
            <a:r>
              <a:rPr lang="ru-RU" dirty="0" smtClean="0"/>
              <a:t>  \</a:t>
            </a:r>
          </a:p>
          <a:p>
            <a:r>
              <a:rPr lang="ru-RU" dirty="0" smtClean="0"/>
              <a:t>             /        </a:t>
            </a:r>
            <a:r>
              <a:rPr lang="en-US" dirty="0" smtClean="0"/>
              <a:t>		</a:t>
            </a:r>
            <a:r>
              <a:rPr lang="ru-RU" dirty="0" smtClean="0"/>
              <a:t>   |        </a:t>
            </a:r>
            <a:r>
              <a:rPr lang="en-US" dirty="0" smtClean="0"/>
              <a:t>		 </a:t>
            </a:r>
            <a:r>
              <a:rPr lang="ru-RU" dirty="0" smtClean="0"/>
              <a:t>   \</a:t>
            </a:r>
          </a:p>
          <a:p>
            <a:r>
              <a:rPr lang="ru-RU" dirty="0" smtClean="0"/>
              <a:t>           /             </a:t>
            </a:r>
            <a:r>
              <a:rPr lang="en-US" dirty="0" smtClean="0"/>
              <a:t>		   </a:t>
            </a:r>
            <a:r>
              <a:rPr lang="ru-RU" dirty="0" smtClean="0"/>
              <a:t>|       </a:t>
            </a:r>
            <a:r>
              <a:rPr lang="en-US" dirty="0" smtClean="0"/>
              <a:t>    		    </a:t>
            </a:r>
            <a:r>
              <a:rPr lang="ru-RU" dirty="0" smtClean="0"/>
              <a:t>  \</a:t>
            </a:r>
          </a:p>
          <a:p>
            <a:r>
              <a:rPr lang="ru-RU" dirty="0" smtClean="0"/>
              <a:t>    Конкурентоспособность | Устойчивость </a:t>
            </a:r>
            <a:r>
              <a:rPr lang="en-US" dirty="0" smtClean="0"/>
              <a:t> </a:t>
            </a:r>
            <a:r>
              <a:rPr lang="ru-RU" dirty="0" smtClean="0"/>
              <a:t>| Эффективность</a:t>
            </a:r>
          </a:p>
          <a:p>
            <a:r>
              <a:rPr lang="ru-RU" dirty="0" smtClean="0"/>
              <a:t>  </a:t>
            </a:r>
            <a:r>
              <a:rPr lang="en-US" dirty="0" smtClean="0"/>
              <a:t>           </a:t>
            </a:r>
            <a:r>
              <a:rPr lang="ru-RU" dirty="0" smtClean="0"/>
              <a:t>(</a:t>
            </a:r>
            <a:r>
              <a:rPr lang="en-US" dirty="0" smtClean="0"/>
              <a:t>Competitiveness)     |(Sustainability) |   (Efficiency)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30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111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Компоненты </a:t>
            </a:r>
            <a:r>
              <a:rPr lang="ru-RU" b="1" dirty="0" smtClean="0"/>
              <a:t>подхода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454" y="1667363"/>
            <a:ext cx="5114192" cy="4351338"/>
          </a:xfrm>
        </p:spPr>
        <p:txBody>
          <a:bodyPr/>
          <a:lstStyle/>
          <a:p>
            <a:r>
              <a:rPr lang="ru-RU" dirty="0"/>
              <a:t>Стратегическое планирование</a:t>
            </a:r>
          </a:p>
          <a:p>
            <a:r>
              <a:rPr lang="ru-RU" dirty="0"/>
              <a:t>Управление ресурсами</a:t>
            </a:r>
          </a:p>
          <a:p>
            <a:r>
              <a:rPr lang="ru-RU" dirty="0"/>
              <a:t>Контроль и оценка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081" y="1476069"/>
            <a:ext cx="4914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0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967"/>
          </a:xfrm>
        </p:spPr>
        <p:txBody>
          <a:bodyPr/>
          <a:lstStyle/>
          <a:p>
            <a:pPr algn="ctr"/>
            <a:r>
              <a:rPr lang="ru-RU" b="1" dirty="0"/>
              <a:t>Практическая </a:t>
            </a:r>
            <a:r>
              <a:rPr lang="ru-RU" b="1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61746"/>
            <a:ext cx="9483969" cy="4515217"/>
          </a:xfrm>
        </p:spPr>
        <p:txBody>
          <a:bodyPr>
            <a:normAutofit/>
          </a:bodyPr>
          <a:lstStyle/>
          <a:p>
            <a:r>
              <a:rPr lang="ru-RU" b="1" dirty="0"/>
              <a:t>Практическая реализация</a:t>
            </a:r>
          </a:p>
          <a:p>
            <a:r>
              <a:rPr lang="ru-RU" b="1" dirty="0"/>
              <a:t>Внедрение ИТ-систем</a:t>
            </a:r>
            <a:endParaRPr lang="ru-RU" dirty="0"/>
          </a:p>
          <a:p>
            <a:pPr lvl="1"/>
            <a:r>
              <a:rPr lang="ru-RU" b="1" dirty="0"/>
              <a:t>ERP-системы</a:t>
            </a:r>
            <a:r>
              <a:rPr lang="ru-RU" dirty="0"/>
              <a:t>: интеграция всех бизнес-процессов в единую информационную систему.</a:t>
            </a:r>
          </a:p>
          <a:p>
            <a:pPr lvl="1"/>
            <a:r>
              <a:rPr lang="ru-RU" b="1" dirty="0"/>
              <a:t>CRM-системы</a:t>
            </a:r>
            <a:r>
              <a:rPr lang="ru-RU" dirty="0"/>
              <a:t>: управление взаимодействием с клиентами и повышение уровня сервиса.</a:t>
            </a:r>
          </a:p>
          <a:p>
            <a:r>
              <a:rPr lang="ru-RU" b="1" dirty="0"/>
              <a:t>Инновационные методы управления</a:t>
            </a:r>
            <a:endParaRPr lang="ru-RU" dirty="0"/>
          </a:p>
          <a:p>
            <a:pPr lvl="1"/>
            <a:r>
              <a:rPr lang="ru-RU" b="1" dirty="0" err="1"/>
              <a:t>Lean</a:t>
            </a:r>
            <a:r>
              <a:rPr lang="ru-RU" b="1" dirty="0"/>
              <a:t> </a:t>
            </a:r>
            <a:r>
              <a:rPr lang="ru-RU" b="1" dirty="0" err="1"/>
              <a:t>Management</a:t>
            </a:r>
            <a:r>
              <a:rPr lang="ru-RU" dirty="0"/>
              <a:t>: минимизация потерь и оптимизация процессов.</a:t>
            </a:r>
          </a:p>
          <a:p>
            <a:pPr lvl="1"/>
            <a:r>
              <a:rPr lang="ru-RU" b="1" dirty="0" err="1"/>
              <a:t>Agile</a:t>
            </a:r>
            <a:r>
              <a:rPr lang="ru-RU" dirty="0"/>
              <a:t>: гибкие методики управления проектами, обеспечивающие быструю адаптацию к изменениям.</a:t>
            </a:r>
          </a:p>
        </p:txBody>
      </p:sp>
    </p:spTree>
    <p:extLst>
      <p:ext uri="{BB962C8B-B14F-4D97-AF65-F5344CB8AC3E}">
        <p14:creationId xmlns:p14="http://schemas.microsoft.com/office/powerpoint/2010/main" val="163818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8703"/>
          </a:xfrm>
        </p:spPr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3244361"/>
            <a:ext cx="10515600" cy="293260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Воспроизводственный подход в управлении организацией позволяет достигать высокой эффективности и устойчивости в условиях динамично меняющегося рынка. Внедрение инновационных технологий и постоянное совершенствование процессов – ключ к успешному развитию и конкурентоспособности организации.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1368425"/>
            <a:ext cx="10515600" cy="1462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Достижение высокой эффективности и устойчивости</a:t>
            </a:r>
          </a:p>
          <a:p>
            <a:r>
              <a:rPr lang="ru-RU" dirty="0" smtClean="0"/>
              <a:t>Внедрение инновационных технологий</a:t>
            </a:r>
          </a:p>
          <a:p>
            <a:r>
              <a:rPr lang="ru-RU" dirty="0" smtClean="0"/>
              <a:t>Конкурентоспособность и развитие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17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406" y="2566524"/>
            <a:ext cx="9773530" cy="1227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2750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224</Words>
  <Application>Microsoft Office PowerPoint</Application>
  <PresentationFormat>Широкоэкранный</PresentationFormat>
  <Paragraphs>40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Основные принципы</vt:lpstr>
      <vt:lpstr>Преимущества </vt:lpstr>
      <vt:lpstr>Компоненты подхода</vt:lpstr>
      <vt:lpstr>Практическая реализация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2024-05-24T08:11:52Z</dcterms:created>
  <dcterms:modified xsi:type="dcterms:W3CDTF">2024-05-24T08:35:34Z</dcterms:modified>
</cp:coreProperties>
</file>