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</p:sldMasterIdLst>
  <p:notesMasterIdLst>
    <p:notesMasterId r:id="rId13"/>
  </p:notesMasterIdLst>
  <p:sldIdLst>
    <p:sldId id="704" r:id="rId3"/>
    <p:sldId id="696" r:id="rId4"/>
    <p:sldId id="707" r:id="rId5"/>
    <p:sldId id="708" r:id="rId6"/>
    <p:sldId id="709" r:id="rId7"/>
    <p:sldId id="711" r:id="rId8"/>
    <p:sldId id="714" r:id="rId9"/>
    <p:sldId id="712" r:id="rId10"/>
    <p:sldId id="713" r:id="rId11"/>
    <p:sldId id="710" r:id="rId12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1" d="100"/>
          <a:sy n="61" d="100"/>
        </p:scale>
        <p:origin x="243" y="6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12.01.2024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1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0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4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462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92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3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3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76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2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6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0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1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8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6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462" indent="0">
              <a:buNone/>
              <a:defRPr sz="5500"/>
            </a:lvl2pPr>
            <a:lvl3pPr marL="1794922" indent="0">
              <a:buNone/>
              <a:defRPr sz="4700"/>
            </a:lvl3pPr>
            <a:lvl4pPr marL="2692384" indent="0">
              <a:buNone/>
              <a:defRPr sz="3900"/>
            </a:lvl4pPr>
            <a:lvl5pPr marL="3589845" indent="0">
              <a:buNone/>
              <a:defRPr sz="3900"/>
            </a:lvl5pPr>
            <a:lvl6pPr marL="4487305" indent="0">
              <a:buNone/>
              <a:defRPr sz="3900"/>
            </a:lvl6pPr>
            <a:lvl7pPr marL="5384766" indent="0">
              <a:buNone/>
              <a:defRPr sz="3900"/>
            </a:lvl7pPr>
            <a:lvl8pPr marL="6282228" indent="0">
              <a:buNone/>
              <a:defRPr sz="3900"/>
            </a:lvl8pPr>
            <a:lvl9pPr marL="7179689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6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5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02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04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0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0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11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1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91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8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026" indent="0">
              <a:buNone/>
              <a:defRPr sz="5500"/>
            </a:lvl2pPr>
            <a:lvl3pPr marL="1794047" indent="0">
              <a:buNone/>
              <a:defRPr sz="4700"/>
            </a:lvl3pPr>
            <a:lvl4pPr marL="2691069" indent="0">
              <a:buNone/>
              <a:defRPr sz="3900"/>
            </a:lvl4pPr>
            <a:lvl5pPr marL="3588091" indent="0">
              <a:buNone/>
              <a:defRPr sz="3900"/>
            </a:lvl5pPr>
            <a:lvl6pPr marL="4485115" indent="0">
              <a:buNone/>
              <a:defRPr sz="3900"/>
            </a:lvl6pPr>
            <a:lvl7pPr marL="5382138" indent="0">
              <a:buNone/>
              <a:defRPr sz="3900"/>
            </a:lvl7pPr>
            <a:lvl8pPr marL="6279162" indent="0">
              <a:buNone/>
              <a:defRPr sz="3900"/>
            </a:lvl8pPr>
            <a:lvl9pPr marL="7176184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1794047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767" indent="-672767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7664" indent="-560638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59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39581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6604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3628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0650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27673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4697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026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047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1069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8091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5115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2138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79162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6184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794922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096" indent="-673096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8375" indent="-560913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3653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41114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8575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6037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3498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30959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421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46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2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384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984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730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4766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2228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9689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5022850" y="1387475"/>
            <a:ext cx="10436632" cy="830820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solidFill>
                  <a:srgbClr val="0071CE"/>
                </a:solidFill>
                <a:latin typeface="IBM Plex Mono" panose="020B0509050203000203"/>
              </a:rPr>
              <a:t> 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1212851" y="4601726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39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АКСЕЛЕРАТОР 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1175125" y="5939664"/>
            <a:ext cx="5981325" cy="4615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Создание </a:t>
            </a:r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системы для OLAP – </a:t>
            </a:r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кубов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F3B9F233-1C95-384D-9DFE-652E1723CCAE}"/>
              </a:ext>
            </a:extLst>
          </p:cNvPr>
          <p:cNvSpPr/>
          <p:nvPr/>
        </p:nvSpPr>
        <p:spPr>
          <a:xfrm>
            <a:off x="1212853" y="8457629"/>
            <a:ext cx="441483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solidFill>
                  <a:srgbClr val="0071CE"/>
                </a:solidFill>
                <a:latin typeface="IBM Plex Mono" panose="020B0509050203000203"/>
              </a:rPr>
              <a:t>Миронов Дмитрий Сергеевич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1212858" y="8850613"/>
            <a:ext cx="7948683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[</a:t>
            </a:r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Институт Информационных технологий</a:t>
            </a:r>
            <a:r>
              <a:rPr lang="en-US" sz="2400" dirty="0" smtClean="0">
                <a:solidFill>
                  <a:srgbClr val="0F316C"/>
                </a:solidFill>
                <a:latin typeface="IBM Plex Mono" panose="020B0509050203000203"/>
              </a:rPr>
              <a:t>]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1365250" y="5426077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solidFill>
                <a:srgbClr val="0071CE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365254" y="8412100"/>
            <a:ext cx="441483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Миронов </a:t>
            </a:r>
            <a:r>
              <a:rPr lang="ru-RU" sz="2400" b="1" dirty="0" smtClean="0">
                <a:solidFill>
                  <a:srgbClr val="0071CE"/>
                </a:solidFill>
                <a:latin typeface="IBM Plex Mono" panose="020B0509050203000203"/>
              </a:rPr>
              <a:t>Дмитрий Сергеевич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365257" y="8805084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Институт информационных технологий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9" y="1082679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470886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400" dirty="0">
                <a:latin typeface="IBM Plex Mono" panose="020B0509050203000203"/>
              </a:rPr>
              <a:t>быстро внедрять аналитику и принимать решения на основе данных, в том числе анализ сценарное моделирования финансового результата компании с помощью тесно интегрированных моделей финансового и инвестиционного 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Организациям эффективно обрабатывать огромные объемы данных.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Хранение данных в предварительно агрегированной форме, что делает их эффективными для анализа больших наборов данных</a:t>
            </a:r>
            <a:r>
              <a:rPr lang="ru-RU" sz="2400" dirty="0" smtClean="0">
                <a:latin typeface="IBM Plex Mono" panose="020B0509050203000203"/>
              </a:rPr>
              <a:t>.</a:t>
            </a:r>
            <a:endParaRPr lang="ru-RU" sz="20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9372592" cy="1466612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Предлагаемое решение </a:t>
            </a:r>
          </a:p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20185" y="2378075"/>
            <a:ext cx="17449792" cy="467398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>
                <a:latin typeface="IBM Plex Mono" panose="020B0509050203000203" pitchFamily="49" charset="-52"/>
              </a:rPr>
              <a:t>Создание своей системы для формирование </a:t>
            </a:r>
            <a:r>
              <a:rPr lang="en-US" sz="2400" dirty="0">
                <a:latin typeface="IBM Plex Mono" panose="020B0509050203000203" pitchFamily="49" charset="-52"/>
              </a:rPr>
              <a:t>OLAP</a:t>
            </a:r>
            <a:r>
              <a:rPr lang="ru-RU" sz="2400" dirty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 pitchFamily="49" charset="-52"/>
              </a:rPr>
              <a:t>Технологический подход: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400" dirty="0" err="1">
                <a:latin typeface="IBM Plex Mono" panose="020B0509050203000203" pitchFamily="49" charset="-52"/>
              </a:rPr>
              <a:t>posgres</a:t>
            </a:r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sql</a:t>
            </a:r>
            <a:r>
              <a:rPr lang="ru-RU" sz="2400" dirty="0">
                <a:latin typeface="IBM Plex Mono" panose="020B0509050203000203" pitchFamily="49" charset="-52"/>
              </a:rPr>
              <a:t> всей информации об измерениях куба в одной сложной координате ( отображение n-мерного пространства на прямую) позволяет получать любые срезы (даже состоящие из объединения ортогональных плоскостей) за минимально время – время одного запроса получения (</a:t>
            </a:r>
            <a:r>
              <a:rPr lang="en-US" sz="2400" dirty="0">
                <a:latin typeface="IBM Plex Mono" panose="020B0509050203000203" pitchFamily="49" charset="-52"/>
              </a:rPr>
              <a:t>select</a:t>
            </a:r>
            <a:r>
              <a:rPr lang="ru-RU" sz="2400" dirty="0">
                <a:latin typeface="IBM Plex Mono" panose="020B0509050203000203" pitchFamily="49" charset="-52"/>
              </a:rPr>
              <a:t>).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Использование библиотеки </a:t>
            </a:r>
            <a:r>
              <a:rPr lang="ru-RU" sz="2400" dirty="0" err="1" smtClean="0">
                <a:latin typeface="IBM Plex Mono" panose="020B0509050203000203" pitchFamily="49" charset="-52"/>
              </a:rPr>
              <a:t>pandas</a:t>
            </a:r>
            <a:r>
              <a:rPr lang="ru-RU" sz="2400" dirty="0" smtClean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базу.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8686792" cy="1466612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Техническая значимость</a:t>
            </a:r>
          </a:p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328898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/>
              </a:rPr>
              <a:t>Скорость расчетов и получения</a:t>
            </a:r>
            <a:r>
              <a:rPr lang="en-US" sz="2400" b="1" dirty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/>
              </a:rPr>
              <a:t>Функциональная доработка и техническая поддержка: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добавления функционала для специализированных организаций.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Обеспечение постоянной технической поддержки и обновлений.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711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1356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Благодаря 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Кубы OLAP обеспечат 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10416" y="7940675"/>
            <a:ext cx="17376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Актуальность проекта в более быстром формировании </a:t>
            </a:r>
            <a:r>
              <a:rPr lang="en-US" sz="2400" dirty="0">
                <a:latin typeface="IBM Plex Mono" panose="020B0509050203000203"/>
              </a:rPr>
              <a:t>OLAP-</a:t>
            </a:r>
            <a:r>
              <a:rPr lang="ru-RU" sz="2400" dirty="0">
                <a:latin typeface="IBM Plex Mono" panose="020B0509050203000203"/>
              </a:rPr>
              <a:t>куба и способе его представления</a:t>
            </a:r>
            <a:endParaRPr lang="en-US" sz="24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Переход на свою платформу и ее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План монетизации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18997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Разработка и последующая продажа различным организациям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2858" y="3652132"/>
            <a:ext cx="11582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2858" y="4951788"/>
            <a:ext cx="1653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</a:t>
            </a:r>
            <a:r>
              <a:rPr lang="ru-RU" dirty="0">
                <a:latin typeface="IBM Plex Mono" panose="020B0509050203000203" pitchFamily="49" charset="-52"/>
              </a:rPr>
              <a:t> </a:t>
            </a:r>
            <a:r>
              <a:rPr lang="ru-RU" sz="2400" dirty="0">
                <a:latin typeface="IBM Plex Mono" panose="020B0509050203000203"/>
              </a:rPr>
              <a:t>добавлять специальные функции с сборку </a:t>
            </a:r>
            <a:r>
              <a:rPr lang="en-US" sz="2400" dirty="0">
                <a:latin typeface="IBM Plex Mono" panose="020B0509050203000203"/>
              </a:rPr>
              <a:t>OLAP-</a:t>
            </a:r>
            <a:r>
              <a:rPr lang="ru-RU" sz="2400" dirty="0">
                <a:latin typeface="IBM Plex Mono" panose="020B0509050203000203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использовать платные подписки при использовании специальных доработок</a:t>
            </a:r>
          </a:p>
        </p:txBody>
      </p:sp>
    </p:spTree>
    <p:extLst>
      <p:ext uri="{BB962C8B-B14F-4D97-AF65-F5344CB8AC3E}">
        <p14:creationId xmlns:p14="http://schemas.microsoft.com/office/powerpoint/2010/main" val="1223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70450" y="549275"/>
            <a:ext cx="926855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 algn="ctr"/>
            <a:r>
              <a:rPr lang="ru-RU" sz="4700" b="1" dirty="0" smtClean="0">
                <a:solidFill>
                  <a:schemeClr val="tx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Пример проекта</a:t>
            </a:r>
            <a:endParaRPr lang="ru-RU" sz="4700" b="1" dirty="0">
              <a:solidFill>
                <a:schemeClr val="tx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692275"/>
            <a:ext cx="7620000" cy="51788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50" y="1692275"/>
            <a:ext cx="10701389" cy="51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650" y="1730524"/>
            <a:ext cx="1668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  <a:endParaRPr lang="en-US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1.3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Поиск </a:t>
            </a:r>
            <a:r>
              <a:rPr lang="ru-RU" sz="2400" dirty="0">
                <a:latin typeface="IBM Plex Mono" panose="020B0509050203000203" pitchFamily="49" charset="-52"/>
              </a:rPr>
              <a:t>системного аналитика (100000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	1.4 Специалист по обучению (30000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	1.5 Техническая поддержка (30000 руб.)</a:t>
            </a:r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сервера (1 месяц)</a:t>
            </a: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4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3.1 Тестирование продукта (3 месяца)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60450" y="872417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700" b="1" dirty="0">
              <a:solidFill>
                <a:schemeClr val="tx2"/>
              </a:solidFill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0450" y="809307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  <a:latin typeface="Montserrat SemiBold"/>
              </a:rPr>
              <a:t>Итого: 560 000 руб.</a:t>
            </a:r>
          </a:p>
        </p:txBody>
      </p:sp>
    </p:spTree>
    <p:extLst>
      <p:ext uri="{BB962C8B-B14F-4D97-AF65-F5344CB8AC3E}">
        <p14:creationId xmlns:p14="http://schemas.microsoft.com/office/powerpoint/2010/main" val="282159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6650" y="701675"/>
            <a:ext cx="101346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36650" y="2225675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(2)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Настройка сервера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Разработка (9 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платформы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47250" y="2225675"/>
            <a:ext cx="100520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3: Интеграция и тестирование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3.1. Интеграция с существующими системами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3.2. Тестирование и оптимизация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 : 200 000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3: Запуск и поддержка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3.1. Обучение и поддержка пользователей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Специалист по обучению: 30 000 руб.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Техническая поддержка: 90 000 руб. (3 месяца)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36650" y="6710392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3 720 000 руб.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438" y="748347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34992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10574</TotalTime>
  <Words>717</Words>
  <Application>Microsoft Office PowerPoint</Application>
  <PresentationFormat>Произвольный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IBM Plex Mono</vt:lpstr>
      <vt:lpstr>IBM Plex Sans</vt:lpstr>
      <vt:lpstr>Montserrat SemiBold</vt:lpstr>
      <vt:lpstr>MS Mincho</vt:lpstr>
      <vt:lpstr>Times New Roman</vt:lpstr>
      <vt:lpstr>1_Тема2</vt:lpstr>
      <vt:lpstr>2_Тема2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Дмитрий</cp:lastModifiedBy>
  <cp:revision>307</cp:revision>
  <dcterms:created xsi:type="dcterms:W3CDTF">2018-10-03T13:56:53Z</dcterms:created>
  <dcterms:modified xsi:type="dcterms:W3CDTF">2024-01-12T13:20:22Z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