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704" r:id="rId2"/>
    <p:sldId id="696" r:id="rId3"/>
    <p:sldId id="707" r:id="rId4"/>
    <p:sldId id="711" r:id="rId5"/>
    <p:sldId id="713" r:id="rId6"/>
    <p:sldId id="712" r:id="rId7"/>
    <p:sldId id="709" r:id="rId8"/>
    <p:sldId id="717" r:id="rId9"/>
    <p:sldId id="716" r:id="rId10"/>
    <p:sldId id="710" r:id="rId11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C6D9E7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66" d="100"/>
          <a:sy n="66" d="100"/>
        </p:scale>
        <p:origin x="774" y="90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12.01.2024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8CCBB-81F9-477D-A072-57A81C27A3A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8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0104105" cy="113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800933" cy="1130935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4146" y="1850860"/>
            <a:ext cx="14496941" cy="3937329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46" y="5940028"/>
            <a:ext cx="14496941" cy="2730474"/>
          </a:xfrm>
        </p:spPr>
        <p:txBody>
          <a:bodyPr>
            <a:normAutofit/>
          </a:bodyPr>
          <a:lstStyle>
            <a:lvl1pPr marL="0" indent="0" algn="l">
              <a:buNone/>
              <a:defRPr sz="3298" cap="all" baseline="0">
                <a:solidFill>
                  <a:schemeClr val="tx2"/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70520" y="8921823"/>
            <a:ext cx="4523423" cy="602118"/>
          </a:xfrm>
        </p:spPr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4145" y="8921823"/>
            <a:ext cx="8450723" cy="602118"/>
          </a:xfrm>
        </p:spPr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19595" y="8921820"/>
            <a:ext cx="1271494" cy="602118"/>
          </a:xfrm>
        </p:spPr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9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9" y="7098711"/>
            <a:ext cx="16345060" cy="1351177"/>
          </a:xfrm>
        </p:spPr>
        <p:txBody>
          <a:bodyPr anchor="b">
            <a:normAutofit/>
          </a:bodyPr>
          <a:lstStyle>
            <a:lvl1pPr>
              <a:defRPr sz="527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139" y="1000042"/>
            <a:ext cx="16345059" cy="54415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277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062" y="8449888"/>
            <a:ext cx="16342594" cy="1125447"/>
          </a:xfrm>
        </p:spPr>
        <p:txBody>
          <a:bodyPr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214" y="1005276"/>
            <a:ext cx="16334507" cy="5654675"/>
          </a:xfrm>
        </p:spPr>
        <p:txBody>
          <a:bodyPr anchor="ctr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38" y="7288247"/>
            <a:ext cx="16332040" cy="2261868"/>
          </a:xfrm>
        </p:spPr>
        <p:txBody>
          <a:bodyPr anchor="ctr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6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44" y="1005275"/>
            <a:ext cx="15339850" cy="4532363"/>
          </a:xfrm>
        </p:spPr>
        <p:txBody>
          <a:bodyPr anchor="ctr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37271" y="5550053"/>
            <a:ext cx="14432176" cy="90528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39" y="7107376"/>
            <a:ext cx="16334585" cy="2456289"/>
          </a:xfrm>
        </p:spPr>
        <p:txBody>
          <a:bodyPr anchor="ctr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89854" y="120777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375684" y="4559644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68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8" y="3519192"/>
            <a:ext cx="16334583" cy="4142202"/>
          </a:xfrm>
        </p:spPr>
        <p:txBody>
          <a:bodyPr anchor="b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063" y="7680818"/>
            <a:ext cx="16332116" cy="1881006"/>
          </a:xfrm>
        </p:spPr>
        <p:txBody>
          <a:bodyPr anchor="t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2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2142" y="1005276"/>
            <a:ext cx="16334578" cy="314148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2138" y="4410388"/>
            <a:ext cx="5271553" cy="113093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59891" y="5541322"/>
            <a:ext cx="5291070" cy="400879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4662" y="4415618"/>
            <a:ext cx="5250918" cy="113093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7259" y="5546553"/>
            <a:ext cx="5269791" cy="400879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48350" y="4410388"/>
            <a:ext cx="5268369" cy="113093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48350" y="5541322"/>
            <a:ext cx="5268369" cy="400879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2140" y="1005276"/>
            <a:ext cx="16334580" cy="314148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2142" y="7263505"/>
            <a:ext cx="5268818" cy="9502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9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2142" y="4398077"/>
            <a:ext cx="5268818" cy="251318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98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2142" y="8213804"/>
            <a:ext cx="5268818" cy="13486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2261" y="7263505"/>
            <a:ext cx="5277326" cy="9502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9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02261" y="4398077"/>
            <a:ext cx="5274919" cy="251318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98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399854" y="8213802"/>
            <a:ext cx="5277326" cy="133631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48557" y="7263503"/>
            <a:ext cx="5261399" cy="9502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9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48350" y="4398077"/>
            <a:ext cx="5268371" cy="251318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98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48350" y="8213798"/>
            <a:ext cx="5268369" cy="133631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8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0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0541" y="1005275"/>
            <a:ext cx="3306180" cy="8544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2138" y="1005275"/>
            <a:ext cx="12777102" cy="85448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9" y="2340409"/>
            <a:ext cx="16334581" cy="4704375"/>
          </a:xfrm>
        </p:spPr>
        <p:txBody>
          <a:bodyPr anchor="b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139" y="7296101"/>
            <a:ext cx="16334581" cy="2267107"/>
          </a:xfrm>
        </p:spPr>
        <p:txBody>
          <a:bodyPr>
            <a:normAutofit/>
          </a:bodyPr>
          <a:lstStyle>
            <a:lvl1pPr marL="0" indent="0">
              <a:buNone/>
              <a:defRPr sz="296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3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138" y="3709569"/>
            <a:ext cx="8044260" cy="584054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1" y="3709569"/>
            <a:ext cx="8039020" cy="584054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9" y="1020986"/>
            <a:ext cx="16334581" cy="2437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105" y="3709569"/>
            <a:ext cx="7667298" cy="13586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2139" y="5068260"/>
            <a:ext cx="8044263" cy="448185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54666" y="3709567"/>
            <a:ext cx="7662053" cy="13586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5068260"/>
            <a:ext cx="8039018" cy="448185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3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870" y="1005277"/>
            <a:ext cx="6358444" cy="2704290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60" y="977350"/>
            <a:ext cx="9714358" cy="8572768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0870" y="3709569"/>
            <a:ext cx="6358444" cy="5840549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43" y="1005276"/>
            <a:ext cx="9785756" cy="2704293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70501" y="1005278"/>
            <a:ext cx="6046219" cy="85448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39" y="3709569"/>
            <a:ext cx="9785761" cy="5840549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0104105" cy="113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3560" y="1"/>
            <a:ext cx="19876359" cy="1130935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2142" y="1019982"/>
            <a:ext cx="16334578" cy="243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141" y="3709571"/>
            <a:ext cx="16334580" cy="584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6152" y="9701959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2140" y="9701957"/>
            <a:ext cx="10288361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45226" y="9701956"/>
            <a:ext cx="127149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9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593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SzPct val="125000"/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4101119" y="295268"/>
            <a:ext cx="11213295" cy="830878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pPr algn="ctr"/>
            <a:r>
              <a:rPr lang="ru-RU" sz="2400" b="1" dirty="0"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 b="1" dirty="0"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latin typeface="IBM Plex Mono" panose="020B0509050203000203"/>
              </a:rPr>
              <a:t> </a:t>
            </a:r>
            <a:r>
              <a:rPr lang="ru-RU" sz="2400" b="1" dirty="0"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5669166" y="1539875"/>
            <a:ext cx="8077200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3900" b="1" dirty="0">
                <a:latin typeface="Montserrat SemiBold" pitchFamily="2" charset="77"/>
                <a:cs typeface="Times New Roman" panose="02020603050405020304" pitchFamily="18" charset="0"/>
              </a:rPr>
              <a:t>РТУ МИРЭА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FBCD9-3BD6-A741-A384-524E49E7FAD6}"/>
              </a:ext>
            </a:extLst>
          </p:cNvPr>
          <p:cNvSpPr/>
          <p:nvPr/>
        </p:nvSpPr>
        <p:spPr>
          <a:xfrm>
            <a:off x="2847484" y="2682875"/>
            <a:ext cx="13720564" cy="304686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lvl="1" algn="ctr"/>
            <a:r>
              <a:rPr lang="ru-RU" sz="9600" dirty="0">
                <a:latin typeface="IBM Plex Mono" panose="020B0509050203000203"/>
              </a:rPr>
              <a:t>Создание системы для OLAP – кубов</a:t>
            </a: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1983653" y="9388475"/>
            <a:ext cx="7732277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latin typeface="IBM Plex Mono" panose="020B0509050203000203"/>
              </a:rPr>
              <a:t>РТУ МИРЭА, Институт информационных технологий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3734585" y="3444875"/>
            <a:ext cx="12420600" cy="958781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r>
              <a:rPr lang="ru-RU" sz="6100" b="1" dirty="0" smtClean="0">
                <a:latin typeface="Montserrat SemiBold" pitchFamily="2" charset="77"/>
                <a:cs typeface="Times New Roman" panose="02020603050405020304" pitchFamily="18" charset="0"/>
              </a:rPr>
              <a:t>ЗА </a:t>
            </a:r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ВНИМАНИЕ!</a:t>
            </a:r>
            <a:r>
              <a:rPr lang="en-US" sz="6100" b="1" dirty="0"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209928DF-4EEE-874F-9C08-28FDC66F39D5}"/>
              </a:ext>
            </a:extLst>
          </p:cNvPr>
          <p:cNvSpPr/>
          <p:nvPr/>
        </p:nvSpPr>
        <p:spPr>
          <a:xfrm>
            <a:off x="1974850" y="8093075"/>
            <a:ext cx="2369335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smtClean="0">
                <a:latin typeface="IBM Plex Mono" panose="020B0509050203000203"/>
              </a:rPr>
              <a:t>Миронов Д.С.</a:t>
            </a:r>
            <a:endParaRPr lang="ru-RU" sz="2400" b="1" dirty="0">
              <a:latin typeface="IBM Plex Mono" panose="020B0509050203000203"/>
            </a:endParaRPr>
          </a:p>
        </p:txBody>
      </p:sp>
      <p:sp>
        <p:nvSpPr>
          <p:cNvPr id="4" name="Прямоугольник 12">
            <a:extLst>
              <a:ext uri="{FF2B5EF4-FFF2-40B4-BE49-F238E27FC236}">
                <a16:creationId xmlns:a16="http://schemas.microsoft.com/office/drawing/2014/main" id="{3E01D232-F225-3349-8F7D-9EB59C258FBD}"/>
              </a:ext>
            </a:extLst>
          </p:cNvPr>
          <p:cNvSpPr/>
          <p:nvPr/>
        </p:nvSpPr>
        <p:spPr>
          <a:xfrm>
            <a:off x="1974850" y="8931275"/>
            <a:ext cx="7546329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latin typeface="IBM Plex Mono" panose="020B0509050203000203"/>
              </a:rPr>
              <a:t>РТУ МИРЭА, Институт информационных технологий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7545557" y="549275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120362" y="1997075"/>
            <a:ext cx="15574789" cy="655552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Необходимость компаниям </a:t>
            </a:r>
            <a:r>
              <a:rPr lang="ru-RU" sz="2800" dirty="0">
                <a:latin typeface="IBM Plex Mono" panose="020B0509050203000203"/>
              </a:rPr>
              <a:t>быстро внедрять аналитику и принимать решения на основе </a:t>
            </a:r>
            <a:r>
              <a:rPr lang="ru-RU" sz="2800" dirty="0" smtClean="0">
                <a:latin typeface="IBM Plex Mono" panose="020B0509050203000203"/>
              </a:rPr>
              <a:t>данных</a:t>
            </a:r>
            <a:r>
              <a:rPr lang="ru-RU" sz="2800" dirty="0" smtClean="0">
                <a:latin typeface="IBM Plex Mono" panose="020B0509050203000203"/>
              </a:rPr>
              <a:t>, в </a:t>
            </a:r>
            <a:r>
              <a:rPr lang="ru-RU" sz="2800" dirty="0">
                <a:latin typeface="IBM Plex Mono" panose="020B0509050203000203"/>
              </a:rPr>
              <a:t>том числе анализ сценарное моделирования финансового результата компании с помощью тесно интегрированных моделей финансового и инвестиционного </a:t>
            </a:r>
            <a:r>
              <a:rPr lang="ru-RU" sz="2800" dirty="0" smtClean="0">
                <a:latin typeface="IBM Plex Mono" panose="020B0509050203000203"/>
              </a:rPr>
              <a:t>планирования.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Аналитическая обработка данных в реальном времени.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Системы OLAP предоставляют интерактивный и удобный интерфейс для оперативной отчетности и анализа. Аналитики могут быстро анализировать данные, применять фильтры и создавать собственные отчеты, не полагаясь на навыки ИТ или программирования. </a:t>
            </a:r>
            <a:endParaRPr lang="ru-RU" sz="2800" dirty="0" smtClean="0">
              <a:latin typeface="IBM Plex Mono" panose="020B0509050203000203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Организациям </a:t>
            </a:r>
            <a:r>
              <a:rPr lang="ru-RU" sz="2800" dirty="0">
                <a:latin typeface="IBM Plex Mono" panose="020B0509050203000203"/>
              </a:rPr>
              <a:t>эффективно обрабатывать огромные объемы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Хранение данных </a:t>
            </a:r>
            <a:r>
              <a:rPr lang="ru-RU" sz="2800" dirty="0">
                <a:latin typeface="IBM Plex Mono" panose="020B0509050203000203"/>
              </a:rPr>
              <a:t>в предварительно агрегированной форме, что делает их эффективными для анализа больших наборов </a:t>
            </a:r>
            <a:r>
              <a:rPr lang="ru-RU" sz="2800" dirty="0" smtClean="0">
                <a:latin typeface="IBM Plex Mono" panose="020B0509050203000203"/>
              </a:rPr>
              <a:t>данных.</a:t>
            </a:r>
            <a:endParaRPr lang="ru-RU" sz="22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2927358" y="320675"/>
            <a:ext cx="14020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Г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ипотезы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решения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предполагаемой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задачи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203454" y="1844675"/>
            <a:ext cx="15468600" cy="655552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 pitchFamily="49" charset="-52"/>
              </a:rPr>
              <a:t>Создание своей системы для формирование </a:t>
            </a:r>
            <a:r>
              <a:rPr lang="en-US" sz="2800" dirty="0" smtClean="0">
                <a:latin typeface="IBM Plex Mono" panose="020B0509050203000203" pitchFamily="49" charset="-52"/>
              </a:rPr>
              <a:t>OLAP</a:t>
            </a:r>
            <a:r>
              <a:rPr lang="ru-RU" sz="2800" dirty="0" smtClean="0">
                <a:latin typeface="IBM Plex Mono" panose="020B0509050203000203" pitchFamily="49" charset="-52"/>
              </a:rPr>
              <a:t>-кубов с формой хранения в виде индексов каждого из полученных значений. </a:t>
            </a:r>
            <a:endParaRPr lang="ru-RU" sz="2800" dirty="0">
              <a:latin typeface="IBM Plex Mono" panose="020B0509050203000203" pitchFamily="49" charset="-52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 pitchFamily="49" charset="-52"/>
              </a:rPr>
              <a:t>Технологический подход:</a:t>
            </a:r>
            <a:endParaRPr lang="ru-RU" sz="2800" b="1" dirty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Использования для хранения данных куба в </a:t>
            </a:r>
            <a:r>
              <a:rPr lang="ru-RU" sz="2800" dirty="0" err="1">
                <a:latin typeface="IBM Plex Mono" panose="020B0509050203000203" pitchFamily="49" charset="-52"/>
              </a:rPr>
              <a:t>posgres</a:t>
            </a:r>
            <a:r>
              <a:rPr lang="ru-RU" sz="2800" dirty="0">
                <a:latin typeface="IBM Plex Mono" panose="020B0509050203000203" pitchFamily="49" charset="-52"/>
              </a:rPr>
              <a:t> </a:t>
            </a:r>
            <a:r>
              <a:rPr lang="ru-RU" sz="2800" dirty="0" err="1">
                <a:latin typeface="IBM Plex Mono" panose="020B0509050203000203" pitchFamily="49" charset="-52"/>
              </a:rPr>
              <a:t>sql</a:t>
            </a:r>
            <a:r>
              <a:rPr lang="ru-RU" sz="2800" dirty="0">
                <a:latin typeface="IBM Plex Mono" panose="020B0509050203000203" pitchFamily="49" charset="-52"/>
              </a:rPr>
              <a:t> всей информации об </a:t>
            </a:r>
            <a:r>
              <a:rPr lang="ru-RU" sz="2800" dirty="0" smtClean="0">
                <a:latin typeface="IBM Plex Mono" panose="020B0509050203000203" pitchFamily="49" charset="-52"/>
              </a:rPr>
              <a:t>измерениях </a:t>
            </a:r>
            <a:r>
              <a:rPr lang="ru-RU" sz="2800" dirty="0">
                <a:latin typeface="IBM Plex Mono" panose="020B0509050203000203" pitchFamily="49" charset="-52"/>
              </a:rPr>
              <a:t>куба в одной сложной координате ( отображение n-мерного пространства на прямую) позволяет получать любые </a:t>
            </a:r>
            <a:r>
              <a:rPr lang="ru-RU" sz="2800" dirty="0" smtClean="0">
                <a:latin typeface="IBM Plex Mono" panose="020B0509050203000203" pitchFamily="49" charset="-52"/>
              </a:rPr>
              <a:t>срезы (</a:t>
            </a:r>
            <a:r>
              <a:rPr lang="ru-RU" sz="2800" dirty="0">
                <a:latin typeface="IBM Plex Mono" panose="020B0509050203000203" pitchFamily="49" charset="-52"/>
              </a:rPr>
              <a:t>даже состоящие из объединения ортогональных плоскостей) за минимально время – время одного </a:t>
            </a:r>
            <a:r>
              <a:rPr lang="ru-RU" sz="2800" dirty="0" smtClean="0">
                <a:latin typeface="IBM Plex Mono" panose="020B0509050203000203" pitchFamily="49" charset="-52"/>
              </a:rPr>
              <a:t>запроса получения (</a:t>
            </a:r>
            <a:r>
              <a:rPr lang="en-US" sz="2800" dirty="0" smtClean="0">
                <a:latin typeface="IBM Plex Mono" panose="020B0509050203000203" pitchFamily="49" charset="-52"/>
              </a:rPr>
              <a:t>select</a:t>
            </a:r>
            <a:r>
              <a:rPr lang="ru-RU" sz="2800" dirty="0" smtClean="0">
                <a:latin typeface="IBM Plex Mono" panose="020B0509050203000203" pitchFamily="49" charset="-52"/>
              </a:rPr>
              <a:t>).</a:t>
            </a:r>
            <a:endParaRPr lang="en-US" sz="2800" dirty="0" smtClean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 pitchFamily="49" charset="-52"/>
              </a:rPr>
              <a:t>Использование </a:t>
            </a:r>
            <a:r>
              <a:rPr lang="ru-RU" sz="2800" dirty="0">
                <a:latin typeface="IBM Plex Mono" panose="020B0509050203000203" pitchFamily="49" charset="-52"/>
              </a:rPr>
              <a:t>библиотеки </a:t>
            </a:r>
            <a:r>
              <a:rPr lang="ru-RU" sz="2800" dirty="0" err="1">
                <a:latin typeface="IBM Plex Mono" panose="020B0509050203000203" pitchFamily="49" charset="-52"/>
              </a:rPr>
              <a:t>pandas</a:t>
            </a:r>
            <a:r>
              <a:rPr lang="ru-RU" sz="2800" dirty="0">
                <a:latin typeface="IBM Plex Mono" panose="020B0509050203000203" pitchFamily="49" charset="-52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 pitchFamily="49" charset="-52"/>
              </a:rPr>
              <a:t>.</a:t>
            </a:r>
            <a:endParaRPr lang="ru-RU" sz="28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00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9B6B9A-82FB-49E7-8102-C3D671186959}"/>
              </a:ext>
            </a:extLst>
          </p:cNvPr>
          <p:cNvSpPr/>
          <p:nvPr/>
        </p:nvSpPr>
        <p:spPr>
          <a:xfrm>
            <a:off x="1593850" y="1616075"/>
            <a:ext cx="1645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Скорость расчетов и получения</a:t>
            </a:r>
            <a:r>
              <a:rPr lang="en-US" sz="2800" b="1" dirty="0" smtClean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расчет больших объемов данных за короткий срок.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получения данных в агрегированном виде за скорость запроса в базу данных.</a:t>
            </a: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Функциональная доработка и техническая поддержка: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</a:t>
            </a:r>
            <a:r>
              <a:rPr lang="ru-RU" sz="2800" dirty="0">
                <a:latin typeface="IBM Plex Mono" panose="020B0509050203000203"/>
              </a:rPr>
              <a:t>добавления функционала для </a:t>
            </a:r>
            <a:r>
              <a:rPr lang="ru-RU" sz="2800" dirty="0" smtClean="0">
                <a:latin typeface="IBM Plex Mono" panose="020B0509050203000203"/>
              </a:rPr>
              <a:t>специализированных организаций.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Обеспечение постоянной технической поддержки и </a:t>
            </a:r>
            <a:r>
              <a:rPr lang="ru-RU" sz="2800" dirty="0" smtClean="0">
                <a:latin typeface="IBM Plex Mono" panose="020B0509050203000203"/>
              </a:rPr>
              <a:t>обновлений.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Внедрение системы обратной связи для оперативного реагирования на отзывы и запросы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702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3968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241554" y="1768475"/>
            <a:ext cx="15392400" cy="709413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Разработка платформы</a:t>
            </a:r>
            <a:r>
              <a:rPr lang="en-US" sz="2800" b="1" dirty="0" smtClean="0">
                <a:latin typeface="IBM Plex Mono" panose="020B0509050203000203"/>
              </a:rPr>
              <a:t>: </a:t>
            </a:r>
            <a:r>
              <a:rPr lang="ru-RU" sz="2800" dirty="0" smtClean="0">
                <a:latin typeface="IBM Plex Mono" panose="020B0509050203000203"/>
              </a:rPr>
              <a:t>Для разработки платформы необходимо подготовить визуальную часть, в которой будут отображены агрегированные данные полученные из базы данных, для этого будет использоваться </a:t>
            </a:r>
            <a:r>
              <a:rPr lang="ru-RU" sz="2800" dirty="0" err="1" smtClean="0">
                <a:latin typeface="IBM Plex Mono" panose="020B0509050203000203"/>
              </a:rPr>
              <a:t>фреймворк</a:t>
            </a:r>
            <a:r>
              <a:rPr lang="ru-RU" sz="2800" dirty="0" smtClean="0">
                <a:latin typeface="IBM Plex Mono" panose="020B0509050203000203"/>
              </a:rPr>
              <a:t> языка </a:t>
            </a:r>
            <a:r>
              <a:rPr lang="en-US" sz="2800" dirty="0" smtClean="0">
                <a:latin typeface="IBM Plex Mono" panose="020B0509050203000203"/>
              </a:rPr>
              <a:t>JavaScript, React</a:t>
            </a:r>
            <a:r>
              <a:rPr lang="ru-RU" sz="2800" dirty="0" smtClean="0">
                <a:latin typeface="IBM Plex Mono" panose="020B0509050203000203"/>
              </a:rPr>
              <a:t>, для расчетов был выбран язык программирования </a:t>
            </a:r>
            <a:r>
              <a:rPr lang="en-US" sz="2800" dirty="0" smtClean="0">
                <a:latin typeface="IBM Plex Mono" panose="020B0509050203000203"/>
              </a:rPr>
              <a:t>Python </a:t>
            </a:r>
            <a:r>
              <a:rPr lang="ru-RU" sz="2800" dirty="0" smtClean="0">
                <a:latin typeface="IBM Plex Mono" panose="020B0509050203000203"/>
              </a:rPr>
              <a:t>использование </a:t>
            </a:r>
            <a:r>
              <a:rPr lang="ru-RU" sz="2800" dirty="0">
                <a:latin typeface="IBM Plex Mono" panose="020B0509050203000203"/>
              </a:rPr>
              <a:t>библиотеки </a:t>
            </a:r>
            <a:r>
              <a:rPr lang="ru-RU" sz="2800" dirty="0" err="1">
                <a:latin typeface="IBM Plex Mono" panose="020B0509050203000203"/>
              </a:rPr>
              <a:t>pandas</a:t>
            </a:r>
            <a:r>
              <a:rPr lang="ru-RU" sz="2800" dirty="0">
                <a:latin typeface="IBM Plex Mono" panose="020B0509050203000203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/>
              </a:rPr>
              <a:t>. В качестве базы данных был выбран </a:t>
            </a:r>
            <a:r>
              <a:rPr lang="en-US" sz="2800" dirty="0" smtClean="0">
                <a:latin typeface="IBM Plex Mono" panose="020B0509050203000203"/>
              </a:rPr>
              <a:t>PostgreSQL.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Способ хранения агрегированных данных</a:t>
            </a:r>
            <a:r>
              <a:rPr lang="en-US" sz="2800" dirty="0" smtClean="0">
                <a:latin typeface="IBM Plex Mono" panose="020B0509050203000203"/>
              </a:rPr>
              <a:t>: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/>
              </a:rPr>
              <a:t>Для хранения каждого из значений сформированного куба необходимо составлять индекс. Данный индекс будет хранить в себе информацию о том к какому измерению, к каким данным и к какому уровню иерархии </a:t>
            </a:r>
            <a:r>
              <a:rPr lang="ru-RU" sz="2800" dirty="0">
                <a:latin typeface="IBM Plex Mono" panose="020B0509050203000203"/>
              </a:rPr>
              <a:t>в измерении он относится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>
              <a:lnSpc>
                <a:spcPct val="125000"/>
              </a:lnSpc>
            </a:pPr>
            <a:endParaRPr lang="ru-RU" sz="28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4044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2444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Преимущества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051054" y="1616075"/>
            <a:ext cx="15773400" cy="709413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Кубы OLAP представляют собой предварительно агрегированные структуры данных. Они хранят обобщенные данные, что повышает производительность запросов по сравнению с запросом необработанных данных транзакций. Пользователи могут разрезать, детализировать и сводить данные за считанные секунды, даже при работе с большими наборами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Благодаря </a:t>
            </a:r>
            <a:r>
              <a:rPr lang="ru-RU" sz="2800" dirty="0">
                <a:latin typeface="IBM Plex Mono" panose="020B0509050203000203"/>
              </a:rPr>
              <a:t>правильной индексации и оптимизированному выполнению запросов кубы OLAP могут обеспечить высокую производительность даже при работе с огромными наборами данных, что делает их пригодными для аналитики на уровне </a:t>
            </a:r>
            <a:r>
              <a:rPr lang="ru-RU" sz="2800" dirty="0" smtClean="0">
                <a:latin typeface="IBM Plex Mono" panose="020B0509050203000203"/>
              </a:rPr>
              <a:t>предприятия.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Кубы </a:t>
            </a:r>
            <a:r>
              <a:rPr lang="ru-RU" sz="2800" dirty="0">
                <a:latin typeface="IBM Plex Mono" panose="020B0509050203000203"/>
              </a:rPr>
              <a:t>OLAP </a:t>
            </a:r>
            <a:r>
              <a:rPr lang="ru-RU" sz="2800" dirty="0" smtClean="0">
                <a:latin typeface="IBM Plex Mono" panose="020B0509050203000203"/>
              </a:rPr>
              <a:t>обеспечат </a:t>
            </a:r>
            <a:r>
              <a:rPr lang="ru-RU" sz="2800" dirty="0">
                <a:latin typeface="IBM Plex Mono" panose="020B0509050203000203"/>
              </a:rPr>
              <a:t>согласованность отчетов и анализа. Поскольку кубы построены на основе определенной модели данных, все пользователи, обращающиеся к кубу, получают согласованные результаты. Это гарантирует, что лица, принимающие решения во всей организации, имеют общее понимание данных, что приводит к улучшению сотрудничества 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641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4337050" y="329320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Перспектива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коммерциализации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505804" y="1631225"/>
            <a:ext cx="15773400" cy="120020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Актуальность проекта </a:t>
            </a:r>
            <a:r>
              <a:rPr lang="ru-RU" sz="2400" dirty="0" smtClean="0">
                <a:latin typeface="IBM Plex Mono" panose="020B0509050203000203" pitchFamily="49" charset="-52"/>
              </a:rPr>
              <a:t>в более быстром формировании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 и способе его представления</a:t>
            </a:r>
            <a:endParaRPr lang="en-US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Переход на свою платформу и ее поддержки.</a:t>
            </a:r>
            <a:endParaRPr lang="ru-RU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22A188-6591-421C-9DB6-58105113C29E}"/>
              </a:ext>
            </a:extLst>
          </p:cNvPr>
          <p:cNvSpPr/>
          <p:nvPr/>
        </p:nvSpPr>
        <p:spPr>
          <a:xfrm>
            <a:off x="2505804" y="4605570"/>
            <a:ext cx="100520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Разработка и последующая продажа различным организациям</a:t>
            </a:r>
            <a:endParaRPr lang="en-US" sz="2400" dirty="0">
              <a:latin typeface="IBM Plex Mono" panose="020B0509050203000203" pitchFamily="49" charset="-5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80A88EA-4175-4F41-95FF-AECFAFFA45A7}"/>
              </a:ext>
            </a:extLst>
          </p:cNvPr>
          <p:cNvSpPr txBox="1"/>
          <p:nvPr/>
        </p:nvSpPr>
        <p:spPr>
          <a:xfrm>
            <a:off x="4328258" y="3390002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План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монетизации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8F1FA76-6D22-44E3-891A-FD915A388AC3}"/>
              </a:ext>
            </a:extLst>
          </p:cNvPr>
          <p:cNvSpPr txBox="1"/>
          <p:nvPr/>
        </p:nvSpPr>
        <p:spPr>
          <a:xfrm>
            <a:off x="4334608" y="5692887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роста</a:t>
            </a:r>
            <a:r>
              <a:rPr lang="ru-RU" sz="4700" b="1" dirty="0" smtClean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9EC826-DEBA-4F6E-99D8-6D05F8AFC4EF}"/>
              </a:ext>
            </a:extLst>
          </p:cNvPr>
          <p:cNvSpPr/>
          <p:nvPr/>
        </p:nvSpPr>
        <p:spPr>
          <a:xfrm>
            <a:off x="2505804" y="6860875"/>
            <a:ext cx="13108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добавлять специальные функции с сборку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доработки под нужды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использовать платные подписки при использовании специальных доработок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25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DEB0C3A-EB54-4C69-BB15-3B893F3BC1D6}"/>
              </a:ext>
            </a:extLst>
          </p:cNvPr>
          <p:cNvSpPr/>
          <p:nvPr/>
        </p:nvSpPr>
        <p:spPr>
          <a:xfrm>
            <a:off x="47180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Смета расходов для </a:t>
            </a:r>
            <a:r>
              <a:rPr lang="en-US" sz="4800" b="1" dirty="0">
                <a:latin typeface="Montserrat SemiBold"/>
                <a:cs typeface="Times New Roman" panose="02020603050405020304" pitchFamily="18" charset="0"/>
              </a:rPr>
              <a:t>MVP </a:t>
            </a:r>
            <a:endParaRPr lang="ru-RU" sz="4800" b="1" dirty="0"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7820-BBBD-4A33-9E6D-5377F2E64D2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5E96D9-5D0A-46A1-B338-B7048C81EBDE}"/>
              </a:ext>
            </a:extLst>
          </p:cNvPr>
          <p:cNvSpPr/>
          <p:nvPr/>
        </p:nvSpPr>
        <p:spPr>
          <a:xfrm>
            <a:off x="2352675" y="1463675"/>
            <a:ext cx="14782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1.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Подготовка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1.1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frontend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JavaScript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1.2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backend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Python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(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200000 руб.)</a:t>
            </a:r>
            <a:endParaRPr lang="en-US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1.3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Поиск </a:t>
            </a:r>
            <a:r>
              <a:rPr lang="ru-RU" sz="2800" dirty="0">
                <a:latin typeface="IBM Plex Mono" panose="020B0509050203000203" pitchFamily="49" charset="-52"/>
              </a:rPr>
              <a:t>с</a:t>
            </a:r>
            <a:r>
              <a:rPr lang="ru-RU" sz="2800" dirty="0" smtClean="0">
                <a:latin typeface="IBM Plex Mono" panose="020B0509050203000203" pitchFamily="49" charset="-52"/>
              </a:rPr>
              <a:t>истемного аналитика (100000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</a:rPr>
              <a:t>	1.4 Специалист </a:t>
            </a:r>
            <a:r>
              <a:rPr lang="ru-RU" sz="2800" dirty="0">
                <a:latin typeface="IBM Plex Mono" panose="020B0509050203000203" pitchFamily="49" charset="-52"/>
              </a:rPr>
              <a:t>по </a:t>
            </a:r>
            <a:r>
              <a:rPr lang="ru-RU" sz="2800" dirty="0" smtClean="0">
                <a:latin typeface="IBM Plex Mono" panose="020B0509050203000203" pitchFamily="49" charset="-52"/>
              </a:rPr>
              <a:t>обучению (30000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</a:rPr>
              <a:t>	1.5 Техническая поддержка (30000 </a:t>
            </a:r>
            <a:r>
              <a:rPr lang="ru-RU" sz="2800" dirty="0">
                <a:latin typeface="IBM Plex Mono" panose="020B0509050203000203" pitchFamily="49" charset="-52"/>
              </a:rPr>
              <a:t>руб</a:t>
            </a:r>
            <a:r>
              <a:rPr lang="ru-RU" sz="2800" dirty="0" smtClean="0">
                <a:latin typeface="IBM Plex Mono" panose="020B0509050203000203" pitchFamily="49" charset="-52"/>
              </a:rPr>
              <a:t>.)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Разработка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год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Настройка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сервера (1 месяц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2.2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Создание </a:t>
            </a:r>
            <a:r>
              <a:rPr lang="en-US" sz="2800" dirty="0" err="1">
                <a:latin typeface="IBM Plex Mono" panose="020B0509050203000203" pitchFamily="49" charset="-52"/>
                <a:ea typeface="MS Mincho" panose="02020609040205080304" pitchFamily="49" charset="-128"/>
              </a:rPr>
              <a:t>wsgi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-сервера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визуальной составляющей платформы (3-4 месяца)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4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архитектуры базы данных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5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функциональной части (8 месяцев)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Тестирование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(3 месяца)</a:t>
            </a:r>
          </a:p>
          <a:p>
            <a:pPr lvl="1"/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	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3.1 Тестирование продукта (3 месяца)</a:t>
            </a:r>
            <a:endParaRPr lang="ru-RU" sz="28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1A94BE-7B81-4ECF-AAEA-3C1694EF7A75}"/>
              </a:ext>
            </a:extLst>
          </p:cNvPr>
          <p:cNvSpPr/>
          <p:nvPr/>
        </p:nvSpPr>
        <p:spPr>
          <a:xfrm>
            <a:off x="2965450" y="8245475"/>
            <a:ext cx="4965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</a:t>
            </a:r>
            <a:r>
              <a:rPr lang="ru-RU" sz="4000" b="1" dirty="0" smtClean="0">
                <a:latin typeface="Montserrat SemiBold"/>
              </a:rPr>
              <a:t>560 </a:t>
            </a:r>
            <a:r>
              <a:rPr lang="ru-RU" sz="4000" b="1" dirty="0">
                <a:latin typeface="Montserrat SemiBold"/>
              </a:rPr>
              <a:t>000 руб.</a:t>
            </a:r>
          </a:p>
        </p:txBody>
      </p:sp>
    </p:spTree>
    <p:extLst>
      <p:ext uri="{BB962C8B-B14F-4D97-AF65-F5344CB8AC3E}">
        <p14:creationId xmlns:p14="http://schemas.microsoft.com/office/powerpoint/2010/main" val="18959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9A086D-8048-4A89-81D3-7AC65A72CF13}"/>
              </a:ext>
            </a:extLst>
          </p:cNvPr>
          <p:cNvSpPr/>
          <p:nvPr/>
        </p:nvSpPr>
        <p:spPr>
          <a:xfrm>
            <a:off x="44894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Полная смета расходов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A66F5-1604-4F16-BC5E-7CB165E564D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17D7D9-972D-482E-B2F1-F18D85D2249C}"/>
              </a:ext>
            </a:extLst>
          </p:cNvPr>
          <p:cNvSpPr/>
          <p:nvPr/>
        </p:nvSpPr>
        <p:spPr>
          <a:xfrm>
            <a:off x="1563369" y="1767538"/>
            <a:ext cx="1127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1: Анализ и проектирование </a:t>
            </a:r>
            <a:r>
              <a:rPr lang="ru-RU" sz="2400" b="1" dirty="0" smtClean="0">
                <a:latin typeface="IBM Plex Mono" panose="020B0509050203000203" pitchFamily="49" charset="-52"/>
              </a:rPr>
              <a:t>(2)</a:t>
            </a:r>
            <a:endParaRPr lang="ru-RU" sz="2400" b="1" dirty="0">
              <a:latin typeface="IBM Plex Mono" panose="020B0509050203000203" pitchFamily="49" charset="-52"/>
            </a:endParaRPr>
          </a:p>
          <a:p>
            <a:r>
              <a:rPr lang="ru-RU" sz="2400" dirty="0">
                <a:latin typeface="IBM Plex Mono" panose="020B0509050203000203" pitchFamily="49" charset="-52"/>
              </a:rPr>
              <a:t>1.1. Анализ требований и подготовка проекта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Системный аналитик: 200 000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1.2. Н</a:t>
            </a:r>
            <a:r>
              <a:rPr lang="ru-RU" sz="2400" dirty="0" smtClean="0">
                <a:latin typeface="IBM Plex Mono" panose="020B0509050203000203" pitchFamily="49" charset="-52"/>
              </a:rPr>
              <a:t>астройка сервера</a:t>
            </a:r>
            <a:endParaRPr lang="ru-RU" sz="2400" dirty="0">
              <a:latin typeface="IBM Plex Mono" panose="020B0509050203000203" pitchFamily="49" charset="-52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 smtClean="0">
                <a:latin typeface="IBM Plex Mono" panose="020B0509050203000203" pitchFamily="49" charset="-52"/>
              </a:rPr>
              <a:t>Бэкенд</a:t>
            </a:r>
            <a:r>
              <a:rPr lang="ru-RU" sz="2400" dirty="0" smtClean="0">
                <a:latin typeface="IBM Plex Mono" panose="020B0509050203000203" pitchFamily="49" charset="-52"/>
              </a:rPr>
              <a:t>-разработчик: </a:t>
            </a:r>
            <a:r>
              <a:rPr lang="ru-RU" sz="2400" dirty="0">
                <a:latin typeface="IBM Plex Mono" panose="020B0509050203000203" pitchFamily="49" charset="-52"/>
              </a:rPr>
              <a:t>400 000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2: </a:t>
            </a:r>
            <a:r>
              <a:rPr lang="ru-RU" sz="2400" b="1" dirty="0" smtClean="0">
                <a:latin typeface="IBM Plex Mono" panose="020B0509050203000203" pitchFamily="49" charset="-52"/>
              </a:rPr>
              <a:t>Разработка (9 </a:t>
            </a:r>
            <a:r>
              <a:rPr lang="ru-RU" sz="2400" b="1" dirty="0">
                <a:latin typeface="IBM Plex Mono" panose="020B0509050203000203" pitchFamily="49" charset="-52"/>
              </a:rPr>
              <a:t>месяцев)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2.1. Разработка </a:t>
            </a:r>
            <a:r>
              <a:rPr lang="ru-RU" sz="2400" dirty="0" smtClean="0">
                <a:latin typeface="IBM Plex Mono" panose="020B0509050203000203" pitchFamily="49" charset="-52"/>
              </a:rPr>
              <a:t>платформы</a:t>
            </a:r>
            <a:endParaRPr lang="ru-RU" sz="2400" dirty="0">
              <a:latin typeface="IBM Plex Mono" panose="020B0509050203000203" pitchFamily="49" charset="-52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Фронтенд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Бэкенд-разработчик: 600 000 руб. (3 месяца)</a:t>
            </a:r>
          </a:p>
          <a:p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91D7DC-E0DF-447D-97CA-F9FC1B590F60}"/>
              </a:ext>
            </a:extLst>
          </p:cNvPr>
          <p:cNvSpPr/>
          <p:nvPr/>
        </p:nvSpPr>
        <p:spPr>
          <a:xfrm>
            <a:off x="9823450" y="1767538"/>
            <a:ext cx="8537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</a:t>
            </a:r>
            <a:r>
              <a:rPr lang="ru-RU" sz="2400" b="1" dirty="0" smtClean="0">
                <a:latin typeface="IBM Plex Mono" panose="020B0509050203000203" pitchFamily="49" charset="-52"/>
              </a:rPr>
              <a:t>3: </a:t>
            </a:r>
            <a:r>
              <a:rPr lang="ru-RU" sz="2400" b="1" dirty="0">
                <a:latin typeface="IBM Plex Mono" panose="020B0509050203000203" pitchFamily="49" charset="-52"/>
              </a:rPr>
              <a:t>Интеграция и тестирование (4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.1</a:t>
            </a:r>
            <a:r>
              <a:rPr lang="ru-RU" sz="2400" dirty="0">
                <a:latin typeface="IBM Plex Mono" panose="020B0509050203000203" pitchFamily="49" charset="-52"/>
              </a:rPr>
              <a:t>. Интеграция с существующими системами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 smtClean="0">
                <a:latin typeface="IBM Plex Mono" panose="020B0509050203000203" pitchFamily="49" charset="-52"/>
              </a:rPr>
              <a:t>Бэкенд</a:t>
            </a:r>
            <a:r>
              <a:rPr lang="ru-RU" sz="2400" dirty="0" smtClean="0">
                <a:latin typeface="IBM Plex Mono" panose="020B0509050203000203" pitchFamily="49" charset="-52"/>
              </a:rPr>
              <a:t>-разработчик: </a:t>
            </a:r>
            <a:r>
              <a:rPr lang="ru-RU" sz="2400" dirty="0">
                <a:latin typeface="IBM Plex Mono" panose="020B0509050203000203" pitchFamily="49" charset="-52"/>
              </a:rPr>
              <a:t>400 000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.2</a:t>
            </a:r>
            <a:r>
              <a:rPr lang="ru-RU" sz="2400" dirty="0">
                <a:latin typeface="IBM Plex Mono" panose="020B0509050203000203" pitchFamily="49" charset="-52"/>
              </a:rPr>
              <a:t>. Тестирование и оптимизация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 : 200 000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</a:t>
            </a:r>
            <a:r>
              <a:rPr lang="ru-RU" sz="2400" b="1" dirty="0" smtClean="0">
                <a:latin typeface="IBM Plex Mono" panose="020B0509050203000203" pitchFamily="49" charset="-52"/>
              </a:rPr>
              <a:t>3: </a:t>
            </a:r>
            <a:r>
              <a:rPr lang="ru-RU" sz="2400" b="1" dirty="0">
                <a:latin typeface="IBM Plex Mono" panose="020B0509050203000203" pitchFamily="49" charset="-52"/>
              </a:rPr>
              <a:t>Запуск и поддержка (3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.1</a:t>
            </a:r>
            <a:r>
              <a:rPr lang="ru-RU" sz="2400" dirty="0">
                <a:latin typeface="IBM Plex Mono" panose="020B0509050203000203" pitchFamily="49" charset="-52"/>
              </a:rPr>
              <a:t>. Обучение и поддержка пользователей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Специалист по обучению: 3</a:t>
            </a:r>
            <a:r>
              <a:rPr lang="ru-RU" sz="2400" dirty="0" smtClean="0">
                <a:latin typeface="IBM Plex Mono" panose="020B0509050203000203" pitchFamily="49" charset="-52"/>
              </a:rPr>
              <a:t>0 </a:t>
            </a:r>
            <a:r>
              <a:rPr lang="ru-RU" sz="2400" dirty="0">
                <a:latin typeface="IBM Plex Mono" panose="020B0509050203000203" pitchFamily="49" charset="-52"/>
              </a:rPr>
              <a:t>000 руб.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Техническая поддержка: </a:t>
            </a:r>
            <a:r>
              <a:rPr lang="ru-RU" sz="2400" dirty="0" smtClean="0">
                <a:latin typeface="IBM Plex Mono" panose="020B0509050203000203" pitchFamily="49" charset="-52"/>
              </a:rPr>
              <a:t>90 </a:t>
            </a:r>
            <a:r>
              <a:rPr lang="ru-RU" sz="2400" dirty="0">
                <a:latin typeface="IBM Plex Mono" panose="020B0509050203000203" pitchFamily="49" charset="-52"/>
              </a:rPr>
              <a:t>000 руб. (3 месяца)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0D4EF3-A000-4366-8867-A151324228EB}"/>
              </a:ext>
            </a:extLst>
          </p:cNvPr>
          <p:cNvSpPr/>
          <p:nvPr/>
        </p:nvSpPr>
        <p:spPr>
          <a:xfrm>
            <a:off x="6814511" y="7193089"/>
            <a:ext cx="5401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3 720 </a:t>
            </a:r>
            <a:r>
              <a:rPr lang="ru-RU" sz="4000" b="1" dirty="0" smtClean="0">
                <a:latin typeface="Montserrat SemiBold"/>
              </a:rPr>
              <a:t>000 руб</a:t>
            </a:r>
            <a:r>
              <a:rPr lang="ru-RU" sz="4000" b="1" dirty="0">
                <a:latin typeface="Montserrat SemiBold"/>
              </a:rPr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E6174D-ADB3-4CA2-AC6D-5F1698E5D34E}"/>
              </a:ext>
            </a:extLst>
          </p:cNvPr>
          <p:cNvSpPr/>
          <p:nvPr/>
        </p:nvSpPr>
        <p:spPr>
          <a:xfrm>
            <a:off x="5397500" y="8397875"/>
            <a:ext cx="823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/>
              </a:rPr>
              <a:t>Этот график не включает накладные расходы, такие как аренда офиса, оборудование, и дополнительные расходы, которые могут возникнуть в ходе проекта</a:t>
            </a:r>
            <a:endParaRPr lang="en-US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040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14368</TotalTime>
  <Words>848</Words>
  <Application>Microsoft Office PowerPoint</Application>
  <PresentationFormat>Произвольный</PresentationFormat>
  <Paragraphs>82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IBM Plex Mono</vt:lpstr>
      <vt:lpstr>IBM Plex Sans</vt:lpstr>
      <vt:lpstr>Montserrat SemiBold</vt:lpstr>
      <vt:lpstr>MS Mincho</vt:lpstr>
      <vt:lpstr>Times New Roman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Астахов А.В</dc:creator>
  <cp:lastModifiedBy>Admin</cp:lastModifiedBy>
  <cp:revision>340</cp:revision>
  <dcterms:created xsi:type="dcterms:W3CDTF">2018-10-03T13:56:53Z</dcterms:created>
  <dcterms:modified xsi:type="dcterms:W3CDTF">2024-01-12T10:29:28Z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