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" y="10554936"/>
            <a:ext cx="20099020" cy="753110"/>
          </a:xfrm>
          <a:custGeom>
            <a:avLst/>
            <a:gdLst/>
            <a:ahLst/>
            <a:cxnLst/>
            <a:rect l="l" t="t" r="r" b="b"/>
            <a:pathLst>
              <a:path w="20099020" h="753109">
                <a:moveTo>
                  <a:pt x="20098003" y="19"/>
                </a:moveTo>
                <a:lnTo>
                  <a:pt x="0" y="19"/>
                </a:lnTo>
                <a:lnTo>
                  <a:pt x="0" y="752856"/>
                </a:lnTo>
                <a:lnTo>
                  <a:pt x="20098003" y="752856"/>
                </a:lnTo>
                <a:lnTo>
                  <a:pt x="20098003" y="19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10445210"/>
            <a:ext cx="20099020" cy="106680"/>
          </a:xfrm>
          <a:custGeom>
            <a:avLst/>
            <a:gdLst/>
            <a:ahLst/>
            <a:cxnLst/>
            <a:rect l="l" t="t" r="r" b="b"/>
            <a:pathLst>
              <a:path w="20099020" h="106679">
                <a:moveTo>
                  <a:pt x="20098004" y="21"/>
                </a:moveTo>
                <a:lnTo>
                  <a:pt x="0" y="21"/>
                </a:lnTo>
                <a:lnTo>
                  <a:pt x="0" y="106699"/>
                </a:lnTo>
                <a:lnTo>
                  <a:pt x="20098004" y="106699"/>
                </a:lnTo>
                <a:lnTo>
                  <a:pt x="20098004" y="21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6211" y="314900"/>
            <a:ext cx="10331676" cy="74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1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91557" y="3415320"/>
            <a:ext cx="17064355" cy="42945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817" y="313173"/>
            <a:ext cx="1254569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68300">
              <a:lnSpc>
                <a:spcPct val="100000"/>
              </a:lnSpc>
              <a:spcBef>
                <a:spcPts val="100"/>
              </a:spcBef>
            </a:pPr>
            <a:r>
              <a:rPr dirty="0" sz="2400" spc="10" b="1">
                <a:latin typeface="Courier New"/>
                <a:cs typeface="Courier New"/>
              </a:rPr>
              <a:t>Федеральное государственное бюджетное образовательное учреждение </a:t>
            </a:r>
            <a:r>
              <a:rPr dirty="0" sz="2400" spc="15" b="1">
                <a:latin typeface="Courier New"/>
                <a:cs typeface="Courier New"/>
              </a:rPr>
              <a:t> высшего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10" b="1">
                <a:latin typeface="Courier New"/>
                <a:cs typeface="Courier New"/>
              </a:rPr>
              <a:t>образования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15" b="1">
                <a:latin typeface="Courier New"/>
                <a:cs typeface="Courier New"/>
              </a:rPr>
              <a:t>«МИРЭА</a:t>
            </a:r>
            <a:r>
              <a:rPr dirty="0" sz="2400" spc="-50" b="1"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–</a:t>
            </a:r>
            <a:r>
              <a:rPr dirty="0" sz="2400" spc="30" b="1">
                <a:latin typeface="Courier New"/>
                <a:cs typeface="Courier New"/>
              </a:rPr>
              <a:t> </a:t>
            </a:r>
            <a:r>
              <a:rPr dirty="0" sz="2400" spc="10" b="1">
                <a:latin typeface="Courier New"/>
                <a:cs typeface="Courier New"/>
              </a:rPr>
              <a:t>Российский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5" b="1">
                <a:latin typeface="Courier New"/>
                <a:cs typeface="Courier New"/>
              </a:rPr>
              <a:t>технологический</a:t>
            </a:r>
            <a:r>
              <a:rPr dirty="0" sz="2400" spc="-75" b="1">
                <a:latin typeface="Courier New"/>
                <a:cs typeface="Courier New"/>
              </a:rPr>
              <a:t> </a:t>
            </a:r>
            <a:r>
              <a:rPr dirty="0" sz="2400" spc="10" b="1">
                <a:latin typeface="Courier New"/>
                <a:cs typeface="Courier New"/>
              </a:rPr>
              <a:t>университет»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21591" y="1528990"/>
            <a:ext cx="2763520" cy="622300"/>
          </a:xfrm>
          <a:prstGeom prst="rect"/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3900" spc="5"/>
              <a:t>РТУ</a:t>
            </a:r>
            <a:r>
              <a:rPr dirty="0" sz="3900" spc="105"/>
              <a:t> </a:t>
            </a:r>
            <a:r>
              <a:rPr dirty="0" sz="3900" spc="-30"/>
              <a:t>МИРЭА</a:t>
            </a:r>
            <a:endParaRPr sz="3900"/>
          </a:p>
        </p:txBody>
      </p:sp>
      <p:sp>
        <p:nvSpPr>
          <p:cNvPr id="4" name="object 4"/>
          <p:cNvSpPr txBox="1"/>
          <p:nvPr/>
        </p:nvSpPr>
        <p:spPr>
          <a:xfrm>
            <a:off x="4042815" y="2652404"/>
            <a:ext cx="11790045" cy="2952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">
              <a:lnSpc>
                <a:spcPct val="100000"/>
              </a:lnSpc>
              <a:spcBef>
                <a:spcPts val="100"/>
              </a:spcBef>
            </a:pPr>
            <a:r>
              <a:rPr dirty="0" sz="9600">
                <a:latin typeface="Lucida Console"/>
                <a:cs typeface="Lucida Console"/>
              </a:rPr>
              <a:t>Создание</a:t>
            </a:r>
            <a:r>
              <a:rPr dirty="0" sz="9600" spc="-85">
                <a:latin typeface="Lucida Console"/>
                <a:cs typeface="Lucida Console"/>
              </a:rPr>
              <a:t> </a:t>
            </a:r>
            <a:r>
              <a:rPr dirty="0" sz="9600">
                <a:latin typeface="Lucida Console"/>
                <a:cs typeface="Lucida Console"/>
              </a:rPr>
              <a:t>системы </a:t>
            </a:r>
            <a:r>
              <a:rPr dirty="0" sz="9600" spc="-5765">
                <a:latin typeface="Lucida Console"/>
                <a:cs typeface="Lucida Console"/>
              </a:rPr>
              <a:t> </a:t>
            </a:r>
            <a:r>
              <a:rPr dirty="0" sz="9600">
                <a:latin typeface="Lucida Console"/>
                <a:cs typeface="Lucida Console"/>
              </a:rPr>
              <a:t>для</a:t>
            </a:r>
            <a:r>
              <a:rPr dirty="0" sz="9600" spc="-20">
                <a:latin typeface="Lucida Console"/>
                <a:cs typeface="Lucida Console"/>
              </a:rPr>
              <a:t> </a:t>
            </a:r>
            <a:r>
              <a:rPr dirty="0" sz="9600" spc="5">
                <a:latin typeface="Lucida Console"/>
                <a:cs typeface="Lucida Console"/>
              </a:rPr>
              <a:t>OLAP</a:t>
            </a:r>
            <a:r>
              <a:rPr dirty="0" sz="9600" spc="-70">
                <a:latin typeface="Lucida Console"/>
                <a:cs typeface="Lucida Console"/>
              </a:rPr>
              <a:t> </a:t>
            </a:r>
            <a:r>
              <a:rPr dirty="0" sz="9600">
                <a:latin typeface="Lucida Console"/>
                <a:cs typeface="Lucida Console"/>
              </a:rPr>
              <a:t>–</a:t>
            </a:r>
            <a:r>
              <a:rPr dirty="0" sz="9600" spc="-5">
                <a:latin typeface="Lucida Console"/>
                <a:cs typeface="Lucida Console"/>
              </a:rPr>
              <a:t> кубов</a:t>
            </a:r>
            <a:endParaRPr sz="96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931" y="9939073"/>
            <a:ext cx="83013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0E306C"/>
                </a:solidFill>
                <a:latin typeface="Lucida Console"/>
                <a:cs typeface="Lucida Console"/>
              </a:rPr>
              <a:t>РТУ</a:t>
            </a:r>
            <a:r>
              <a:rPr dirty="0" sz="2400" spc="20">
                <a:solidFill>
                  <a:srgbClr val="0E306C"/>
                </a:solidFill>
                <a:latin typeface="Lucida Console"/>
                <a:cs typeface="Lucida Console"/>
              </a:rPr>
              <a:t> </a:t>
            </a:r>
            <a:r>
              <a:rPr dirty="0" sz="2400" spc="-5">
                <a:solidFill>
                  <a:srgbClr val="0E306C"/>
                </a:solidFill>
                <a:latin typeface="Lucida Console"/>
                <a:cs typeface="Lucida Console"/>
              </a:rPr>
              <a:t>МИРЭА,</a:t>
            </a:r>
            <a:r>
              <a:rPr dirty="0" sz="2400" spc="45">
                <a:solidFill>
                  <a:srgbClr val="0E306C"/>
                </a:solidFill>
                <a:latin typeface="Lucida Console"/>
                <a:cs typeface="Lucida Console"/>
              </a:rPr>
              <a:t> </a:t>
            </a:r>
            <a:r>
              <a:rPr dirty="0" sz="2400" spc="-10">
                <a:solidFill>
                  <a:srgbClr val="0E306C"/>
                </a:solidFill>
                <a:latin typeface="Lucida Console"/>
                <a:cs typeface="Lucida Console"/>
              </a:rPr>
              <a:t>Институт</a:t>
            </a:r>
            <a:r>
              <a:rPr dirty="0" sz="2400" spc="45">
                <a:solidFill>
                  <a:srgbClr val="0E306C"/>
                </a:solidFill>
                <a:latin typeface="Lucida Console"/>
                <a:cs typeface="Lucida Console"/>
              </a:rPr>
              <a:t> </a:t>
            </a:r>
            <a:r>
              <a:rPr dirty="0" sz="2400" spc="-5">
                <a:solidFill>
                  <a:srgbClr val="0E306C"/>
                </a:solidFill>
                <a:latin typeface="Lucida Console"/>
                <a:cs typeface="Lucida Console"/>
              </a:rPr>
              <a:t>информационных</a:t>
            </a:r>
            <a:r>
              <a:rPr dirty="0" sz="2400" spc="114">
                <a:solidFill>
                  <a:srgbClr val="0E306C"/>
                </a:solidFill>
                <a:latin typeface="Lucida Console"/>
                <a:cs typeface="Lucida Console"/>
              </a:rPr>
              <a:t> </a:t>
            </a:r>
            <a:r>
              <a:rPr dirty="0" sz="2400" spc="-10">
                <a:solidFill>
                  <a:srgbClr val="0E306C"/>
                </a:solidFill>
                <a:latin typeface="Lucida Console"/>
                <a:cs typeface="Lucida Console"/>
              </a:rPr>
              <a:t>технологий</a:t>
            </a:r>
            <a:endParaRPr sz="24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5532" y="3428354"/>
            <a:ext cx="9509760" cy="9550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100" spc="-30"/>
              <a:t>СПАСИБО</a:t>
            </a:r>
            <a:r>
              <a:rPr dirty="0" sz="6100" spc="265"/>
              <a:t> </a:t>
            </a:r>
            <a:r>
              <a:rPr dirty="0" sz="6100" spc="-5"/>
              <a:t>ЗА</a:t>
            </a:r>
            <a:r>
              <a:rPr dirty="0" sz="6100" spc="310"/>
              <a:t> </a:t>
            </a:r>
            <a:r>
              <a:rPr dirty="0" sz="6100" spc="-5"/>
              <a:t>ВНИМАНИЕ</a:t>
            </a:r>
            <a:r>
              <a:rPr dirty="0" sz="6100" spc="-5">
                <a:latin typeface="Ebrima"/>
                <a:cs typeface="Ebrima"/>
              </a:rPr>
              <a:t>!</a:t>
            </a:r>
            <a:endParaRPr sz="61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207" y="8185654"/>
            <a:ext cx="7320280" cy="12299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42085" algn="l"/>
              </a:tabLst>
            </a:pPr>
            <a:r>
              <a:rPr dirty="0" sz="2400" b="1">
                <a:latin typeface="Calibri"/>
                <a:cs typeface="Calibri"/>
              </a:rPr>
              <a:t>Миронов	</a:t>
            </a:r>
            <a:r>
              <a:rPr dirty="0" sz="2400" spc="-5" b="1">
                <a:latin typeface="Calibri"/>
                <a:cs typeface="Calibri"/>
              </a:rPr>
              <a:t>Д</a:t>
            </a:r>
            <a:r>
              <a:rPr dirty="0" sz="2400" spc="-5" b="1">
                <a:latin typeface="Courier New"/>
                <a:cs typeface="Courier New"/>
              </a:rPr>
              <a:t>.</a:t>
            </a:r>
            <a:r>
              <a:rPr dirty="0" sz="2400" spc="-5" b="1">
                <a:latin typeface="Calibri"/>
                <a:cs typeface="Calibri"/>
              </a:rPr>
              <a:t>С</a:t>
            </a:r>
            <a:r>
              <a:rPr dirty="0" sz="2400" spc="-5" b="1">
                <a:latin typeface="Courier New"/>
                <a:cs typeface="Courier New"/>
              </a:rPr>
              <a:t>.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664845" algn="l"/>
                <a:tab pos="3307079" algn="l"/>
                <a:tab pos="5837555" algn="l"/>
              </a:tabLst>
            </a:pPr>
            <a:r>
              <a:rPr dirty="0" sz="2400">
                <a:latin typeface="Calibri"/>
                <a:cs typeface="Calibri"/>
              </a:rPr>
              <a:t>РТУ	</a:t>
            </a:r>
            <a:r>
              <a:rPr dirty="0" sz="2400" spc="-10">
                <a:latin typeface="Calibri"/>
                <a:cs typeface="Calibri"/>
              </a:rPr>
              <a:t>МИРЭА</a:t>
            </a:r>
            <a:r>
              <a:rPr dirty="0" sz="2400" spc="-10">
                <a:latin typeface="Lucida Console"/>
                <a:cs typeface="Lucida Console"/>
              </a:rPr>
              <a:t>,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Институт	информационных	</a:t>
            </a:r>
            <a:r>
              <a:rPr dirty="0" sz="2400" spc="-10">
                <a:latin typeface="Calibri"/>
                <a:cs typeface="Calibri"/>
              </a:rPr>
              <a:t>технологий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6659" y="534986"/>
            <a:ext cx="4013200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Актуальность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61585" y="2225440"/>
            <a:ext cx="31457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latin typeface="Lucida Console"/>
                <a:cs typeface="Lucida Console"/>
              </a:rPr>
              <a:t>Необходимость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6831" y="2225440"/>
            <a:ext cx="1245743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800" spc="-10">
                <a:latin typeface="Lucida Console"/>
                <a:cs typeface="Lucida Console"/>
              </a:rPr>
              <a:t>компаниям</a:t>
            </a:r>
            <a:r>
              <a:rPr dirty="0" sz="2800" spc="6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быстро</a:t>
            </a:r>
            <a:r>
              <a:rPr dirty="0" sz="2800" spc="3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внедрять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аналитику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5">
                <a:latin typeface="Lucida Console"/>
                <a:cs typeface="Lucida Console"/>
              </a:rPr>
              <a:t>и</a:t>
            </a:r>
            <a:r>
              <a:rPr dirty="0" sz="2800" spc="-10">
                <a:latin typeface="Lucida Console"/>
                <a:cs typeface="Lucida Console"/>
              </a:rPr>
              <a:t> принимать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решения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на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1406" y="2759386"/>
            <a:ext cx="102984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числе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анализ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сценарное</a:t>
            </a:r>
            <a:r>
              <a:rPr dirty="0" sz="2800" spc="3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моделирования</a:t>
            </a:r>
            <a:r>
              <a:rPr dirty="0" sz="2800" spc="9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финансового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06001" y="2653928"/>
            <a:ext cx="15680690" cy="10922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2800" spc="-10">
                <a:latin typeface="Lucida Console"/>
                <a:cs typeface="Lucida Console"/>
              </a:rPr>
              <a:t>основе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данных,в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том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2800" spc="-10">
                <a:latin typeface="Lucida Console"/>
                <a:cs typeface="Lucida Console"/>
              </a:rPr>
              <a:t>результата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компании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с </a:t>
            </a:r>
            <a:r>
              <a:rPr dirty="0" sz="2800" spc="-10">
                <a:latin typeface="Lucida Console"/>
                <a:cs typeface="Lucida Console"/>
              </a:rPr>
              <a:t>помощью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тесно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интегрированных</a:t>
            </a:r>
            <a:r>
              <a:rPr dirty="0" sz="2800" spc="10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моделей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финансового</a:t>
            </a:r>
            <a:r>
              <a:rPr dirty="0" sz="2800" spc="70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и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6001" y="3826412"/>
            <a:ext cx="62287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инвестиционного</a:t>
            </a:r>
            <a:r>
              <a:rPr dirty="0" sz="2800" spc="6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планирования.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1585" y="4253960"/>
            <a:ext cx="11082020" cy="109347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latin typeface="Lucida Console"/>
                <a:cs typeface="Lucida Console"/>
              </a:rPr>
              <a:t>Аналитическая</a:t>
            </a:r>
            <a:r>
              <a:rPr dirty="0" sz="2800" spc="6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обработка</a:t>
            </a:r>
            <a:r>
              <a:rPr dirty="0" sz="2800" spc="7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данных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в</a:t>
            </a:r>
            <a:r>
              <a:rPr dirty="0" sz="2800" spc="-2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реальном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времени.</a:t>
            </a:r>
            <a:endParaRPr sz="2800">
              <a:latin typeface="Lucida Console"/>
              <a:cs typeface="Lucida Console"/>
            </a:endParaRPr>
          </a:p>
          <a:p>
            <a:pPr marL="356870" indent="-344805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latin typeface="Lucida Console"/>
                <a:cs typeface="Lucida Console"/>
              </a:rPr>
              <a:t>Системы</a:t>
            </a:r>
            <a:r>
              <a:rPr dirty="0" sz="2800" spc="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OLAP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93226" y="4893567"/>
            <a:ext cx="135242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предоставляют</a:t>
            </a:r>
            <a:r>
              <a:rPr dirty="0" sz="2800" spc="7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интерактивный</a:t>
            </a:r>
            <a:r>
              <a:rPr dirty="0" sz="2800" spc="105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и</a:t>
            </a:r>
            <a:r>
              <a:rPr dirty="0" sz="2800" spc="-1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удобный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интерфейс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для</a:t>
            </a:r>
            <a:r>
              <a:rPr dirty="0" sz="2800" spc="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оперативной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6001" y="5426953"/>
            <a:ext cx="25977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отчетности</a:t>
            </a:r>
            <a:r>
              <a:rPr dirty="0" sz="2800" spc="-30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и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93226" y="5426953"/>
            <a:ext cx="13526769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анализа.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Аналитики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могут</a:t>
            </a:r>
            <a:r>
              <a:rPr dirty="0" sz="2800" spc="3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быстро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анализировать</a:t>
            </a:r>
            <a:r>
              <a:rPr dirty="0" sz="2800" spc="7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данные,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применять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61585" y="5854294"/>
            <a:ext cx="15162530" cy="269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marR="5080">
              <a:lnSpc>
                <a:spcPct val="125099"/>
              </a:lnSpc>
              <a:spcBef>
                <a:spcPts val="100"/>
              </a:spcBef>
            </a:pPr>
            <a:r>
              <a:rPr dirty="0" sz="2800" spc="-10">
                <a:latin typeface="Lucida Console"/>
                <a:cs typeface="Lucida Console"/>
              </a:rPr>
              <a:t>фильтры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5">
                <a:latin typeface="Lucida Console"/>
                <a:cs typeface="Lucida Console"/>
              </a:rPr>
              <a:t>и</a:t>
            </a:r>
            <a:r>
              <a:rPr dirty="0" sz="2800" spc="-10">
                <a:latin typeface="Lucida Console"/>
                <a:cs typeface="Lucida Console"/>
              </a:rPr>
              <a:t> создавать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собственные</a:t>
            </a:r>
            <a:r>
              <a:rPr dirty="0" sz="2800" spc="8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отчеты,</a:t>
            </a:r>
            <a:r>
              <a:rPr dirty="0" sz="2800" spc="5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не</a:t>
            </a:r>
            <a:r>
              <a:rPr dirty="0" sz="2800" spc="-10">
                <a:latin typeface="Lucida Console"/>
                <a:cs typeface="Lucida Console"/>
              </a:rPr>
              <a:t> полагаясь</a:t>
            </a:r>
            <a:r>
              <a:rPr dirty="0" sz="2800" spc="7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на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навыки</a:t>
            </a:r>
            <a:r>
              <a:rPr dirty="0" sz="2800" spc="3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ИТ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или </a:t>
            </a:r>
            <a:r>
              <a:rPr dirty="0" sz="2800" spc="-167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программирования.</a:t>
            </a:r>
            <a:endParaRPr sz="2800">
              <a:latin typeface="Lucida Console"/>
              <a:cs typeface="Lucida Console"/>
            </a:endParaRPr>
          </a:p>
          <a:p>
            <a:pPr marL="356870" indent="-344805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latin typeface="Lucida Console"/>
                <a:cs typeface="Lucida Console"/>
              </a:rPr>
              <a:t>Организациям</a:t>
            </a:r>
            <a:r>
              <a:rPr dirty="0" sz="2800" spc="7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эффективно</a:t>
            </a:r>
            <a:r>
              <a:rPr dirty="0" sz="2800" spc="8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обрабатывать</a:t>
            </a:r>
            <a:r>
              <a:rPr dirty="0" sz="2800" spc="8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огромные</a:t>
            </a:r>
            <a:r>
              <a:rPr dirty="0" sz="2800" spc="3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объемы</a:t>
            </a:r>
            <a:r>
              <a:rPr dirty="0" sz="2800" spc="6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данных.</a:t>
            </a:r>
            <a:endParaRPr sz="2800">
              <a:latin typeface="Lucida Console"/>
              <a:cs typeface="Lucida Console"/>
            </a:endParaRPr>
          </a:p>
          <a:p>
            <a:pPr marL="356870" marR="229870" indent="-344805">
              <a:lnSpc>
                <a:spcPct val="125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latin typeface="Lucida Console"/>
                <a:cs typeface="Lucida Console"/>
              </a:rPr>
              <a:t>Хранение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данных</a:t>
            </a:r>
            <a:r>
              <a:rPr dirty="0" sz="2800" spc="15">
                <a:latin typeface="Lucida Console"/>
                <a:cs typeface="Lucida Console"/>
              </a:rPr>
              <a:t> </a:t>
            </a:r>
            <a:r>
              <a:rPr dirty="0" sz="2800">
                <a:latin typeface="Lucida Console"/>
                <a:cs typeface="Lucida Console"/>
              </a:rPr>
              <a:t>в </a:t>
            </a:r>
            <a:r>
              <a:rPr dirty="0" sz="2800" spc="-10">
                <a:latin typeface="Lucida Console"/>
                <a:cs typeface="Lucida Console"/>
              </a:rPr>
              <a:t>предварительно</a:t>
            </a:r>
            <a:r>
              <a:rPr dirty="0" sz="2800" spc="7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агрегированной</a:t>
            </a:r>
            <a:r>
              <a:rPr dirty="0" sz="2800" spc="9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форме,</a:t>
            </a:r>
            <a:r>
              <a:rPr dirty="0" sz="2800" spc="2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что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делает</a:t>
            </a:r>
            <a:r>
              <a:rPr dirty="0" sz="2800" spc="4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их </a:t>
            </a:r>
            <a:r>
              <a:rPr dirty="0" sz="2800" spc="-167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эффективными</a:t>
            </a:r>
            <a:r>
              <a:rPr dirty="0" sz="2800" spc="7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Lucida Console"/>
                <a:cs typeface="Lucida Console"/>
              </a:rPr>
              <a:t>для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анализа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больших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наборов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данных.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6643" y="306392"/>
            <a:ext cx="12692380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35"/>
              <a:t>Гипотезы</a:t>
            </a:r>
            <a:r>
              <a:rPr dirty="0" spc="220"/>
              <a:t> </a:t>
            </a:r>
            <a:r>
              <a:rPr dirty="0" spc="-5"/>
              <a:t>решения</a:t>
            </a:r>
            <a:r>
              <a:rPr dirty="0" spc="260"/>
              <a:t> </a:t>
            </a:r>
            <a:r>
              <a:rPr dirty="0" spc="-10"/>
              <a:t>предполагаемой</a:t>
            </a:r>
            <a:r>
              <a:rPr dirty="0" spc="245"/>
              <a:t> </a:t>
            </a:r>
            <a:r>
              <a:rPr dirty="0" spc="-30"/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557" y="1663493"/>
            <a:ext cx="949579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487805" algn="l"/>
                <a:tab pos="1677035" algn="l"/>
                <a:tab pos="2045335" algn="l"/>
                <a:tab pos="2767965" algn="l"/>
                <a:tab pos="4081779" algn="l"/>
                <a:tab pos="4261485" algn="l"/>
                <a:tab pos="5024120" algn="l"/>
                <a:tab pos="7541895" algn="l"/>
              </a:tabLst>
            </a:pPr>
            <a:r>
              <a:rPr dirty="0" sz="2800" spc="-5">
                <a:latin typeface="Calibri"/>
                <a:cs typeface="Calibri"/>
              </a:rPr>
              <a:t>Со</a:t>
            </a:r>
            <a:r>
              <a:rPr dirty="0" sz="2800" spc="-30">
                <a:latin typeface="Calibri"/>
                <a:cs typeface="Calibri"/>
              </a:rPr>
              <a:t>з</a:t>
            </a:r>
            <a:r>
              <a:rPr dirty="0" sz="2800" spc="-5">
                <a:latin typeface="Calibri"/>
                <a:cs typeface="Calibri"/>
              </a:rPr>
              <a:t>да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ие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воей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20">
                <a:latin typeface="Calibri"/>
                <a:cs typeface="Calibri"/>
              </a:rPr>
              <a:t>с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5">
                <a:latin typeface="Calibri"/>
                <a:cs typeface="Calibri"/>
              </a:rPr>
              <a:t>ы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 spc="-5">
                <a:latin typeface="Calibri"/>
                <a:cs typeface="Calibri"/>
              </a:rPr>
              <a:t>дл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форм</a:t>
            </a:r>
            <a:r>
              <a:rPr dirty="0" sz="2800" spc="-15">
                <a:latin typeface="Calibri"/>
                <a:cs typeface="Calibri"/>
              </a:rPr>
              <a:t>ир</a:t>
            </a:r>
            <a:r>
              <a:rPr dirty="0" sz="2800" spc="-5">
                <a:latin typeface="Calibri"/>
                <a:cs typeface="Calibri"/>
              </a:rPr>
              <a:t>ова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ие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Lucida Console"/>
                <a:cs typeface="Lucida Console"/>
              </a:rPr>
              <a:t>OLAP</a:t>
            </a:r>
            <a:r>
              <a:rPr dirty="0" sz="2800" spc="-10">
                <a:latin typeface="Lucida Console"/>
                <a:cs typeface="Lucida Console"/>
              </a:rPr>
              <a:t>-</a:t>
            </a:r>
            <a:r>
              <a:rPr dirty="0" sz="2800">
                <a:latin typeface="Calibri"/>
                <a:cs typeface="Calibri"/>
              </a:rPr>
              <a:t>ку</a:t>
            </a:r>
            <a:r>
              <a:rPr dirty="0" sz="2800" spc="-20">
                <a:latin typeface="Calibri"/>
                <a:cs typeface="Calibri"/>
              </a:rPr>
              <a:t>б</a:t>
            </a:r>
            <a:r>
              <a:rPr dirty="0" sz="2800" spc="-5">
                <a:latin typeface="Calibri"/>
                <a:cs typeface="Calibri"/>
              </a:rPr>
              <a:t>ов  </a:t>
            </a:r>
            <a:r>
              <a:rPr dirty="0" sz="2800" spc="-15">
                <a:latin typeface="Calibri"/>
                <a:cs typeface="Calibri"/>
              </a:rPr>
              <a:t>каждого	</a:t>
            </a:r>
            <a:r>
              <a:rPr dirty="0" sz="2800">
                <a:latin typeface="Calibri"/>
                <a:cs typeface="Calibri"/>
              </a:rPr>
              <a:t>из	</a:t>
            </a:r>
            <a:r>
              <a:rPr dirty="0" sz="2800" spc="-5">
                <a:latin typeface="Calibri"/>
                <a:cs typeface="Calibri"/>
              </a:rPr>
              <a:t>полученных	</a:t>
            </a:r>
            <a:r>
              <a:rPr dirty="0" sz="2800">
                <a:latin typeface="Calibri"/>
                <a:cs typeface="Calibri"/>
              </a:rPr>
              <a:t>значений</a:t>
            </a:r>
            <a:r>
              <a:rPr dirty="0" sz="280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2868930" algn="l"/>
              </a:tabLst>
            </a:pPr>
            <a:r>
              <a:rPr dirty="0" sz="2800" spc="-15" b="1">
                <a:latin typeface="Calibri"/>
                <a:cs typeface="Calibri"/>
              </a:rPr>
              <a:t>Технологический	</a:t>
            </a:r>
            <a:r>
              <a:rPr dirty="0" sz="2800" spc="-20" b="1">
                <a:latin typeface="Calibri"/>
                <a:cs typeface="Calibri"/>
              </a:rPr>
              <a:t>подход</a:t>
            </a:r>
            <a:r>
              <a:rPr dirty="0" sz="2800" spc="-20" b="1">
                <a:latin typeface="Courier New"/>
                <a:cs typeface="Courier New"/>
              </a:rPr>
              <a:t>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79380" y="1768557"/>
            <a:ext cx="622236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5285" algn="l"/>
                <a:tab pos="1807845" algn="l"/>
                <a:tab pos="3450590" algn="l"/>
                <a:tab pos="3834765" algn="l"/>
                <a:tab pos="4782820" algn="l"/>
              </a:tabLst>
            </a:pPr>
            <a:r>
              <a:rPr dirty="0" sz="2800">
                <a:latin typeface="Calibri"/>
                <a:cs typeface="Calibri"/>
              </a:rPr>
              <a:t>с	формой	хранения	в	</a:t>
            </a:r>
            <a:r>
              <a:rPr dirty="0" sz="2800" spc="-10">
                <a:latin typeface="Calibri"/>
                <a:cs typeface="Calibri"/>
              </a:rPr>
              <a:t>виде	индексов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557" y="3262924"/>
            <a:ext cx="1703578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25099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  <a:tab pos="854075" algn="l"/>
                <a:tab pos="2014855" algn="l"/>
                <a:tab pos="3006090" algn="l"/>
                <a:tab pos="3557270" algn="l"/>
                <a:tab pos="3768090" algn="l"/>
                <a:tab pos="5410835" algn="l"/>
                <a:tab pos="5547995" algn="l"/>
                <a:tab pos="6767830" algn="l"/>
                <a:tab pos="7663815" algn="l"/>
                <a:tab pos="8047990" algn="l"/>
                <a:tab pos="8218170" algn="l"/>
                <a:tab pos="10147935" algn="l"/>
                <a:tab pos="11523345" algn="l"/>
                <a:tab pos="12388850" algn="l"/>
                <a:tab pos="12961620" algn="l"/>
                <a:tab pos="13705840" algn="l"/>
                <a:tab pos="14293850" algn="l"/>
                <a:tab pos="16336644" algn="l"/>
              </a:tabLst>
            </a:pP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20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п</a:t>
            </a:r>
            <a:r>
              <a:rPr dirty="0" sz="2800" spc="-40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льзовани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дл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>
                <a:latin typeface="Calibri"/>
                <a:cs typeface="Calibri"/>
              </a:rPr>
              <a:t>хранени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д</a:t>
            </a:r>
            <a:r>
              <a:rPr dirty="0" sz="2800" spc="-15">
                <a:latin typeface="Calibri"/>
                <a:cs typeface="Calibri"/>
              </a:rPr>
              <a:t>а</a:t>
            </a:r>
            <a:r>
              <a:rPr dirty="0" sz="2800" spc="10">
                <a:latin typeface="Calibri"/>
                <a:cs typeface="Calibri"/>
              </a:rPr>
              <a:t>нн</a:t>
            </a:r>
            <a:r>
              <a:rPr dirty="0" sz="2800" spc="5">
                <a:latin typeface="Calibri"/>
                <a:cs typeface="Calibri"/>
              </a:rPr>
              <a:t>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 spc="-10">
                <a:latin typeface="Calibri"/>
                <a:cs typeface="Calibri"/>
              </a:rPr>
              <a:t>у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Lucida Console"/>
                <a:cs typeface="Lucida Console"/>
              </a:rPr>
              <a:t>posgre</a:t>
            </a:r>
            <a:r>
              <a:rPr dirty="0" sz="2800" spc="5">
                <a:latin typeface="Lucida Console"/>
                <a:cs typeface="Lucida Console"/>
              </a:rPr>
              <a:t>s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sq</a:t>
            </a:r>
            <a:r>
              <a:rPr dirty="0" sz="2800" spc="5">
                <a:latin typeface="Lucida Console"/>
                <a:cs typeface="Lucida Console"/>
              </a:rPr>
              <a:t>l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ей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инфор</a:t>
            </a:r>
            <a:r>
              <a:rPr dirty="0" sz="2800" spc="-5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0">
                <a:latin typeface="Calibri"/>
                <a:cs typeface="Calibri"/>
              </a:rPr>
              <a:t>ц</a:t>
            </a:r>
            <a:r>
              <a:rPr dirty="0" sz="2800" spc="5">
                <a:latin typeface="Calibri"/>
                <a:cs typeface="Calibri"/>
              </a:rPr>
              <a:t>ии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0">
                <a:latin typeface="Calibri"/>
                <a:cs typeface="Calibri"/>
              </a:rPr>
              <a:t>о</a:t>
            </a:r>
            <a:r>
              <a:rPr dirty="0" sz="2800" spc="5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2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-10">
                <a:latin typeface="Calibri"/>
                <a:cs typeface="Calibri"/>
              </a:rPr>
              <a:t>ер</a:t>
            </a:r>
            <a:r>
              <a:rPr dirty="0" sz="2800" spc="5">
                <a:latin typeface="Calibri"/>
                <a:cs typeface="Calibri"/>
              </a:rPr>
              <a:t>ени</a:t>
            </a:r>
            <a:r>
              <a:rPr dirty="0" sz="2800" spc="-2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 spc="-10">
                <a:latin typeface="Calibri"/>
                <a:cs typeface="Calibri"/>
              </a:rPr>
              <a:t>у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а  </a:t>
            </a:r>
            <a:r>
              <a:rPr dirty="0" sz="2800">
                <a:latin typeface="Calibri"/>
                <a:cs typeface="Calibri"/>
              </a:rPr>
              <a:t>в	</a:t>
            </a:r>
            <a:r>
              <a:rPr dirty="0" sz="2800" spc="-15">
                <a:latin typeface="Calibri"/>
                <a:cs typeface="Calibri"/>
              </a:rPr>
              <a:t>одной	</a:t>
            </a:r>
            <a:r>
              <a:rPr dirty="0" sz="2800">
                <a:latin typeface="Calibri"/>
                <a:cs typeface="Calibri"/>
              </a:rPr>
              <a:t>сложной	</a:t>
            </a:r>
            <a:r>
              <a:rPr dirty="0" sz="2800" spc="-15">
                <a:latin typeface="Calibri"/>
                <a:cs typeface="Calibri"/>
              </a:rPr>
              <a:t>координате		</a:t>
            </a:r>
            <a:r>
              <a:rPr dirty="0" sz="2800">
                <a:latin typeface="Lucida Console"/>
                <a:cs typeface="Lucida Console"/>
              </a:rPr>
              <a:t>(</a:t>
            </a:r>
            <a:r>
              <a:rPr dirty="0" sz="2800" spc="-2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отображение		</a:t>
            </a:r>
            <a:r>
              <a:rPr dirty="0" sz="2800" spc="-10">
                <a:latin typeface="Lucida Console"/>
                <a:cs typeface="Lucida Console"/>
              </a:rPr>
              <a:t>n-</a:t>
            </a:r>
            <a:r>
              <a:rPr dirty="0" sz="2800" spc="-10">
                <a:latin typeface="Calibri"/>
                <a:cs typeface="Calibri"/>
              </a:rPr>
              <a:t>мерного	</a:t>
            </a:r>
            <a:r>
              <a:rPr dirty="0" sz="2800" spc="-5">
                <a:latin typeface="Calibri"/>
                <a:cs typeface="Calibri"/>
              </a:rPr>
              <a:t>пространства	</a:t>
            </a:r>
            <a:r>
              <a:rPr dirty="0" sz="2800" spc="5">
                <a:latin typeface="Calibri"/>
                <a:cs typeface="Calibri"/>
              </a:rPr>
              <a:t>на	</a:t>
            </a:r>
            <a:r>
              <a:rPr dirty="0" sz="2800" spc="-10">
                <a:latin typeface="Calibri"/>
                <a:cs typeface="Calibri"/>
              </a:rPr>
              <a:t>прямую</a:t>
            </a:r>
            <a:r>
              <a:rPr dirty="0" sz="2800" spc="-10">
                <a:latin typeface="Lucida Console"/>
                <a:cs typeface="Lucida Console"/>
              </a:rPr>
              <a:t>) </a:t>
            </a:r>
            <a:r>
              <a:rPr dirty="0" sz="2800" spc="-5">
                <a:latin typeface="Calibri"/>
                <a:cs typeface="Calibri"/>
              </a:rPr>
              <a:t>позволяет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8999" y="4330157"/>
            <a:ext cx="7399655" cy="109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99"/>
              </a:lnSpc>
              <a:spcBef>
                <a:spcPts val="95"/>
              </a:spcBef>
              <a:tabLst>
                <a:tab pos="1576070" algn="l"/>
                <a:tab pos="2176780" algn="l"/>
                <a:tab pos="2828925" algn="l"/>
                <a:tab pos="3328670" algn="l"/>
                <a:tab pos="3944620" algn="l"/>
                <a:tab pos="4911090" algn="l"/>
                <a:tab pos="5158105" algn="l"/>
                <a:tab pos="6185535" algn="l"/>
                <a:tab pos="6986905" algn="l"/>
              </a:tabLst>
            </a:pPr>
            <a:r>
              <a:rPr dirty="0" sz="2800" spc="-5">
                <a:latin typeface="Calibri"/>
                <a:cs typeface="Calibri"/>
              </a:rPr>
              <a:t>получать	</a:t>
            </a:r>
            <a:r>
              <a:rPr dirty="0" sz="2800">
                <a:latin typeface="Calibri"/>
                <a:cs typeface="Calibri"/>
              </a:rPr>
              <a:t>любые	</a:t>
            </a:r>
            <a:r>
              <a:rPr dirty="0" sz="2800" spc="-10">
                <a:latin typeface="Calibri"/>
                <a:cs typeface="Calibri"/>
              </a:rPr>
              <a:t>срезы	</a:t>
            </a:r>
            <a:r>
              <a:rPr dirty="0" sz="2800" spc="-10">
                <a:latin typeface="Lucida Console"/>
                <a:cs typeface="Lucida Console"/>
              </a:rPr>
              <a:t>(</a:t>
            </a:r>
            <a:r>
              <a:rPr dirty="0" sz="2800" spc="-10">
                <a:latin typeface="Calibri"/>
                <a:cs typeface="Calibri"/>
              </a:rPr>
              <a:t>даже	</a:t>
            </a:r>
            <a:r>
              <a:rPr dirty="0" sz="2800" spc="-5">
                <a:latin typeface="Calibri"/>
                <a:cs typeface="Calibri"/>
              </a:rPr>
              <a:t>состоящие	</a:t>
            </a:r>
            <a:r>
              <a:rPr dirty="0" sz="2800" spc="-10">
                <a:latin typeface="Calibri"/>
                <a:cs typeface="Calibri"/>
              </a:rPr>
              <a:t>из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-10">
                <a:latin typeface="Calibri"/>
                <a:cs typeface="Calibri"/>
              </a:rPr>
              <a:t>и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5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аль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Lucida Console"/>
                <a:cs typeface="Lucida Console"/>
              </a:rPr>
              <a:t>–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вр</a:t>
            </a:r>
            <a:r>
              <a:rPr dirty="0" sz="2800" spc="-35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7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дн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 spc="-40">
                <a:latin typeface="Calibri"/>
                <a:cs typeface="Calibri"/>
              </a:rPr>
              <a:t>г</a:t>
            </a:r>
            <a:r>
              <a:rPr dirty="0" sz="2800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ап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5">
                <a:latin typeface="Calibri"/>
                <a:cs typeface="Calibri"/>
              </a:rPr>
              <a:t>оса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81305" y="4330157"/>
            <a:ext cx="7243445" cy="10934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0485" marR="5080" indent="-58419">
              <a:lnSpc>
                <a:spcPct val="125099"/>
              </a:lnSpc>
              <a:spcBef>
                <a:spcPts val="95"/>
              </a:spcBef>
              <a:tabLst>
                <a:tab pos="1887220" algn="l"/>
                <a:tab pos="2271395" algn="l"/>
                <a:tab pos="4777105" algn="l"/>
              </a:tabLst>
            </a:pPr>
            <a:r>
              <a:rPr dirty="0" sz="2800" spc="-5">
                <a:latin typeface="Calibri"/>
                <a:cs typeface="Calibri"/>
              </a:rPr>
              <a:t>объединения	ортогональных	</a:t>
            </a:r>
            <a:r>
              <a:rPr dirty="0" sz="2800" spc="-10">
                <a:latin typeface="Calibri"/>
                <a:cs typeface="Calibri"/>
              </a:rPr>
              <a:t>плоскостей</a:t>
            </a:r>
            <a:r>
              <a:rPr dirty="0" sz="2800" spc="-10">
                <a:latin typeface="Lucida Console"/>
                <a:cs typeface="Lucida Console"/>
              </a:rPr>
              <a:t>)</a:t>
            </a:r>
            <a:r>
              <a:rPr dirty="0" sz="2800" spc="-7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Calibri"/>
                <a:cs typeface="Calibri"/>
              </a:rPr>
              <a:t>за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получения	</a:t>
            </a:r>
            <a:r>
              <a:rPr dirty="0" sz="2800" spc="-15">
                <a:latin typeface="Lucida Console"/>
                <a:cs typeface="Lucida Console"/>
              </a:rPr>
              <a:t>(select).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1557" y="5397439"/>
            <a:ext cx="17070705" cy="2159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9900" marR="5080" indent="-457834">
              <a:lnSpc>
                <a:spcPct val="125099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  <a:tab pos="1231900" algn="l"/>
                <a:tab pos="2670810" algn="l"/>
                <a:tab pos="3014980" algn="l"/>
                <a:tab pos="4646295" algn="l"/>
                <a:tab pos="5017770" algn="l"/>
                <a:tab pos="5898515" algn="l"/>
                <a:tab pos="6481445" algn="l"/>
                <a:tab pos="6844030" algn="l"/>
                <a:tab pos="7306945" algn="l"/>
                <a:tab pos="8809990" algn="l"/>
                <a:tab pos="8999220" algn="l"/>
                <a:tab pos="9779635" algn="l"/>
                <a:tab pos="10196830" algn="l"/>
                <a:tab pos="11148060" algn="l"/>
                <a:tab pos="11703050" algn="l"/>
                <a:tab pos="11782425" algn="l"/>
                <a:tab pos="12870180" algn="l"/>
                <a:tab pos="14117319" algn="l"/>
                <a:tab pos="15455265" algn="l"/>
              </a:tabLst>
            </a:pP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-4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льзова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ие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65">
                <a:latin typeface="Calibri"/>
                <a:cs typeface="Calibri"/>
              </a:rPr>
              <a:t>б</a:t>
            </a:r>
            <a:r>
              <a:rPr dirty="0" sz="2800" spc="-5">
                <a:latin typeface="Calibri"/>
                <a:cs typeface="Calibri"/>
              </a:rPr>
              <a:t>ли</a:t>
            </a:r>
            <a:r>
              <a:rPr dirty="0" sz="2800" spc="-15">
                <a:latin typeface="Calibri"/>
                <a:cs typeface="Calibri"/>
              </a:rPr>
              <a:t>о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Lucida Console"/>
                <a:cs typeface="Lucida Console"/>
              </a:rPr>
              <a:t>panda</a:t>
            </a:r>
            <a:r>
              <a:rPr dirty="0" sz="2800">
                <a:latin typeface="Lucida Console"/>
                <a:cs typeface="Lucida Console"/>
              </a:rPr>
              <a:t>s</a:t>
            </a:r>
            <a:r>
              <a:rPr dirty="0" sz="2800" spc="3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(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у</a:t>
            </a:r>
            <a:r>
              <a:rPr dirty="0" sz="2800" spc="10">
                <a:latin typeface="Calibri"/>
                <a:cs typeface="Calibri"/>
              </a:rPr>
              <a:t>щ</a:t>
            </a:r>
            <a:r>
              <a:rPr dirty="0" sz="2800">
                <a:latin typeface="Calibri"/>
                <a:cs typeface="Calibri"/>
              </a:rPr>
              <a:t>ий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момен</a:t>
            </a:r>
            <a:r>
              <a:rPr dirty="0" sz="2800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7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дн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амых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-10">
                <a:latin typeface="Calibri"/>
                <a:cs typeface="Calibri"/>
              </a:rPr>
              <a:t>р</a:t>
            </a:r>
            <a:r>
              <a:rPr dirty="0" sz="2800" spc="-5">
                <a:latin typeface="Calibri"/>
                <a:cs typeface="Calibri"/>
              </a:rPr>
              <a:t>ора</a:t>
            </a:r>
            <a:r>
              <a:rPr dirty="0" sz="2800" spc="-15">
                <a:latin typeface="Calibri"/>
                <a:cs typeface="Calibri"/>
              </a:rPr>
              <a:t>б</a:t>
            </a:r>
            <a:r>
              <a:rPr dirty="0" sz="2800" spc="-2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тан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65">
                <a:latin typeface="Calibri"/>
                <a:cs typeface="Calibri"/>
              </a:rPr>
              <a:t>б</a:t>
            </a:r>
            <a:r>
              <a:rPr dirty="0" sz="2800" spc="-5">
                <a:latin typeface="Calibri"/>
                <a:cs typeface="Calibri"/>
              </a:rPr>
              <a:t>ли</a:t>
            </a:r>
            <a:r>
              <a:rPr dirty="0" sz="2800" spc="-15">
                <a:latin typeface="Calibri"/>
                <a:cs typeface="Calibri"/>
              </a:rPr>
              <a:t>о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ек  </a:t>
            </a:r>
            <a:r>
              <a:rPr dirty="0" sz="2800">
                <a:latin typeface="Calibri"/>
                <a:cs typeface="Calibri"/>
              </a:rPr>
              <a:t>для	анализа	</a:t>
            </a:r>
            <a:r>
              <a:rPr dirty="0" sz="2800" spc="5">
                <a:latin typeface="Calibri"/>
                <a:cs typeface="Calibri"/>
              </a:rPr>
              <a:t>данных</a:t>
            </a:r>
            <a:r>
              <a:rPr dirty="0" sz="2800" spc="5">
                <a:latin typeface="Lucida Console"/>
                <a:cs typeface="Lucida Console"/>
              </a:rPr>
              <a:t>)</a:t>
            </a:r>
            <a:r>
              <a:rPr dirty="0" sz="2800" spc="-7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и	</a:t>
            </a:r>
            <a:r>
              <a:rPr dirty="0" sz="2800" spc="-5">
                <a:latin typeface="Calibri"/>
                <a:cs typeface="Calibri"/>
              </a:rPr>
              <a:t>работа	</a:t>
            </a:r>
            <a:r>
              <a:rPr dirty="0" sz="2800" spc="5">
                <a:latin typeface="Calibri"/>
                <a:cs typeface="Calibri"/>
              </a:rPr>
              <a:t>не	</a:t>
            </a:r>
            <a:r>
              <a:rPr dirty="0" sz="2800">
                <a:latin typeface="Calibri"/>
                <a:cs typeface="Calibri"/>
              </a:rPr>
              <a:t>с	</a:t>
            </a:r>
            <a:r>
              <a:rPr dirty="0" sz="2800" spc="-10">
                <a:latin typeface="Calibri"/>
                <a:cs typeface="Calibri"/>
              </a:rPr>
              <a:t>плоскостями		</a:t>
            </a:r>
            <a:r>
              <a:rPr dirty="0" sz="2800">
                <a:latin typeface="Calibri"/>
                <a:cs typeface="Calibri"/>
              </a:rPr>
              <a:t>при	построении		</a:t>
            </a:r>
            <a:r>
              <a:rPr dirty="0" sz="2800" spc="-5">
                <a:latin typeface="Calibri"/>
                <a:cs typeface="Calibri"/>
              </a:rPr>
              <a:t>агрегаций</a:t>
            </a:r>
            <a:r>
              <a:rPr dirty="0" sz="2800" spc="-5">
                <a:latin typeface="Lucida Console"/>
                <a:cs typeface="Lucida Console"/>
              </a:rPr>
              <a:t>,</a:t>
            </a:r>
            <a:r>
              <a:rPr dirty="0" sz="2800" spc="-1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а	с</a:t>
            </a:r>
            <a:endParaRPr sz="2800">
              <a:latin typeface="Calibri"/>
              <a:cs typeface="Calibri"/>
            </a:endParaRPr>
          </a:p>
          <a:p>
            <a:pPr marL="469900" marR="12700">
              <a:lnSpc>
                <a:spcPct val="125000"/>
              </a:lnSpc>
              <a:tabLst>
                <a:tab pos="1981835" algn="l"/>
                <a:tab pos="2832100" algn="l"/>
                <a:tab pos="3487420" algn="l"/>
                <a:tab pos="4188460" algn="l"/>
                <a:tab pos="4572635" algn="l"/>
                <a:tab pos="5240655" algn="l"/>
                <a:tab pos="6801484" algn="l"/>
                <a:tab pos="8358505" algn="l"/>
                <a:tab pos="9977755" algn="l"/>
                <a:tab pos="10876915" algn="l"/>
                <a:tab pos="11413490" algn="l"/>
                <a:tab pos="15129510" algn="l"/>
                <a:tab pos="15495269" algn="l"/>
              </a:tabLst>
            </a:pPr>
            <a:r>
              <a:rPr dirty="0" sz="2800" spc="-15">
                <a:latin typeface="Calibri"/>
                <a:cs typeface="Calibri"/>
              </a:rPr>
              <a:t>г</a:t>
            </a:r>
            <a:r>
              <a:rPr dirty="0" sz="2800">
                <a:latin typeface="Calibri"/>
                <a:cs typeface="Calibri"/>
              </a:rPr>
              <a:t>ип</a:t>
            </a:r>
            <a:r>
              <a:rPr dirty="0" sz="2800" spc="-1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5">
                <a:latin typeface="Calibri"/>
                <a:cs typeface="Calibri"/>
              </a:rPr>
              <a:t>л</a:t>
            </a:r>
            <a:r>
              <a:rPr dirty="0" sz="2800" spc="-5">
                <a:latin typeface="Calibri"/>
                <a:cs typeface="Calibri"/>
              </a:rPr>
              <a:t>ос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ос</a:t>
            </a:r>
            <a:r>
              <a:rPr dirty="0" sz="2800" spc="-15">
                <a:latin typeface="Calibri"/>
                <a:cs typeface="Calibri"/>
              </a:rPr>
              <a:t>тя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45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ля</a:t>
            </a:r>
            <a:r>
              <a:rPr dirty="0" sz="2800" spc="-1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-4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лу</a:t>
            </a:r>
            <a:r>
              <a:rPr dirty="0" sz="2800" spc="5">
                <a:latin typeface="Calibri"/>
                <a:cs typeface="Calibri"/>
              </a:rPr>
              <a:t>ч</a:t>
            </a:r>
            <a:r>
              <a:rPr dirty="0" sz="2800">
                <a:latin typeface="Calibri"/>
                <a:cs typeface="Calibri"/>
              </a:rPr>
              <a:t>ать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20">
                <a:latin typeface="Calibri"/>
                <a:cs typeface="Calibri"/>
              </a:rPr>
              <a:t>с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омы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ачения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ку</a:t>
            </a:r>
            <a:r>
              <a:rPr dirty="0" sz="2800" spc="-2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-15">
                <a:latin typeface="Calibri"/>
                <a:cs typeface="Calibri"/>
              </a:rPr>
              <a:t>я</a:t>
            </a:r>
            <a:r>
              <a:rPr dirty="0" sz="2800">
                <a:latin typeface="Lucida Console"/>
                <a:cs typeface="Lucida Console"/>
              </a:rPr>
              <a:t>,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10">
                <a:latin typeface="Calibri"/>
                <a:cs typeface="Calibri"/>
              </a:rPr>
              <a:t>о</a:t>
            </a:r>
            <a:r>
              <a:rPr dirty="0" sz="2800" spc="-10">
                <a:latin typeface="Calibri"/>
                <a:cs typeface="Calibri"/>
              </a:rPr>
              <a:t>с</a:t>
            </a:r>
            <a:r>
              <a:rPr dirty="0" sz="2800" spc="-5">
                <a:latin typeface="Calibri"/>
                <a:cs typeface="Calibri"/>
              </a:rPr>
              <a:t>тавимо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-10">
                <a:latin typeface="Calibri"/>
                <a:cs typeface="Calibri"/>
              </a:rPr>
              <a:t>е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  </a:t>
            </a:r>
            <a:r>
              <a:rPr dirty="0" sz="2800" spc="-10">
                <a:latin typeface="Calibri"/>
                <a:cs typeface="Calibri"/>
              </a:rPr>
              <a:t>загрузки	этих	</a:t>
            </a:r>
            <a:r>
              <a:rPr dirty="0" sz="2800">
                <a:latin typeface="Calibri"/>
                <a:cs typeface="Calibri"/>
              </a:rPr>
              <a:t>данных	в	</a:t>
            </a:r>
            <a:r>
              <a:rPr dirty="0" sz="2800" spc="-10">
                <a:latin typeface="Calibri"/>
                <a:cs typeface="Calibri"/>
              </a:rPr>
              <a:t>базу</a:t>
            </a:r>
            <a:r>
              <a:rPr dirty="0" sz="2800" spc="-1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3216" y="877547"/>
            <a:ext cx="550481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621790" algn="l"/>
                <a:tab pos="3203575" algn="l"/>
                <a:tab pos="3618229" algn="l"/>
              </a:tabLst>
            </a:pPr>
            <a:r>
              <a:rPr dirty="0" sz="2800" spc="-5" b="1">
                <a:latin typeface="Calibri"/>
                <a:cs typeface="Calibri"/>
              </a:rPr>
              <a:t>Скорость	</a:t>
            </a:r>
            <a:r>
              <a:rPr dirty="0" sz="2800" b="1">
                <a:latin typeface="Calibri"/>
                <a:cs typeface="Calibri"/>
              </a:rPr>
              <a:t>расчетов	и	</a:t>
            </a:r>
            <a:r>
              <a:rPr dirty="0" sz="2800" spc="-5" b="1">
                <a:latin typeface="Calibri"/>
                <a:cs typeface="Calibri"/>
              </a:rPr>
              <a:t>получения</a:t>
            </a:r>
            <a:r>
              <a:rPr dirty="0" sz="2800" spc="-5" b="1">
                <a:latin typeface="Courier New"/>
                <a:cs typeface="Courier New"/>
              </a:rPr>
              <a:t>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216" y="1305094"/>
            <a:ext cx="10318115" cy="109347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40"/>
              </a:spcBef>
              <a:buFont typeface="Arial MT"/>
              <a:buChar char="•"/>
              <a:tabLst>
                <a:tab pos="469265" algn="l"/>
                <a:tab pos="469900" algn="l"/>
                <a:tab pos="2715895" algn="l"/>
                <a:tab pos="3920490" algn="l"/>
                <a:tab pos="5456555" algn="l"/>
                <a:tab pos="7008495" algn="l"/>
                <a:tab pos="8361680" algn="l"/>
                <a:tab pos="8898255" algn="l"/>
              </a:tabLst>
            </a:pPr>
            <a:r>
              <a:rPr dirty="0" sz="2800" spc="5">
                <a:latin typeface="Calibri"/>
                <a:cs typeface="Calibri"/>
              </a:rPr>
              <a:t>В</a:t>
            </a:r>
            <a:r>
              <a:rPr dirty="0" sz="2800" spc="-5">
                <a:latin typeface="Calibri"/>
                <a:cs typeface="Calibri"/>
              </a:rPr>
              <a:t>озм</a:t>
            </a:r>
            <a:r>
              <a:rPr dirty="0" sz="2800" spc="-25">
                <a:latin typeface="Calibri"/>
                <a:cs typeface="Calibri"/>
              </a:rPr>
              <a:t>о</a:t>
            </a:r>
            <a:r>
              <a:rPr dirty="0" sz="2800" spc="5">
                <a:latin typeface="Calibri"/>
                <a:cs typeface="Calibri"/>
              </a:rPr>
              <a:t>жн</a:t>
            </a:r>
            <a:r>
              <a:rPr dirty="0" sz="2800" spc="-5">
                <a:latin typeface="Calibri"/>
                <a:cs typeface="Calibri"/>
              </a:rPr>
              <a:t>ос</a:t>
            </a:r>
            <a:r>
              <a:rPr dirty="0" sz="2800" spc="-1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ь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чет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 spc="-45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льши</a:t>
            </a:r>
            <a:r>
              <a:rPr dirty="0" sz="2800">
                <a:latin typeface="Calibri"/>
                <a:cs typeface="Calibri"/>
              </a:rPr>
              <a:t>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объ</a:t>
            </a:r>
            <a:r>
              <a:rPr dirty="0" sz="2800" spc="-30">
                <a:latin typeface="Calibri"/>
                <a:cs typeface="Calibri"/>
              </a:rPr>
              <a:t>е</a:t>
            </a:r>
            <a:r>
              <a:rPr dirty="0" sz="2800" spc="-5">
                <a:latin typeface="Calibri"/>
                <a:cs typeface="Calibri"/>
              </a:rPr>
              <a:t>мо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дан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ор</a:t>
            </a:r>
            <a:r>
              <a:rPr dirty="0" sz="2800" spc="-2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т</a:t>
            </a:r>
            <a:r>
              <a:rPr dirty="0" sz="2800" spc="-1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ий</a:t>
            </a:r>
            <a:endParaRPr sz="28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469265" algn="l"/>
                <a:tab pos="469900" algn="l"/>
                <a:tab pos="2715895" algn="l"/>
                <a:tab pos="4533265" algn="l"/>
                <a:tab pos="5886450" algn="l"/>
                <a:tab pos="6273800" algn="l"/>
                <a:tab pos="8980805" algn="l"/>
                <a:tab pos="9925685" algn="l"/>
              </a:tabLst>
            </a:pPr>
            <a:r>
              <a:rPr dirty="0" sz="2800" spc="-5">
                <a:latin typeface="Calibri"/>
                <a:cs typeface="Calibri"/>
              </a:rPr>
              <a:t>Возможность	получения	</a:t>
            </a:r>
            <a:r>
              <a:rPr dirty="0" sz="2800">
                <a:latin typeface="Calibri"/>
                <a:cs typeface="Calibri"/>
              </a:rPr>
              <a:t>данных	в	</a:t>
            </a:r>
            <a:r>
              <a:rPr dirty="0" sz="2800" spc="-5">
                <a:latin typeface="Calibri"/>
                <a:cs typeface="Calibri"/>
              </a:rPr>
              <a:t>агрегированном	</a:t>
            </a:r>
            <a:r>
              <a:rPr dirty="0" sz="2800" spc="-10">
                <a:latin typeface="Calibri"/>
                <a:cs typeface="Calibri"/>
              </a:rPr>
              <a:t>виде	</a:t>
            </a:r>
            <a:r>
              <a:rPr dirty="0" sz="2800" spc="-15">
                <a:latin typeface="Calibri"/>
                <a:cs typeface="Calibri"/>
              </a:rPr>
              <a:t>за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13020" y="1305094"/>
            <a:ext cx="5611495" cy="1093470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940"/>
              </a:spcBef>
            </a:pPr>
            <a:r>
              <a:rPr dirty="0" sz="2800" spc="-5">
                <a:latin typeface="Calibri"/>
                <a:cs typeface="Calibri"/>
              </a:rPr>
              <a:t>срок</a:t>
            </a:r>
            <a:r>
              <a:rPr dirty="0" sz="2800" spc="-5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1554480" algn="l"/>
                <a:tab pos="2971800" algn="l"/>
                <a:tab pos="3355975" algn="l"/>
                <a:tab pos="4237355" algn="l"/>
              </a:tabLst>
            </a:pP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орос</a:t>
            </a:r>
            <a:r>
              <a:rPr dirty="0" sz="2800" spc="-1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ь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ап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5">
                <a:latin typeface="Calibri"/>
                <a:cs typeface="Calibri"/>
              </a:rPr>
              <a:t>ос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40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дан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 spc="5">
                <a:latin typeface="Calibri"/>
                <a:cs typeface="Calibri"/>
              </a:rPr>
              <a:t>ы</a:t>
            </a:r>
            <a:r>
              <a:rPr dirty="0" sz="2800" spc="15">
                <a:latin typeface="Calibri"/>
                <a:cs typeface="Calibri"/>
              </a:rPr>
              <a:t>х</a:t>
            </a:r>
            <a:r>
              <a:rPr dirty="0" sz="280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3216" y="2478088"/>
            <a:ext cx="925449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93060" algn="l"/>
                <a:tab pos="4731385" algn="l"/>
                <a:tab pos="5142865" algn="l"/>
                <a:tab pos="7252334" algn="l"/>
              </a:tabLst>
            </a:pPr>
            <a:r>
              <a:rPr dirty="0" sz="2800" b="1">
                <a:latin typeface="Calibri"/>
                <a:cs typeface="Calibri"/>
              </a:rPr>
              <a:t>Функ</a:t>
            </a:r>
            <a:r>
              <a:rPr dirty="0" sz="2800" spc="5" b="1">
                <a:latin typeface="Calibri"/>
                <a:cs typeface="Calibri"/>
              </a:rPr>
              <a:t>ц</a:t>
            </a:r>
            <a:r>
              <a:rPr dirty="0" sz="2800" b="1">
                <a:latin typeface="Calibri"/>
                <a:cs typeface="Calibri"/>
              </a:rPr>
              <a:t>иона</a:t>
            </a:r>
            <a:r>
              <a:rPr dirty="0" sz="2800" spc="15" b="1">
                <a:latin typeface="Calibri"/>
                <a:cs typeface="Calibri"/>
              </a:rPr>
              <a:t>л</a:t>
            </a:r>
            <a:r>
              <a:rPr dirty="0" sz="2800" b="1">
                <a:latin typeface="Calibri"/>
                <a:cs typeface="Calibri"/>
              </a:rPr>
              <a:t>ь</a:t>
            </a:r>
            <a:r>
              <a:rPr dirty="0" sz="2800" spc="-20" b="1">
                <a:latin typeface="Calibri"/>
                <a:cs typeface="Calibri"/>
              </a:rPr>
              <a:t>н</a:t>
            </a:r>
            <a:r>
              <a:rPr dirty="0" sz="2800" b="1">
                <a:latin typeface="Calibri"/>
                <a:cs typeface="Calibri"/>
              </a:rPr>
              <a:t>ая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30" b="1">
                <a:latin typeface="Calibri"/>
                <a:cs typeface="Calibri"/>
              </a:rPr>
              <a:t>д</a:t>
            </a:r>
            <a:r>
              <a:rPr dirty="0" sz="2800" b="1">
                <a:latin typeface="Calibri"/>
                <a:cs typeface="Calibri"/>
              </a:rPr>
              <a:t>ор</a:t>
            </a:r>
            <a:r>
              <a:rPr dirty="0" sz="2800" spc="5" b="1">
                <a:latin typeface="Calibri"/>
                <a:cs typeface="Calibri"/>
              </a:rPr>
              <a:t>а</a:t>
            </a:r>
            <a:r>
              <a:rPr dirty="0" sz="2800" spc="-5" b="1">
                <a:latin typeface="Calibri"/>
                <a:cs typeface="Calibri"/>
              </a:rPr>
              <a:t>б</a:t>
            </a:r>
            <a:r>
              <a:rPr dirty="0" sz="2800" spc="-30" b="1">
                <a:latin typeface="Calibri"/>
                <a:cs typeface="Calibri"/>
              </a:rPr>
              <a:t>о</a:t>
            </a:r>
            <a:r>
              <a:rPr dirty="0" sz="2800" spc="5" b="1">
                <a:latin typeface="Calibri"/>
                <a:cs typeface="Calibri"/>
              </a:rPr>
              <a:t>т</a:t>
            </a:r>
            <a:r>
              <a:rPr dirty="0" sz="2800" spc="-25" b="1">
                <a:latin typeface="Calibri"/>
                <a:cs typeface="Calibri"/>
              </a:rPr>
              <a:t>к</a:t>
            </a:r>
            <a:r>
              <a:rPr dirty="0" sz="2800" b="1">
                <a:latin typeface="Calibri"/>
                <a:cs typeface="Calibri"/>
              </a:rPr>
              <a:t>а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b="1">
                <a:latin typeface="Calibri"/>
                <a:cs typeface="Calibri"/>
              </a:rPr>
              <a:t>и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5" b="1">
                <a:latin typeface="Calibri"/>
                <a:cs typeface="Calibri"/>
              </a:rPr>
              <a:t>т</a:t>
            </a:r>
            <a:r>
              <a:rPr dirty="0" sz="2800" spc="-25" b="1">
                <a:latin typeface="Calibri"/>
                <a:cs typeface="Calibri"/>
              </a:rPr>
              <a:t>е</a:t>
            </a:r>
            <a:r>
              <a:rPr dirty="0" sz="2800" spc="-5" b="1">
                <a:latin typeface="Calibri"/>
                <a:cs typeface="Calibri"/>
              </a:rPr>
              <a:t>х</a:t>
            </a:r>
            <a:r>
              <a:rPr dirty="0" sz="2800" spc="5" b="1">
                <a:latin typeface="Calibri"/>
                <a:cs typeface="Calibri"/>
              </a:rPr>
              <a:t>н</a:t>
            </a:r>
            <a:r>
              <a:rPr dirty="0" sz="2800" b="1">
                <a:latin typeface="Calibri"/>
                <a:cs typeface="Calibri"/>
              </a:rPr>
              <a:t>ичес</a:t>
            </a:r>
            <a:r>
              <a:rPr dirty="0" sz="2800" spc="-25" b="1">
                <a:latin typeface="Calibri"/>
                <a:cs typeface="Calibri"/>
              </a:rPr>
              <a:t>к</a:t>
            </a:r>
            <a:r>
              <a:rPr dirty="0" sz="2800" b="1">
                <a:latin typeface="Calibri"/>
                <a:cs typeface="Calibri"/>
              </a:rPr>
              <a:t>ая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5" b="1">
                <a:latin typeface="Calibri"/>
                <a:cs typeface="Calibri"/>
              </a:rPr>
              <a:t>п</a:t>
            </a:r>
            <a:r>
              <a:rPr dirty="0" sz="2800" spc="-70" b="1">
                <a:latin typeface="Calibri"/>
                <a:cs typeface="Calibri"/>
              </a:rPr>
              <a:t>о</a:t>
            </a:r>
            <a:r>
              <a:rPr dirty="0" sz="2800" spc="40" b="1">
                <a:latin typeface="Calibri"/>
                <a:cs typeface="Calibri"/>
              </a:rPr>
              <a:t>д</a:t>
            </a:r>
            <a:r>
              <a:rPr dirty="0" sz="2800" spc="-30" b="1">
                <a:latin typeface="Calibri"/>
                <a:cs typeface="Calibri"/>
              </a:rPr>
              <a:t>д</a:t>
            </a:r>
            <a:r>
              <a:rPr dirty="0" sz="2800" spc="-5" b="1">
                <a:latin typeface="Calibri"/>
                <a:cs typeface="Calibri"/>
              </a:rPr>
              <a:t>е</a:t>
            </a:r>
            <a:r>
              <a:rPr dirty="0" sz="2800" spc="-20" b="1">
                <a:latin typeface="Calibri"/>
                <a:cs typeface="Calibri"/>
              </a:rPr>
              <a:t>р</a:t>
            </a:r>
            <a:r>
              <a:rPr dirty="0" sz="2800" spc="5" b="1">
                <a:latin typeface="Calibri"/>
                <a:cs typeface="Calibri"/>
              </a:rPr>
              <a:t>ж</a:t>
            </a:r>
            <a:r>
              <a:rPr dirty="0" sz="2800" spc="-30" b="1">
                <a:latin typeface="Calibri"/>
                <a:cs typeface="Calibri"/>
              </a:rPr>
              <a:t>к</a:t>
            </a:r>
            <a:r>
              <a:rPr dirty="0" sz="2800" spc="15" b="1">
                <a:latin typeface="Calibri"/>
                <a:cs typeface="Calibri"/>
              </a:rPr>
              <a:t>а</a:t>
            </a:r>
            <a:r>
              <a:rPr dirty="0" sz="2800" spc="10" b="1">
                <a:latin typeface="Courier New"/>
                <a:cs typeface="Courier New"/>
              </a:rPr>
              <a:t>: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3216" y="2906270"/>
            <a:ext cx="13651865" cy="162623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935"/>
              </a:spcBef>
              <a:buFont typeface="Arial MT"/>
              <a:buChar char="•"/>
              <a:tabLst>
                <a:tab pos="469265" algn="l"/>
                <a:tab pos="469900" algn="l"/>
                <a:tab pos="2715895" algn="l"/>
                <a:tab pos="4749165" algn="l"/>
                <a:tab pos="6980555" algn="l"/>
                <a:tab pos="7742555" algn="l"/>
                <a:tab pos="11227435" algn="l"/>
              </a:tabLst>
            </a:pPr>
            <a:r>
              <a:rPr dirty="0" sz="2800" spc="-5">
                <a:latin typeface="Calibri"/>
                <a:cs typeface="Calibri"/>
              </a:rPr>
              <a:t>Возможность	добавления	</a:t>
            </a:r>
            <a:r>
              <a:rPr dirty="0" sz="2800">
                <a:latin typeface="Calibri"/>
                <a:cs typeface="Calibri"/>
              </a:rPr>
              <a:t>функционала	для	специализированных	</a:t>
            </a:r>
            <a:r>
              <a:rPr dirty="0" sz="2800" spc="-5">
                <a:latin typeface="Calibri"/>
                <a:cs typeface="Calibri"/>
              </a:rPr>
              <a:t>организаций</a:t>
            </a:r>
            <a:r>
              <a:rPr dirty="0" sz="2800" spc="-5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  <a:p>
            <a:pPr marL="469265" indent="-4572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469265" algn="l"/>
                <a:tab pos="469900" algn="l"/>
                <a:tab pos="2698115" algn="l"/>
                <a:tab pos="4688205" algn="l"/>
                <a:tab pos="6779895" algn="l"/>
                <a:tab pos="8724265" algn="l"/>
                <a:tab pos="9130030" algn="l"/>
              </a:tabLst>
            </a:pPr>
            <a:r>
              <a:rPr dirty="0" sz="2800" spc="-5">
                <a:latin typeface="Calibri"/>
                <a:cs typeface="Calibri"/>
              </a:rPr>
              <a:t>Обеспечение	постоянной	</a:t>
            </a:r>
            <a:r>
              <a:rPr dirty="0" sz="2800" spc="-10">
                <a:latin typeface="Calibri"/>
                <a:cs typeface="Calibri"/>
              </a:rPr>
              <a:t>технической	</a:t>
            </a:r>
            <a:r>
              <a:rPr dirty="0" sz="2800" spc="-5">
                <a:latin typeface="Calibri"/>
                <a:cs typeface="Calibri"/>
              </a:rPr>
              <a:t>поддержки	</a:t>
            </a:r>
            <a:r>
              <a:rPr dirty="0" sz="2800">
                <a:latin typeface="Calibri"/>
                <a:cs typeface="Calibri"/>
              </a:rPr>
              <a:t>и	обновлений</a:t>
            </a:r>
            <a:r>
              <a:rPr dirty="0" sz="280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  <a:p>
            <a:pPr marL="469265" indent="-457200">
              <a:lnSpc>
                <a:spcPct val="100000"/>
              </a:lnSpc>
              <a:spcBef>
                <a:spcPts val="840"/>
              </a:spcBef>
              <a:buFont typeface="Arial MT"/>
              <a:buChar char="•"/>
              <a:tabLst>
                <a:tab pos="469265" algn="l"/>
                <a:tab pos="469900" algn="l"/>
                <a:tab pos="2359660" algn="l"/>
                <a:tab pos="3853179" algn="l"/>
                <a:tab pos="5508625" algn="l"/>
                <a:tab pos="6551295" algn="l"/>
                <a:tab pos="7313295" algn="l"/>
                <a:tab pos="9617710" algn="l"/>
                <a:tab pos="11946255" algn="l"/>
                <a:tab pos="12519660" algn="l"/>
              </a:tabLst>
            </a:pPr>
            <a:r>
              <a:rPr dirty="0" sz="2800" spc="5">
                <a:latin typeface="Calibri"/>
                <a:cs typeface="Calibri"/>
              </a:rPr>
              <a:t>В</a:t>
            </a:r>
            <a:r>
              <a:rPr dirty="0" sz="2800" spc="15">
                <a:latin typeface="Calibri"/>
                <a:cs typeface="Calibri"/>
              </a:rPr>
              <a:t>н</a:t>
            </a:r>
            <a:r>
              <a:rPr dirty="0" sz="2800" spc="-5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д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5">
                <a:latin typeface="Calibri"/>
                <a:cs typeface="Calibri"/>
              </a:rPr>
              <a:t>ение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25">
                <a:latin typeface="Calibri"/>
                <a:cs typeface="Calibri"/>
              </a:rPr>
              <a:t>с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-25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5">
                <a:latin typeface="Calibri"/>
                <a:cs typeface="Calibri"/>
              </a:rPr>
              <a:t>ы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об</a:t>
            </a:r>
            <a:r>
              <a:rPr dirty="0" sz="2800" spc="-1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0">
                <a:latin typeface="Calibri"/>
                <a:cs typeface="Calibri"/>
              </a:rPr>
              <a:t>т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о</a:t>
            </a:r>
            <a:r>
              <a:rPr dirty="0" sz="2800" spc="5">
                <a:latin typeface="Calibri"/>
                <a:cs typeface="Calibri"/>
              </a:rPr>
              <a:t>й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 spc="-30">
                <a:latin typeface="Calibri"/>
                <a:cs typeface="Calibri"/>
              </a:rPr>
              <a:t>в</a:t>
            </a:r>
            <a:r>
              <a:rPr dirty="0" sz="2800" spc="-15">
                <a:latin typeface="Calibri"/>
                <a:cs typeface="Calibri"/>
              </a:rPr>
              <a:t>яз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дл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опе</a:t>
            </a:r>
            <a:r>
              <a:rPr dirty="0" sz="2800" spc="-1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0">
                <a:latin typeface="Calibri"/>
                <a:cs typeface="Calibri"/>
              </a:rPr>
              <a:t>т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10">
                <a:latin typeface="Calibri"/>
                <a:cs typeface="Calibri"/>
              </a:rPr>
              <a:t>в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о</a:t>
            </a:r>
            <a:r>
              <a:rPr dirty="0" sz="2800" spc="-30">
                <a:latin typeface="Calibri"/>
                <a:cs typeface="Calibri"/>
              </a:rPr>
              <a:t>г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р</a:t>
            </a:r>
            <a:r>
              <a:rPr dirty="0" sz="2800" spc="5">
                <a:latin typeface="Calibri"/>
                <a:cs typeface="Calibri"/>
              </a:rPr>
              <a:t>е</a:t>
            </a:r>
            <a:r>
              <a:rPr dirty="0" sz="2800" spc="-10">
                <a:latin typeface="Calibri"/>
                <a:cs typeface="Calibri"/>
              </a:rPr>
              <a:t>а</a:t>
            </a:r>
            <a:r>
              <a:rPr dirty="0" sz="2800" spc="-15">
                <a:latin typeface="Calibri"/>
                <a:cs typeface="Calibri"/>
              </a:rPr>
              <a:t>г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ова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 spc="5">
                <a:latin typeface="Calibri"/>
                <a:cs typeface="Calibri"/>
              </a:rPr>
              <a:t>ия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т</a:t>
            </a:r>
            <a:r>
              <a:rPr dirty="0" sz="2800" spc="-25">
                <a:latin typeface="Calibri"/>
                <a:cs typeface="Calibri"/>
              </a:rPr>
              <a:t>з</a:t>
            </a:r>
            <a:r>
              <a:rPr dirty="0" sz="2800" spc="5">
                <a:latin typeface="Calibri"/>
                <a:cs typeface="Calibri"/>
              </a:rPr>
              <a:t>ывы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02564" y="4078197"/>
            <a:ext cx="438340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17830" algn="l"/>
                <a:tab pos="1902460" algn="l"/>
              </a:tabLst>
            </a:pPr>
            <a:r>
              <a:rPr dirty="0" sz="2800" spc="5">
                <a:latin typeface="Calibri"/>
                <a:cs typeface="Calibri"/>
              </a:rPr>
              <a:t>и	</a:t>
            </a:r>
            <a:r>
              <a:rPr dirty="0" sz="2800" spc="-5">
                <a:latin typeface="Calibri"/>
                <a:cs typeface="Calibri"/>
              </a:rPr>
              <a:t>запросы	</a:t>
            </a:r>
            <a:r>
              <a:rPr dirty="0" sz="2800" spc="-10">
                <a:latin typeface="Calibri"/>
                <a:cs typeface="Calibri"/>
              </a:rPr>
              <a:t>пользователей</a:t>
            </a:r>
            <a:r>
              <a:rPr dirty="0" sz="2800" spc="-1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09907" y="382590"/>
            <a:ext cx="3248660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Концепция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557" y="1739692"/>
            <a:ext cx="1649920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460500" algn="l"/>
                <a:tab pos="1975485" algn="l"/>
                <a:tab pos="2503170" algn="l"/>
                <a:tab pos="4609465" algn="l"/>
                <a:tab pos="5012055" algn="l"/>
                <a:tab pos="6959600" algn="l"/>
                <a:tab pos="7304405" algn="l"/>
                <a:tab pos="8679180" algn="l"/>
                <a:tab pos="8916670" algn="l"/>
                <a:tab pos="10746105" algn="l"/>
                <a:tab pos="11014075" algn="l"/>
                <a:tab pos="11297285" algn="l"/>
                <a:tab pos="12257405" algn="l"/>
                <a:tab pos="13081000" algn="l"/>
                <a:tab pos="14586585" algn="l"/>
                <a:tab pos="15092680" algn="l"/>
                <a:tab pos="15583535" algn="l"/>
              </a:tabLst>
            </a:pPr>
            <a:r>
              <a:rPr dirty="0" sz="2800" spc="-5" b="1">
                <a:latin typeface="Calibri"/>
                <a:cs typeface="Calibri"/>
              </a:rPr>
              <a:t>Разработка	</a:t>
            </a:r>
            <a:r>
              <a:rPr dirty="0" sz="2800" b="1">
                <a:latin typeface="Calibri"/>
                <a:cs typeface="Calibri"/>
              </a:rPr>
              <a:t>платформы</a:t>
            </a:r>
            <a:r>
              <a:rPr dirty="0" sz="2800" b="1">
                <a:latin typeface="Courier New"/>
                <a:cs typeface="Courier New"/>
              </a:rPr>
              <a:t>:</a:t>
            </a:r>
            <a:r>
              <a:rPr dirty="0" sz="2800" spc="-65" b="1">
                <a:latin typeface="Courier New"/>
                <a:cs typeface="Courier New"/>
              </a:rPr>
              <a:t> </a:t>
            </a:r>
            <a:r>
              <a:rPr dirty="0" sz="2800">
                <a:latin typeface="Calibri"/>
                <a:cs typeface="Calibri"/>
              </a:rPr>
              <a:t>Для	</a:t>
            </a:r>
            <a:r>
              <a:rPr dirty="0" sz="2800" spc="-10">
                <a:latin typeface="Calibri"/>
                <a:cs typeface="Calibri"/>
              </a:rPr>
              <a:t>разработки	</a:t>
            </a:r>
            <a:r>
              <a:rPr dirty="0" sz="2800" spc="-5">
                <a:latin typeface="Calibri"/>
                <a:cs typeface="Calibri"/>
              </a:rPr>
              <a:t>платформы	</a:t>
            </a:r>
            <a:r>
              <a:rPr dirty="0" sz="2800" spc="-15">
                <a:latin typeface="Calibri"/>
                <a:cs typeface="Calibri"/>
              </a:rPr>
              <a:t>необходимо	подготовить	</a:t>
            </a:r>
            <a:r>
              <a:rPr dirty="0" sz="2800">
                <a:latin typeface="Calibri"/>
                <a:cs typeface="Calibri"/>
              </a:rPr>
              <a:t>визуальную	</a:t>
            </a:r>
            <a:r>
              <a:rPr dirty="0" sz="2800" spc="-5">
                <a:latin typeface="Calibri"/>
                <a:cs typeface="Calibri"/>
              </a:rPr>
              <a:t>часть</a:t>
            </a:r>
            <a:r>
              <a:rPr dirty="0" sz="2800" spc="-5">
                <a:latin typeface="Lucida Console"/>
                <a:cs typeface="Lucida Console"/>
              </a:rPr>
              <a:t>,</a:t>
            </a:r>
            <a:r>
              <a:rPr dirty="0" sz="2800" spc="-6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в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которой	</a:t>
            </a:r>
            <a:r>
              <a:rPr dirty="0" sz="2800" spc="-35">
                <a:latin typeface="Calibri"/>
                <a:cs typeface="Calibri"/>
              </a:rPr>
              <a:t>будут	</a:t>
            </a:r>
            <a:r>
              <a:rPr dirty="0" sz="2800" spc="-5">
                <a:latin typeface="Calibri"/>
                <a:cs typeface="Calibri"/>
              </a:rPr>
              <a:t>отображены	агрегированные	</a:t>
            </a:r>
            <a:r>
              <a:rPr dirty="0" sz="2800">
                <a:latin typeface="Calibri"/>
                <a:cs typeface="Calibri"/>
              </a:rPr>
              <a:t>данные	</a:t>
            </a:r>
            <a:r>
              <a:rPr dirty="0" sz="2800" spc="-5">
                <a:latin typeface="Calibri"/>
                <a:cs typeface="Calibri"/>
              </a:rPr>
              <a:t>полученные	</a:t>
            </a:r>
            <a:r>
              <a:rPr dirty="0" sz="2800">
                <a:latin typeface="Calibri"/>
                <a:cs typeface="Calibri"/>
              </a:rPr>
              <a:t>из	</a:t>
            </a:r>
            <a:r>
              <a:rPr dirty="0" sz="2800" spc="-5">
                <a:latin typeface="Calibri"/>
                <a:cs typeface="Calibri"/>
              </a:rPr>
              <a:t>базы	</a:t>
            </a:r>
            <a:r>
              <a:rPr dirty="0" sz="2800" spc="5">
                <a:latin typeface="Calibri"/>
                <a:cs typeface="Calibri"/>
              </a:rPr>
              <a:t>данных</a:t>
            </a:r>
            <a:r>
              <a:rPr dirty="0" sz="2800" spc="5">
                <a:latin typeface="Lucida Console"/>
                <a:cs typeface="Lucida Console"/>
              </a:rPr>
              <a:t>,</a:t>
            </a:r>
            <a:r>
              <a:rPr dirty="0" sz="2800" spc="-6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для	</a:t>
            </a:r>
            <a:r>
              <a:rPr dirty="0" sz="2800" spc="-15">
                <a:latin typeface="Calibri"/>
                <a:cs typeface="Calibri"/>
              </a:rPr>
              <a:t>этого	</a:t>
            </a:r>
            <a:r>
              <a:rPr dirty="0" sz="2800" spc="-35">
                <a:latin typeface="Calibri"/>
                <a:cs typeface="Calibri"/>
              </a:rPr>
              <a:t>будет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420" y="2911782"/>
            <a:ext cx="1041146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12520" algn="l"/>
                <a:tab pos="5947410" algn="l"/>
                <a:tab pos="7501890" algn="l"/>
                <a:tab pos="8322309" algn="l"/>
                <a:tab pos="9678670" algn="l"/>
              </a:tabLst>
            </a:pPr>
            <a:r>
              <a:rPr dirty="0" sz="2800" spc="-15">
                <a:latin typeface="Calibri"/>
                <a:cs typeface="Calibri"/>
              </a:rPr>
              <a:t>яз</a:t>
            </a:r>
            <a:r>
              <a:rPr dirty="0" sz="2800" spc="5">
                <a:latin typeface="Calibri"/>
                <a:cs typeface="Calibri"/>
              </a:rPr>
              <a:t>ы</a:t>
            </a:r>
            <a:r>
              <a:rPr dirty="0" sz="2800" spc="-5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Lucida Console"/>
                <a:cs typeface="Lucida Console"/>
              </a:rPr>
              <a:t>JavaScript</a:t>
            </a:r>
            <a:r>
              <a:rPr dirty="0" sz="2800">
                <a:latin typeface="Lucida Console"/>
                <a:cs typeface="Lucida Console"/>
              </a:rPr>
              <a:t>,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Reac</a:t>
            </a:r>
            <a:r>
              <a:rPr dirty="0" sz="2800" spc="-20">
                <a:latin typeface="Lucida Console"/>
                <a:cs typeface="Lucida Console"/>
              </a:rPr>
              <a:t>t</a:t>
            </a:r>
            <a:r>
              <a:rPr dirty="0" sz="2800">
                <a:latin typeface="Lucida Console"/>
                <a:cs typeface="Lucida Console"/>
              </a:rPr>
              <a:t>,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дл</a:t>
            </a:r>
            <a:r>
              <a:rPr dirty="0" sz="2800">
                <a:latin typeface="Calibri"/>
                <a:cs typeface="Calibri"/>
              </a:rPr>
              <a:t>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че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-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ыл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выб</a:t>
            </a:r>
            <a:r>
              <a:rPr dirty="0" sz="2800" spc="-2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ан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яз</a:t>
            </a:r>
            <a:r>
              <a:rPr dirty="0" sz="2800">
                <a:latin typeface="Calibri"/>
                <a:cs typeface="Calibri"/>
              </a:rPr>
              <a:t>ык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91557" y="2806719"/>
            <a:ext cx="16867505" cy="109220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2585085" algn="l"/>
              </a:tabLst>
            </a:pPr>
            <a:r>
              <a:rPr dirty="0" sz="2800">
                <a:latin typeface="Calibri"/>
                <a:cs typeface="Calibri"/>
              </a:rPr>
              <a:t>использоваться	</a:t>
            </a:r>
            <a:r>
              <a:rPr dirty="0" sz="2800" spc="-5">
                <a:latin typeface="Calibri"/>
                <a:cs typeface="Calibri"/>
              </a:rPr>
              <a:t>фреймворк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204210" algn="l"/>
                <a:tab pos="7212965" algn="l"/>
                <a:tab pos="9215755" algn="l"/>
                <a:tab pos="11504930" algn="l"/>
                <a:tab pos="13007340" algn="l"/>
                <a:tab pos="14394180" algn="l"/>
                <a:tab pos="15346044" algn="l"/>
                <a:tab pos="15900400" algn="l"/>
              </a:tabLst>
            </a:pPr>
            <a:r>
              <a:rPr dirty="0" sz="2800" spc="5">
                <a:latin typeface="Calibri"/>
                <a:cs typeface="Calibri"/>
              </a:rPr>
              <a:t>прог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5">
                <a:latin typeface="Calibri"/>
                <a:cs typeface="Calibri"/>
              </a:rPr>
              <a:t>амм</a:t>
            </a:r>
            <a:r>
              <a:rPr dirty="0" sz="2800" spc="-5">
                <a:latin typeface="Calibri"/>
                <a:cs typeface="Calibri"/>
              </a:rPr>
              <a:t>ир</a:t>
            </a:r>
            <a:r>
              <a:rPr dirty="0" sz="2800" spc="5">
                <a:latin typeface="Calibri"/>
                <a:cs typeface="Calibri"/>
              </a:rPr>
              <a:t>ова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 spc="5">
                <a:latin typeface="Calibri"/>
                <a:cs typeface="Calibri"/>
              </a:rPr>
              <a:t>ия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Lucida Console"/>
                <a:cs typeface="Lucida Console"/>
              </a:rPr>
              <a:t>Pytho</a:t>
            </a:r>
            <a:r>
              <a:rPr dirty="0" sz="2800" spc="5">
                <a:latin typeface="Lucida Console"/>
                <a:cs typeface="Lucida Console"/>
              </a:rPr>
              <a:t>n</a:t>
            </a:r>
            <a:r>
              <a:rPr dirty="0" sz="2800" spc="20">
                <a:latin typeface="Lucida Console"/>
                <a:cs typeface="Lucida Console"/>
              </a:rPr>
              <a:t> 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25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п</a:t>
            </a:r>
            <a:r>
              <a:rPr dirty="0" sz="2800" spc="-40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льзовани</a:t>
            </a:r>
            <a:r>
              <a:rPr dirty="0" sz="2800" spc="5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 spc="-65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ли</a:t>
            </a:r>
            <a:r>
              <a:rPr dirty="0" sz="2800" spc="-20">
                <a:latin typeface="Calibri"/>
                <a:cs typeface="Calibri"/>
              </a:rPr>
              <a:t>о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5">
                <a:latin typeface="Calibri"/>
                <a:cs typeface="Calibri"/>
              </a:rPr>
              <a:t>е</a:t>
            </a:r>
            <a:r>
              <a:rPr dirty="0" sz="2800" spc="-20">
                <a:latin typeface="Calibri"/>
                <a:cs typeface="Calibri"/>
              </a:rPr>
              <a:t>к</a:t>
            </a:r>
            <a:r>
              <a:rPr dirty="0" sz="2800" spc="5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Lucida Console"/>
                <a:cs typeface="Lucida Console"/>
              </a:rPr>
              <a:t>panda</a:t>
            </a:r>
            <a:r>
              <a:rPr dirty="0" sz="2800" spc="5">
                <a:latin typeface="Lucida Console"/>
                <a:cs typeface="Lucida Console"/>
              </a:rPr>
              <a:t>s</a:t>
            </a:r>
            <a:r>
              <a:rPr dirty="0" sz="2800" spc="5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(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5">
                <a:latin typeface="Calibri"/>
                <a:cs typeface="Calibri"/>
              </a:rPr>
              <a:t>е</a:t>
            </a:r>
            <a:r>
              <a:rPr dirty="0" sz="2800" spc="-20">
                <a:latin typeface="Calibri"/>
                <a:cs typeface="Calibri"/>
              </a:rPr>
              <a:t>к</a:t>
            </a:r>
            <a:r>
              <a:rPr dirty="0" sz="2800" spc="5">
                <a:latin typeface="Calibri"/>
                <a:cs typeface="Calibri"/>
              </a:rPr>
              <a:t>ущий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момен</a:t>
            </a:r>
            <a:r>
              <a:rPr dirty="0" sz="2800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6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дн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 spc="5">
                <a:latin typeface="Calibri"/>
                <a:cs typeface="Calibri"/>
              </a:rPr>
              <a:t>амых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1557" y="3873745"/>
            <a:ext cx="17178020" cy="3759835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2597785" algn="l"/>
                <a:tab pos="4411345" algn="l"/>
                <a:tab pos="5173345" algn="l"/>
                <a:tab pos="6609080" algn="l"/>
                <a:tab pos="8584565" algn="l"/>
                <a:tab pos="9837420" algn="l"/>
                <a:tab pos="10419715" algn="l"/>
                <a:tab pos="10785475" algn="l"/>
                <a:tab pos="12940665" algn="l"/>
                <a:tab pos="13721080" algn="l"/>
              </a:tabLst>
            </a:pPr>
            <a:r>
              <a:rPr dirty="0" sz="2800">
                <a:latin typeface="Calibri"/>
                <a:cs typeface="Calibri"/>
              </a:rPr>
              <a:t>проработанных	</a:t>
            </a:r>
            <a:r>
              <a:rPr dirty="0" sz="2800" spc="-15">
                <a:latin typeface="Calibri"/>
                <a:cs typeface="Calibri"/>
              </a:rPr>
              <a:t>библиотек	</a:t>
            </a:r>
            <a:r>
              <a:rPr dirty="0" sz="2800">
                <a:latin typeface="Calibri"/>
                <a:cs typeface="Calibri"/>
              </a:rPr>
              <a:t>для	анализа	</a:t>
            </a:r>
            <a:r>
              <a:rPr dirty="0" sz="2800" spc="5">
                <a:latin typeface="Calibri"/>
                <a:cs typeface="Calibri"/>
              </a:rPr>
              <a:t>данных</a:t>
            </a:r>
            <a:r>
              <a:rPr dirty="0" sz="2800" spc="5">
                <a:latin typeface="Lucida Console"/>
                <a:cs typeface="Lucida Console"/>
              </a:rPr>
              <a:t>)</a:t>
            </a:r>
            <a:r>
              <a:rPr dirty="0" sz="2800" spc="-4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и	</a:t>
            </a:r>
            <a:r>
              <a:rPr dirty="0" sz="2800" spc="-5">
                <a:latin typeface="Calibri"/>
                <a:cs typeface="Calibri"/>
              </a:rPr>
              <a:t>работа	</a:t>
            </a:r>
            <a:r>
              <a:rPr dirty="0" sz="2800" spc="5">
                <a:latin typeface="Calibri"/>
                <a:cs typeface="Calibri"/>
              </a:rPr>
              <a:t>не	</a:t>
            </a:r>
            <a:r>
              <a:rPr dirty="0" sz="2800">
                <a:latin typeface="Calibri"/>
                <a:cs typeface="Calibri"/>
              </a:rPr>
              <a:t>с	</a:t>
            </a:r>
            <a:r>
              <a:rPr dirty="0" sz="2800" spc="-10">
                <a:latin typeface="Calibri"/>
                <a:cs typeface="Calibri"/>
              </a:rPr>
              <a:t>плоскостями	</a:t>
            </a:r>
            <a:r>
              <a:rPr dirty="0" sz="2800">
                <a:latin typeface="Calibri"/>
                <a:cs typeface="Calibri"/>
              </a:rPr>
              <a:t>при	построении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4200"/>
              </a:lnSpc>
              <a:spcBef>
                <a:spcPts val="280"/>
              </a:spcBef>
              <a:tabLst>
                <a:tab pos="378460" algn="l"/>
                <a:tab pos="2143125" algn="l"/>
                <a:tab pos="2347595" algn="l"/>
                <a:tab pos="2713355" algn="l"/>
                <a:tab pos="3655060" algn="l"/>
                <a:tab pos="4509135" algn="l"/>
                <a:tab pos="5730875" algn="l"/>
                <a:tab pos="5862320" algn="l"/>
                <a:tab pos="6246495" algn="l"/>
                <a:tab pos="7484109" algn="l"/>
                <a:tab pos="7752080" algn="l"/>
                <a:tab pos="9044940" algn="l"/>
                <a:tab pos="9273540" algn="l"/>
                <a:tab pos="10233660" algn="l"/>
                <a:tab pos="10602595" algn="l"/>
                <a:tab pos="11586845" algn="l"/>
                <a:tab pos="12224385" algn="l"/>
                <a:tab pos="12409805" algn="l"/>
                <a:tab pos="13120369" algn="l"/>
                <a:tab pos="13656944" algn="l"/>
                <a:tab pos="13766800" algn="l"/>
              </a:tabLst>
            </a:pPr>
            <a:r>
              <a:rPr dirty="0" sz="2800" spc="-5">
                <a:latin typeface="Calibri"/>
                <a:cs typeface="Calibri"/>
              </a:rPr>
              <a:t>агрегаций</a:t>
            </a:r>
            <a:r>
              <a:rPr dirty="0" sz="2800" spc="-5">
                <a:latin typeface="Lucida Console"/>
                <a:cs typeface="Lucida Console"/>
              </a:rPr>
              <a:t>, </a:t>
            </a:r>
            <a:r>
              <a:rPr dirty="0" sz="2800">
                <a:latin typeface="Calibri"/>
                <a:cs typeface="Calibri"/>
              </a:rPr>
              <a:t>а		с	</a:t>
            </a:r>
            <a:r>
              <a:rPr dirty="0" sz="2800" spc="-5">
                <a:latin typeface="Calibri"/>
                <a:cs typeface="Calibri"/>
              </a:rPr>
              <a:t>гиперплоскостями	позволяет	получать	</a:t>
            </a:r>
            <a:r>
              <a:rPr dirty="0" sz="2800" spc="-10">
                <a:latin typeface="Calibri"/>
                <a:cs typeface="Calibri"/>
              </a:rPr>
              <a:t>искомые	</a:t>
            </a:r>
            <a:r>
              <a:rPr dirty="0" sz="2800">
                <a:latin typeface="Calibri"/>
                <a:cs typeface="Calibri"/>
              </a:rPr>
              <a:t>значения	</a:t>
            </a:r>
            <a:r>
              <a:rPr dirty="0" sz="2800" spc="-5">
                <a:latin typeface="Calibri"/>
                <a:cs typeface="Calibri"/>
              </a:rPr>
              <a:t>куба	за	</a:t>
            </a:r>
            <a:r>
              <a:rPr dirty="0" sz="2800" spc="-10">
                <a:latin typeface="Calibri"/>
                <a:cs typeface="Calibri"/>
              </a:rPr>
              <a:t>время</a:t>
            </a:r>
            <a:r>
              <a:rPr dirty="0" sz="2800" spc="-10">
                <a:latin typeface="Lucida Console"/>
                <a:cs typeface="Lucida Console"/>
              </a:rPr>
              <a:t>, </a:t>
            </a:r>
            <a:r>
              <a:rPr dirty="0" sz="2800" spc="-5">
                <a:latin typeface="Calibri"/>
                <a:cs typeface="Calibri"/>
              </a:rPr>
              <a:t>сопоставимое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с	</a:t>
            </a:r>
            <a:r>
              <a:rPr dirty="0" sz="2800" spc="-10">
                <a:latin typeface="Calibri"/>
                <a:cs typeface="Calibri"/>
              </a:rPr>
              <a:t>временем	</a:t>
            </a:r>
            <a:r>
              <a:rPr dirty="0" sz="2800" spc="-5">
                <a:latin typeface="Calibri"/>
                <a:cs typeface="Calibri"/>
              </a:rPr>
              <a:t>загрузки	</a:t>
            </a:r>
            <a:r>
              <a:rPr dirty="0" sz="2800" spc="-10">
                <a:latin typeface="Calibri"/>
                <a:cs typeface="Calibri"/>
              </a:rPr>
              <a:t>этих	</a:t>
            </a:r>
            <a:r>
              <a:rPr dirty="0" sz="2800">
                <a:latin typeface="Calibri"/>
                <a:cs typeface="Calibri"/>
              </a:rPr>
              <a:t>данных		в	</a:t>
            </a:r>
            <a:r>
              <a:rPr dirty="0" sz="2800" spc="-10">
                <a:latin typeface="Calibri"/>
                <a:cs typeface="Calibri"/>
              </a:rPr>
              <a:t>базу</a:t>
            </a:r>
            <a:r>
              <a:rPr dirty="0" sz="2800" spc="-10">
                <a:latin typeface="Lucida Console"/>
                <a:cs typeface="Lucida Console"/>
              </a:rPr>
              <a:t>.</a:t>
            </a:r>
            <a:r>
              <a:rPr dirty="0" sz="2800" spc="2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В	</a:t>
            </a:r>
            <a:r>
              <a:rPr dirty="0" sz="2800" spc="-10">
                <a:latin typeface="Calibri"/>
                <a:cs typeface="Calibri"/>
              </a:rPr>
              <a:t>качестве	</a:t>
            </a:r>
            <a:r>
              <a:rPr dirty="0" sz="2800" spc="-5">
                <a:latin typeface="Calibri"/>
                <a:cs typeface="Calibri"/>
              </a:rPr>
              <a:t>базы	</a:t>
            </a:r>
            <a:r>
              <a:rPr dirty="0" sz="2800">
                <a:latin typeface="Calibri"/>
                <a:cs typeface="Calibri"/>
              </a:rPr>
              <a:t>данных	был		выбран		</a:t>
            </a:r>
            <a:r>
              <a:rPr dirty="0" sz="2800" spc="-15">
                <a:latin typeface="Lucida Console"/>
                <a:cs typeface="Lucida Console"/>
              </a:rPr>
              <a:t>PostgreSQL.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  <a:tabLst>
                <a:tab pos="1326515" algn="l"/>
                <a:tab pos="3011805" algn="l"/>
                <a:tab pos="5758815" algn="l"/>
              </a:tabLst>
            </a:pPr>
            <a:r>
              <a:rPr dirty="0" sz="2800" spc="5" b="1">
                <a:latin typeface="Calibri"/>
                <a:cs typeface="Calibri"/>
              </a:rPr>
              <a:t>Способ	</a:t>
            </a:r>
            <a:r>
              <a:rPr dirty="0" sz="2800" b="1">
                <a:latin typeface="Calibri"/>
                <a:cs typeface="Calibri"/>
              </a:rPr>
              <a:t>хранения	агрегированных	данных</a:t>
            </a:r>
            <a:r>
              <a:rPr dirty="0" sz="2800">
                <a:latin typeface="Lucida Console"/>
                <a:cs typeface="Lucida Console"/>
              </a:rPr>
              <a:t>: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845"/>
              </a:spcBef>
              <a:tabLst>
                <a:tab pos="805180" algn="l"/>
                <a:tab pos="2447925" algn="l"/>
                <a:tab pos="3923029" algn="l"/>
                <a:tab pos="4481195" algn="l"/>
                <a:tab pos="6124575" algn="l"/>
                <a:tab pos="9105900" algn="l"/>
                <a:tab pos="10005060" algn="l"/>
                <a:tab pos="12102465" algn="l"/>
                <a:tab pos="13934440" algn="l"/>
              </a:tabLst>
            </a:pPr>
            <a:r>
              <a:rPr dirty="0" sz="2800">
                <a:latin typeface="Calibri"/>
                <a:cs typeface="Calibri"/>
              </a:rPr>
              <a:t>Для	хранения	</a:t>
            </a:r>
            <a:r>
              <a:rPr dirty="0" sz="2800" spc="-15">
                <a:latin typeface="Calibri"/>
                <a:cs typeface="Calibri"/>
              </a:rPr>
              <a:t>каждого	</a:t>
            </a:r>
            <a:r>
              <a:rPr dirty="0" sz="2800" spc="-5">
                <a:latin typeface="Calibri"/>
                <a:cs typeface="Calibri"/>
              </a:rPr>
              <a:t>из	</a:t>
            </a:r>
            <a:r>
              <a:rPr dirty="0" sz="2800">
                <a:latin typeface="Calibri"/>
                <a:cs typeface="Calibri"/>
              </a:rPr>
              <a:t>значений	</a:t>
            </a:r>
            <a:r>
              <a:rPr dirty="0" sz="2800" spc="-5">
                <a:latin typeface="Calibri"/>
                <a:cs typeface="Calibri"/>
              </a:rPr>
              <a:t>сформированного	куба	</a:t>
            </a:r>
            <a:r>
              <a:rPr dirty="0" sz="2800" spc="-15">
                <a:latin typeface="Calibri"/>
                <a:cs typeface="Calibri"/>
              </a:rPr>
              <a:t>необходимо	</a:t>
            </a:r>
            <a:r>
              <a:rPr dirty="0" sz="2800" spc="-10">
                <a:latin typeface="Calibri"/>
                <a:cs typeface="Calibri"/>
              </a:rPr>
              <a:t>составлять	индекс</a:t>
            </a:r>
            <a:r>
              <a:rPr dirty="0" sz="2800" spc="-10">
                <a:latin typeface="Lucida Console"/>
                <a:cs typeface="Lucida Console"/>
              </a:rPr>
              <a:t>.</a:t>
            </a:r>
            <a:r>
              <a:rPr dirty="0" sz="2800" spc="-6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Данный</a:t>
            </a:r>
            <a:endParaRPr sz="2800">
              <a:latin typeface="Calibri"/>
              <a:cs typeface="Calibri"/>
            </a:endParaRPr>
          </a:p>
          <a:p>
            <a:pPr marL="12700" marR="13335">
              <a:lnSpc>
                <a:spcPts val="4200"/>
              </a:lnSpc>
              <a:spcBef>
                <a:spcPts val="105"/>
              </a:spcBef>
              <a:tabLst>
                <a:tab pos="1292860" algn="l"/>
                <a:tab pos="1377950" algn="l"/>
                <a:tab pos="2347595" algn="l"/>
                <a:tab pos="3042285" algn="l"/>
                <a:tab pos="3426460" algn="l"/>
                <a:tab pos="3761740" algn="l"/>
                <a:tab pos="4145915" algn="l"/>
                <a:tab pos="5051425" algn="l"/>
                <a:tab pos="5337810" algn="l"/>
                <a:tab pos="5928995" algn="l"/>
                <a:tab pos="7298055" algn="l"/>
                <a:tab pos="7700645" algn="l"/>
                <a:tab pos="8474710" algn="l"/>
                <a:tab pos="8852535" algn="l"/>
                <a:tab pos="10145395" algn="l"/>
                <a:tab pos="12714605" algn="l"/>
                <a:tab pos="13855065" algn="l"/>
                <a:tab pos="15293975" algn="l"/>
                <a:tab pos="15702280" algn="l"/>
                <a:tab pos="16080105" algn="l"/>
              </a:tabLst>
            </a:pPr>
            <a:r>
              <a:rPr dirty="0" sz="2800">
                <a:latin typeface="Calibri"/>
                <a:cs typeface="Calibri"/>
              </a:rPr>
              <a:t>ин</a:t>
            </a:r>
            <a:r>
              <a:rPr dirty="0" sz="2800" spc="-25">
                <a:latin typeface="Calibri"/>
                <a:cs typeface="Calibri"/>
              </a:rPr>
              <a:t>д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3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б</a:t>
            </a:r>
            <a:r>
              <a:rPr dirty="0" sz="2800" spc="-120">
                <a:latin typeface="Calibri"/>
                <a:cs typeface="Calibri"/>
              </a:rPr>
              <a:t>у</a:t>
            </a:r>
            <a:r>
              <a:rPr dirty="0" sz="2800" spc="-35">
                <a:latin typeface="Calibri"/>
                <a:cs typeface="Calibri"/>
              </a:rPr>
              <a:t>д</a:t>
            </a:r>
            <a:r>
              <a:rPr dirty="0" sz="2800">
                <a:latin typeface="Calibri"/>
                <a:cs typeface="Calibri"/>
              </a:rPr>
              <a:t>ет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хранит</a:t>
            </a:r>
            <a:r>
              <a:rPr dirty="0" sz="2800">
                <a:latin typeface="Calibri"/>
                <a:cs typeface="Calibri"/>
              </a:rPr>
              <a:t>ь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б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инф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 spc="-5">
                <a:latin typeface="Calibri"/>
                <a:cs typeface="Calibri"/>
              </a:rPr>
              <a:t>ма</a:t>
            </a:r>
            <a:r>
              <a:rPr dirty="0" sz="2800" spc="-15">
                <a:latin typeface="Calibri"/>
                <a:cs typeface="Calibri"/>
              </a:rPr>
              <a:t>ц</a:t>
            </a:r>
            <a:r>
              <a:rPr dirty="0" sz="2800" spc="5">
                <a:latin typeface="Calibri"/>
                <a:cs typeface="Calibri"/>
              </a:rPr>
              <a:t>ию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-5">
                <a:latin typeface="Calibri"/>
                <a:cs typeface="Calibri"/>
              </a:rPr>
              <a:t>о</a:t>
            </a:r>
            <a:r>
              <a:rPr dirty="0" sz="2800" spc="5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</a:t>
            </a:r>
            <a:r>
              <a:rPr dirty="0" sz="2800" spc="-15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у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20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м</a:t>
            </a:r>
            <a:r>
              <a:rPr dirty="0" sz="2800" spc="-1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ени</a:t>
            </a:r>
            <a:r>
              <a:rPr dirty="0" sz="2800" spc="-5">
                <a:latin typeface="Calibri"/>
                <a:cs typeface="Calibri"/>
              </a:rPr>
              <a:t>ю</a:t>
            </a:r>
            <a:r>
              <a:rPr dirty="0" sz="2800">
                <a:latin typeface="Lucida Console"/>
                <a:cs typeface="Lucida Console"/>
              </a:rPr>
              <a:t>,</a:t>
            </a:r>
            <a:r>
              <a:rPr dirty="0" sz="2800" spc="-2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5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аким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дан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 spc="5">
                <a:latin typeface="Calibri"/>
                <a:cs typeface="Calibri"/>
              </a:rPr>
              <a:t>ым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60">
                <a:latin typeface="Calibri"/>
                <a:cs typeface="Calibri"/>
              </a:rPr>
              <a:t>к</a:t>
            </a:r>
            <a:r>
              <a:rPr dirty="0" sz="2800" spc="-5">
                <a:latin typeface="Calibri"/>
                <a:cs typeface="Calibri"/>
              </a:rPr>
              <a:t>о</a:t>
            </a:r>
            <a:r>
              <a:rPr dirty="0" sz="2800" spc="-15">
                <a:latin typeface="Calibri"/>
                <a:cs typeface="Calibri"/>
              </a:rPr>
              <a:t>м</a:t>
            </a:r>
            <a:r>
              <a:rPr dirty="0" sz="2800">
                <a:latin typeface="Calibri"/>
                <a:cs typeface="Calibri"/>
              </a:rPr>
              <a:t>у  </a:t>
            </a:r>
            <a:r>
              <a:rPr dirty="0" sz="2800" spc="5">
                <a:latin typeface="Calibri"/>
                <a:cs typeface="Calibri"/>
              </a:rPr>
              <a:t>уровню		</a:t>
            </a:r>
            <a:r>
              <a:rPr dirty="0" sz="2800" spc="-10">
                <a:latin typeface="Calibri"/>
                <a:cs typeface="Calibri"/>
              </a:rPr>
              <a:t>иерархии	</a:t>
            </a:r>
            <a:r>
              <a:rPr dirty="0" sz="2800">
                <a:latin typeface="Calibri"/>
                <a:cs typeface="Calibri"/>
              </a:rPr>
              <a:t>в	</a:t>
            </a:r>
            <a:r>
              <a:rPr dirty="0" sz="2800" spc="-5">
                <a:latin typeface="Calibri"/>
                <a:cs typeface="Calibri"/>
              </a:rPr>
              <a:t>измерении	</a:t>
            </a:r>
            <a:r>
              <a:rPr dirty="0" sz="2800" spc="5">
                <a:latin typeface="Calibri"/>
                <a:cs typeface="Calibri"/>
              </a:rPr>
              <a:t>он	</a:t>
            </a:r>
            <a:r>
              <a:rPr dirty="0" sz="2800" spc="-10">
                <a:latin typeface="Calibri"/>
                <a:cs typeface="Calibri"/>
              </a:rPr>
              <a:t>относится</a:t>
            </a:r>
            <a:r>
              <a:rPr dirty="0" sz="2800" spc="-10">
                <a:latin typeface="Lucida Console"/>
                <a:cs typeface="Lucida Console"/>
              </a:rPr>
              <a:t>.</a:t>
            </a:r>
            <a:endParaRPr sz="2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0424" y="230194"/>
            <a:ext cx="4327525" cy="7429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Преимущества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557" y="1920953"/>
            <a:ext cx="165309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  <a:tab pos="1454150" algn="l"/>
                <a:tab pos="4846955" algn="l"/>
                <a:tab pos="5969000" algn="l"/>
                <a:tab pos="8676005" algn="l"/>
                <a:tab pos="11370945" algn="l"/>
                <a:tab pos="13105130" algn="l"/>
                <a:tab pos="15507335" algn="l"/>
              </a:tabLst>
            </a:pPr>
            <a:r>
              <a:rPr dirty="0" sz="2800" spc="-15">
                <a:latin typeface="Calibri"/>
                <a:cs typeface="Calibri"/>
              </a:rPr>
              <a:t>Кубы	</a:t>
            </a:r>
            <a:r>
              <a:rPr dirty="0" sz="2800" spc="-10">
                <a:latin typeface="Lucida Console"/>
                <a:cs typeface="Lucida Console"/>
              </a:rPr>
              <a:t>OLAP</a:t>
            </a:r>
            <a:r>
              <a:rPr dirty="0" sz="2800" spc="4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Calibri"/>
                <a:cs typeface="Calibri"/>
              </a:rPr>
              <a:t>представляют	</a:t>
            </a:r>
            <a:r>
              <a:rPr dirty="0" sz="2800" spc="-5">
                <a:latin typeface="Calibri"/>
                <a:cs typeface="Calibri"/>
              </a:rPr>
              <a:t>собой	</a:t>
            </a:r>
            <a:r>
              <a:rPr dirty="0" sz="2800" spc="-10">
                <a:latin typeface="Calibri"/>
                <a:cs typeface="Calibri"/>
              </a:rPr>
              <a:t>предварительно	</a:t>
            </a:r>
            <a:r>
              <a:rPr dirty="0" sz="2800" spc="-5">
                <a:latin typeface="Calibri"/>
                <a:cs typeface="Calibri"/>
              </a:rPr>
              <a:t>агрегированные	</a:t>
            </a:r>
            <a:r>
              <a:rPr dirty="0" sz="2800" spc="-10">
                <a:latin typeface="Calibri"/>
                <a:cs typeface="Calibri"/>
              </a:rPr>
              <a:t>структуры	</a:t>
            </a:r>
            <a:r>
              <a:rPr dirty="0" sz="2800" spc="5">
                <a:latin typeface="Calibri"/>
                <a:cs typeface="Calibri"/>
              </a:rPr>
              <a:t>данных</a:t>
            </a:r>
            <a:r>
              <a:rPr dirty="0" sz="2800" spc="5">
                <a:latin typeface="Lucida Console"/>
                <a:cs typeface="Lucida Console"/>
              </a:rPr>
              <a:t>.</a:t>
            </a:r>
            <a:r>
              <a:rPr dirty="0" sz="2800" spc="-4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Они	</a:t>
            </a:r>
            <a:r>
              <a:rPr dirty="0" sz="2800" spc="-5">
                <a:latin typeface="Calibri"/>
                <a:cs typeface="Calibri"/>
              </a:rPr>
              <a:t>хранят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8999" y="2454035"/>
            <a:ext cx="11575415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212975" algn="l"/>
                <a:tab pos="4505325" algn="l"/>
                <a:tab pos="6243320" algn="l"/>
                <a:tab pos="9584055" algn="l"/>
                <a:tab pos="11187430" algn="l"/>
              </a:tabLst>
            </a:pPr>
            <a:r>
              <a:rPr dirty="0" sz="2800">
                <a:latin typeface="Calibri"/>
                <a:cs typeface="Calibri"/>
              </a:rPr>
              <a:t>обоб</a:t>
            </a:r>
            <a:r>
              <a:rPr dirty="0" sz="2800" spc="-20">
                <a:latin typeface="Calibri"/>
                <a:cs typeface="Calibri"/>
              </a:rPr>
              <a:t>щ</a:t>
            </a:r>
            <a:r>
              <a:rPr dirty="0" sz="2800" spc="5">
                <a:latin typeface="Calibri"/>
                <a:cs typeface="Calibri"/>
              </a:rPr>
              <a:t>ен</a:t>
            </a:r>
            <a:r>
              <a:rPr dirty="0" sz="2800" spc="10">
                <a:latin typeface="Calibri"/>
                <a:cs typeface="Calibri"/>
              </a:rPr>
              <a:t>н</a:t>
            </a:r>
            <a:r>
              <a:rPr dirty="0" sz="2800" spc="5">
                <a:latin typeface="Calibri"/>
                <a:cs typeface="Calibri"/>
              </a:rPr>
              <a:t>ые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д</a:t>
            </a:r>
            <a:r>
              <a:rPr dirty="0" sz="2800" spc="-15">
                <a:latin typeface="Calibri"/>
                <a:cs typeface="Calibri"/>
              </a:rPr>
              <a:t>а</a:t>
            </a:r>
            <a:r>
              <a:rPr dirty="0" sz="2800" spc="10">
                <a:latin typeface="Calibri"/>
                <a:cs typeface="Calibri"/>
              </a:rPr>
              <a:t>нн</a:t>
            </a:r>
            <a:r>
              <a:rPr dirty="0" sz="2800" spc="5">
                <a:latin typeface="Calibri"/>
                <a:cs typeface="Calibri"/>
              </a:rPr>
              <a:t>ые</a:t>
            </a:r>
            <a:r>
              <a:rPr dirty="0" sz="2800" spc="5">
                <a:latin typeface="Lucida Console"/>
                <a:cs typeface="Lucida Console"/>
              </a:rPr>
              <a:t>,</a:t>
            </a:r>
            <a:r>
              <a:rPr dirty="0" sz="2800" spc="-4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ч</a:t>
            </a:r>
            <a:r>
              <a:rPr dirty="0" sz="2800" spc="-25">
                <a:latin typeface="Calibri"/>
                <a:cs typeface="Calibri"/>
              </a:rPr>
              <a:t>т</a:t>
            </a:r>
            <a:r>
              <a:rPr dirty="0" sz="2800" spc="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повыша</a:t>
            </a:r>
            <a:r>
              <a:rPr dirty="0" sz="2800" spc="-1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п</a:t>
            </a:r>
            <a:r>
              <a:rPr dirty="0" sz="2800" spc="-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ои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65">
                <a:latin typeface="Calibri"/>
                <a:cs typeface="Calibri"/>
              </a:rPr>
              <a:t>о</a:t>
            </a:r>
            <a:r>
              <a:rPr dirty="0" sz="2800">
                <a:latin typeface="Calibri"/>
                <a:cs typeface="Calibri"/>
              </a:rPr>
              <a:t>д</a:t>
            </a:r>
            <a:r>
              <a:rPr dirty="0" sz="2800" spc="-15">
                <a:latin typeface="Calibri"/>
                <a:cs typeface="Calibri"/>
              </a:rPr>
              <a:t>и</a:t>
            </a:r>
            <a:r>
              <a:rPr dirty="0" sz="2800" spc="-35">
                <a:latin typeface="Calibri"/>
                <a:cs typeface="Calibri"/>
              </a:rPr>
              <a:t>т</a:t>
            </a:r>
            <a:r>
              <a:rPr dirty="0" sz="2800" spc="-50">
                <a:latin typeface="Calibri"/>
                <a:cs typeface="Calibri"/>
              </a:rPr>
              <a:t>е</a:t>
            </a:r>
            <a:r>
              <a:rPr dirty="0" sz="2800">
                <a:latin typeface="Calibri"/>
                <a:cs typeface="Calibri"/>
              </a:rPr>
              <a:t>ль</a:t>
            </a:r>
            <a:r>
              <a:rPr dirty="0" sz="2800" spc="15">
                <a:latin typeface="Calibri"/>
                <a:cs typeface="Calibri"/>
              </a:rPr>
              <a:t>н</a:t>
            </a:r>
            <a:r>
              <a:rPr dirty="0" sz="2800" spc="-5">
                <a:latin typeface="Calibri"/>
                <a:cs typeface="Calibri"/>
              </a:rPr>
              <a:t>ос</a:t>
            </a:r>
            <a:r>
              <a:rPr dirty="0" sz="2800" spc="-1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ь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 spc="5">
                <a:latin typeface="Calibri"/>
                <a:cs typeface="Calibri"/>
              </a:rPr>
              <a:t>ап</a:t>
            </a:r>
            <a:r>
              <a:rPr dirty="0" sz="2800" spc="-1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осо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5">
                <a:latin typeface="Calibri"/>
                <a:cs typeface="Calibri"/>
              </a:rPr>
              <a:t>по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48999" y="2348294"/>
            <a:ext cx="15859760" cy="1093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763375">
              <a:lnSpc>
                <a:spcPct val="125099"/>
              </a:lnSpc>
              <a:spcBef>
                <a:spcPts val="100"/>
              </a:spcBef>
              <a:tabLst>
                <a:tab pos="2780030" algn="l"/>
                <a:tab pos="4133850" algn="l"/>
                <a:tab pos="8630285" algn="l"/>
                <a:tab pos="9690735" algn="l"/>
                <a:tab pos="13674725" algn="l"/>
                <a:tab pos="14037310" algn="l"/>
                <a:tab pos="14244955" algn="l"/>
                <a:tab pos="14650719" algn="l"/>
              </a:tabLst>
            </a:pPr>
            <a:r>
              <a:rPr dirty="0" sz="2800">
                <a:latin typeface="Calibri"/>
                <a:cs typeface="Calibri"/>
              </a:rPr>
              <a:t>сравнению	с	</a:t>
            </a:r>
            <a:r>
              <a:rPr dirty="0" sz="2800" spc="-5">
                <a:latin typeface="Calibri"/>
                <a:cs typeface="Calibri"/>
              </a:rPr>
              <a:t>запросом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еоб</a:t>
            </a:r>
            <a:r>
              <a:rPr dirty="0" sz="2800" spc="-2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 spc="-20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тан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дан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>
                <a:latin typeface="Calibri"/>
                <a:cs typeface="Calibri"/>
              </a:rPr>
              <a:t>ых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т</a:t>
            </a:r>
            <a:r>
              <a:rPr dirty="0" sz="2800" spc="-20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5">
                <a:latin typeface="Calibri"/>
                <a:cs typeface="Calibri"/>
              </a:rPr>
              <a:t>н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ак</a:t>
            </a:r>
            <a:r>
              <a:rPr dirty="0" sz="2800" spc="-20">
                <a:latin typeface="Calibri"/>
                <a:cs typeface="Calibri"/>
              </a:rPr>
              <a:t>ц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10">
                <a:latin typeface="Calibri"/>
                <a:cs typeface="Calibri"/>
              </a:rPr>
              <a:t>й</a:t>
            </a:r>
            <a:r>
              <a:rPr dirty="0" sz="2800">
                <a:latin typeface="Lucida Console"/>
                <a:cs typeface="Lucida Console"/>
              </a:rPr>
              <a:t>.</a:t>
            </a:r>
            <a:r>
              <a:rPr dirty="0" sz="2800" spc="5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П</a:t>
            </a:r>
            <a:r>
              <a:rPr dirty="0" sz="2800" spc="-35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льзова</a:t>
            </a:r>
            <a:r>
              <a:rPr dirty="0" sz="2800" spc="-30">
                <a:latin typeface="Calibri"/>
                <a:cs typeface="Calibri"/>
              </a:rPr>
              <a:t>т</a:t>
            </a:r>
            <a:r>
              <a:rPr dirty="0" sz="2800" spc="-55">
                <a:latin typeface="Calibri"/>
                <a:cs typeface="Calibri"/>
              </a:rPr>
              <a:t>е</a:t>
            </a:r>
            <a:r>
              <a:rPr dirty="0" sz="2800" spc="-5">
                <a:latin typeface="Calibri"/>
                <a:cs typeface="Calibri"/>
              </a:rPr>
              <a:t>л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">
                <a:latin typeface="Calibri"/>
                <a:cs typeface="Calibri"/>
              </a:rPr>
              <a:t>могу</a:t>
            </a:r>
            <a:r>
              <a:rPr dirty="0" sz="2800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а</a:t>
            </a:r>
            <a:r>
              <a:rPr dirty="0" sz="2800" spc="-15">
                <a:latin typeface="Calibri"/>
                <a:cs typeface="Calibri"/>
              </a:rPr>
              <a:t>зр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20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ат</a:t>
            </a:r>
            <a:r>
              <a:rPr dirty="0" sz="2800" spc="-5">
                <a:latin typeface="Calibri"/>
                <a:cs typeface="Calibri"/>
              </a:rPr>
              <a:t>ь</a:t>
            </a:r>
            <a:r>
              <a:rPr dirty="0" sz="2800">
                <a:latin typeface="Lucida Console"/>
                <a:cs typeface="Lucida Console"/>
              </a:rPr>
              <a:t>,</a:t>
            </a:r>
            <a:r>
              <a:rPr dirty="0" sz="2800" spc="25">
                <a:latin typeface="Lucida Console"/>
                <a:cs typeface="Lucida Console"/>
              </a:rPr>
              <a:t> </a:t>
            </a:r>
            <a:r>
              <a:rPr dirty="0" sz="2800" spc="-35">
                <a:latin typeface="Calibri"/>
                <a:cs typeface="Calibri"/>
              </a:rPr>
              <a:t>д</a:t>
            </a:r>
            <a:r>
              <a:rPr dirty="0" sz="2800">
                <a:latin typeface="Calibri"/>
                <a:cs typeface="Calibri"/>
              </a:rPr>
              <a:t>е</a:t>
            </a:r>
            <a:r>
              <a:rPr dirty="0" sz="2800" spc="-15">
                <a:latin typeface="Calibri"/>
                <a:cs typeface="Calibri"/>
              </a:rPr>
              <a:t>т</a:t>
            </a:r>
            <a:r>
              <a:rPr dirty="0" sz="2800">
                <a:latin typeface="Calibri"/>
                <a:cs typeface="Calibri"/>
              </a:rPr>
              <a:t>али</a:t>
            </a:r>
            <a:r>
              <a:rPr dirty="0" sz="2800" spc="-15">
                <a:latin typeface="Calibri"/>
                <a:cs typeface="Calibri"/>
              </a:rPr>
              <a:t>з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 spc="-20">
                <a:latin typeface="Calibri"/>
                <a:cs typeface="Calibri"/>
              </a:rPr>
              <a:t>р</a:t>
            </a:r>
            <a:r>
              <a:rPr dirty="0" sz="2800" spc="-5">
                <a:latin typeface="Calibri"/>
                <a:cs typeface="Calibri"/>
              </a:rPr>
              <a:t>оват</a:t>
            </a:r>
            <a:r>
              <a:rPr dirty="0" sz="2800">
                <a:latin typeface="Calibri"/>
                <a:cs typeface="Calibri"/>
              </a:rPr>
              <a:t>ь</a:t>
            </a:r>
            <a:r>
              <a:rPr dirty="0" sz="2800">
                <a:latin typeface="Calibri"/>
                <a:cs typeface="Calibri"/>
              </a:rPr>
              <a:t>		</a:t>
            </a:r>
            <a:r>
              <a:rPr dirty="0" sz="2800">
                <a:latin typeface="Calibri"/>
                <a:cs typeface="Calibri"/>
              </a:rPr>
              <a:t>и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5">
                <a:latin typeface="Calibri"/>
                <a:cs typeface="Calibri"/>
              </a:rPr>
              <a:t>с</a:t>
            </a:r>
            <a:r>
              <a:rPr dirty="0" sz="2800">
                <a:latin typeface="Calibri"/>
                <a:cs typeface="Calibri"/>
              </a:rPr>
              <a:t>в</a:t>
            </a:r>
            <a:r>
              <a:rPr dirty="0" sz="2800" spc="-65">
                <a:latin typeface="Calibri"/>
                <a:cs typeface="Calibri"/>
              </a:rPr>
              <a:t>о</a:t>
            </a:r>
            <a:r>
              <a:rPr dirty="0" sz="2800" spc="-5">
                <a:latin typeface="Calibri"/>
                <a:cs typeface="Calibri"/>
              </a:rPr>
              <a:t>д</a:t>
            </a:r>
            <a:r>
              <a:rPr dirty="0" sz="2800" spc="-15">
                <a:latin typeface="Calibri"/>
                <a:cs typeface="Calibri"/>
              </a:rPr>
              <a:t>и</a:t>
            </a:r>
            <a:r>
              <a:rPr dirty="0" sz="2800" spc="-5">
                <a:latin typeface="Calibri"/>
                <a:cs typeface="Calibri"/>
              </a:rPr>
              <a:t>ть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938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940"/>
              </a:spcBef>
              <a:tabLst>
                <a:tab pos="1847214" algn="l"/>
                <a:tab pos="2381250" algn="l"/>
                <a:tab pos="4206875" algn="l"/>
                <a:tab pos="6910705" algn="l"/>
                <a:tab pos="7691120" algn="l"/>
                <a:tab pos="8947150" algn="l"/>
                <a:tab pos="9312910" algn="l"/>
                <a:tab pos="11127105" algn="l"/>
                <a:tab pos="12867640" algn="l"/>
              </a:tabLst>
            </a:pPr>
            <a:r>
              <a:rPr dirty="0"/>
              <a:t>данные	</a:t>
            </a:r>
            <a:r>
              <a:rPr dirty="0" spc="-5"/>
              <a:t>за	</a:t>
            </a:r>
            <a:r>
              <a:rPr dirty="0"/>
              <a:t>считанные	секунды</a:t>
            </a:r>
            <a:r>
              <a:rPr dirty="0">
                <a:latin typeface="Lucida Console"/>
                <a:cs typeface="Lucida Console"/>
              </a:rPr>
              <a:t>,</a:t>
            </a:r>
            <a:r>
              <a:rPr dirty="0" spc="-25">
                <a:latin typeface="Lucida Console"/>
                <a:cs typeface="Lucida Console"/>
              </a:rPr>
              <a:t> </a:t>
            </a:r>
            <a:r>
              <a:rPr dirty="0" spc="-5"/>
              <a:t>даже	</a:t>
            </a:r>
            <a:r>
              <a:rPr dirty="0"/>
              <a:t>при	</a:t>
            </a:r>
            <a:r>
              <a:rPr dirty="0" spc="-10"/>
              <a:t>работе	</a:t>
            </a:r>
            <a:r>
              <a:rPr dirty="0"/>
              <a:t>с	</a:t>
            </a:r>
            <a:r>
              <a:rPr dirty="0" spc="-10"/>
              <a:t>большими	</a:t>
            </a:r>
            <a:r>
              <a:rPr dirty="0"/>
              <a:t>наборами	</a:t>
            </a:r>
            <a:r>
              <a:rPr dirty="0" spc="5"/>
              <a:t>данных</a:t>
            </a:r>
            <a:r>
              <a:rPr dirty="0" spc="5">
                <a:latin typeface="Lucida Console"/>
                <a:cs typeface="Lucida Console"/>
              </a:rPr>
              <a:t>.</a:t>
            </a:r>
          </a:p>
          <a:p>
            <a:pPr marL="469900" marR="300990" indent="-457834">
              <a:lnSpc>
                <a:spcPct val="125000"/>
              </a:lnSpc>
              <a:spcBef>
                <a:spcPts val="5"/>
              </a:spcBef>
              <a:buFont typeface="Arial MT"/>
              <a:buChar char="•"/>
              <a:tabLst>
                <a:tab pos="469900" algn="l"/>
                <a:tab pos="470534" algn="l"/>
                <a:tab pos="1713230" algn="l"/>
                <a:tab pos="2244090" algn="l"/>
                <a:tab pos="2274570" algn="l"/>
                <a:tab pos="2414905" algn="l"/>
                <a:tab pos="3953510" algn="l"/>
                <a:tab pos="4283075" algn="l"/>
                <a:tab pos="4404995" algn="l"/>
                <a:tab pos="5166995" algn="l"/>
                <a:tab pos="6309995" algn="l"/>
                <a:tab pos="6715759" algn="l"/>
                <a:tab pos="6974840" algn="l"/>
                <a:tab pos="7298055" algn="l"/>
                <a:tab pos="7548245" algn="l"/>
                <a:tab pos="8294370" algn="l"/>
                <a:tab pos="8834755" algn="l"/>
                <a:tab pos="9075420" algn="l"/>
                <a:tab pos="10086975" algn="l"/>
                <a:tab pos="10330815" algn="l"/>
                <a:tab pos="10696575" algn="l"/>
                <a:tab pos="12263755" algn="l"/>
                <a:tab pos="12693650" algn="l"/>
                <a:tab pos="13867130" algn="l"/>
                <a:tab pos="14434185" algn="l"/>
                <a:tab pos="14833600" algn="l"/>
              </a:tabLst>
            </a:pPr>
            <a:r>
              <a:rPr dirty="0" spc="-15"/>
              <a:t>Благодаря	</a:t>
            </a:r>
            <a:r>
              <a:rPr dirty="0"/>
              <a:t>правильной	</a:t>
            </a:r>
            <a:r>
              <a:rPr dirty="0" spc="-5"/>
              <a:t>индексации	</a:t>
            </a:r>
            <a:r>
              <a:rPr dirty="0"/>
              <a:t>и	</a:t>
            </a:r>
            <a:r>
              <a:rPr dirty="0" spc="-5"/>
              <a:t>оптимизированному	</a:t>
            </a:r>
            <a:r>
              <a:rPr dirty="0"/>
              <a:t>выполнению	</a:t>
            </a:r>
            <a:r>
              <a:rPr dirty="0" spc="-5"/>
              <a:t>запросов	кубы	</a:t>
            </a:r>
            <a:r>
              <a:rPr dirty="0" spc="-5">
                <a:latin typeface="Lucida Console"/>
                <a:cs typeface="Lucida Console"/>
              </a:rPr>
              <a:t>OLAP</a:t>
            </a:r>
            <a:r>
              <a:rPr dirty="0" spc="-80">
                <a:latin typeface="Lucida Console"/>
                <a:cs typeface="Lucida Console"/>
              </a:rPr>
              <a:t> </a:t>
            </a:r>
            <a:r>
              <a:rPr dirty="0" spc="-5"/>
              <a:t>могут </a:t>
            </a:r>
            <a:r>
              <a:rPr dirty="0" spc="-615"/>
              <a:t> </a:t>
            </a:r>
            <a:r>
              <a:rPr dirty="0" spc="-5"/>
              <a:t>обеспечить			</a:t>
            </a:r>
            <a:r>
              <a:rPr dirty="0"/>
              <a:t>высокую	</a:t>
            </a:r>
            <a:r>
              <a:rPr dirty="0" spc="-10"/>
              <a:t>производительность	</a:t>
            </a:r>
            <a:r>
              <a:rPr dirty="0" spc="-5"/>
              <a:t>даже	</a:t>
            </a:r>
            <a:r>
              <a:rPr dirty="0"/>
              <a:t>при	</a:t>
            </a:r>
            <a:r>
              <a:rPr dirty="0" spc="-10"/>
              <a:t>работе	</a:t>
            </a:r>
            <a:r>
              <a:rPr dirty="0"/>
              <a:t>с	огромными	наборами	</a:t>
            </a:r>
            <a:r>
              <a:rPr dirty="0" spc="5"/>
              <a:t>данных</a:t>
            </a:r>
            <a:r>
              <a:rPr dirty="0" spc="5">
                <a:latin typeface="Lucida Console"/>
                <a:cs typeface="Lucida Console"/>
              </a:rPr>
              <a:t>, </a:t>
            </a:r>
            <a:r>
              <a:rPr dirty="0" spc="-10"/>
              <a:t>что </a:t>
            </a:r>
            <a:r>
              <a:rPr dirty="0" spc="-5"/>
              <a:t> </a:t>
            </a:r>
            <a:r>
              <a:rPr dirty="0" spc="-15"/>
              <a:t>делает	</a:t>
            </a:r>
            <a:r>
              <a:rPr dirty="0" spc="-5"/>
              <a:t>их		</a:t>
            </a:r>
            <a:r>
              <a:rPr dirty="0" spc="-15"/>
              <a:t>пригодными		</a:t>
            </a:r>
            <a:r>
              <a:rPr dirty="0"/>
              <a:t>для	аналитики	</a:t>
            </a:r>
            <a:r>
              <a:rPr dirty="0" spc="5"/>
              <a:t>на	</a:t>
            </a:r>
            <a:r>
              <a:rPr dirty="0"/>
              <a:t>уровне	</a:t>
            </a:r>
            <a:r>
              <a:rPr dirty="0" spc="-10"/>
              <a:t>предприятия</a:t>
            </a:r>
            <a:r>
              <a:rPr dirty="0" spc="-10">
                <a:latin typeface="Lucida Console"/>
                <a:cs typeface="Lucida Console"/>
              </a:rPr>
              <a:t>.</a:t>
            </a:r>
          </a:p>
          <a:p>
            <a:pPr marL="469900" marR="5080" indent="-457834">
              <a:lnSpc>
                <a:spcPct val="125000"/>
              </a:lnSpc>
              <a:buFont typeface="Arial MT"/>
              <a:buChar char="•"/>
              <a:tabLst>
                <a:tab pos="469900" algn="l"/>
                <a:tab pos="470534" algn="l"/>
                <a:tab pos="1454150" algn="l"/>
                <a:tab pos="1677035" algn="l"/>
                <a:tab pos="2899410" algn="l"/>
                <a:tab pos="3307715" algn="l"/>
                <a:tab pos="3615690" algn="l"/>
                <a:tab pos="4267835" algn="l"/>
                <a:tab pos="5886450" algn="l"/>
                <a:tab pos="6261735" algn="l"/>
                <a:tab pos="6548120" algn="l"/>
                <a:tab pos="6993255" algn="l"/>
                <a:tab pos="7541895" algn="l"/>
                <a:tab pos="7919720" algn="l"/>
                <a:tab pos="8364855" algn="l"/>
                <a:tab pos="8770620" algn="l"/>
                <a:tab pos="9867900" algn="l"/>
                <a:tab pos="9888855" algn="l"/>
                <a:tab pos="11452860" algn="l"/>
                <a:tab pos="11642090" algn="l"/>
                <a:tab pos="12023090" algn="l"/>
                <a:tab pos="12211685" algn="l"/>
                <a:tab pos="12440285" algn="l"/>
                <a:tab pos="12846050" algn="l"/>
                <a:tab pos="12928600" algn="l"/>
                <a:tab pos="13174980" algn="l"/>
                <a:tab pos="14483080" algn="l"/>
                <a:tab pos="14775180" algn="l"/>
                <a:tab pos="15031719" algn="l"/>
                <a:tab pos="15605125" algn="l"/>
              </a:tabLst>
            </a:pPr>
            <a:r>
              <a:rPr dirty="0" spc="-15"/>
              <a:t>Кубы	</a:t>
            </a:r>
            <a:r>
              <a:rPr dirty="0" spc="-5">
                <a:latin typeface="Lucida Console"/>
                <a:cs typeface="Lucida Console"/>
              </a:rPr>
              <a:t>OLAP</a:t>
            </a:r>
            <a:r>
              <a:rPr dirty="0" spc="25">
                <a:latin typeface="Lucida Console"/>
                <a:cs typeface="Lucida Console"/>
              </a:rPr>
              <a:t> </a:t>
            </a:r>
            <a:r>
              <a:rPr dirty="0"/>
              <a:t>обеспечат	</a:t>
            </a:r>
            <a:r>
              <a:rPr dirty="0" spc="-10"/>
              <a:t>согласованность	отчетов	</a:t>
            </a:r>
            <a:r>
              <a:rPr dirty="0" spc="5"/>
              <a:t>и	</a:t>
            </a:r>
            <a:r>
              <a:rPr dirty="0"/>
              <a:t>анализа</a:t>
            </a:r>
            <a:r>
              <a:rPr dirty="0">
                <a:latin typeface="Lucida Console"/>
                <a:cs typeface="Lucida Console"/>
              </a:rPr>
              <a:t>.</a:t>
            </a:r>
            <a:r>
              <a:rPr dirty="0" spc="-20">
                <a:latin typeface="Lucida Console"/>
                <a:cs typeface="Lucida Console"/>
              </a:rPr>
              <a:t> </a:t>
            </a:r>
            <a:r>
              <a:rPr dirty="0" spc="-10"/>
              <a:t>Поскольку		</a:t>
            </a:r>
            <a:r>
              <a:rPr dirty="0" spc="-5"/>
              <a:t>кубы	</a:t>
            </a:r>
            <a:r>
              <a:rPr dirty="0"/>
              <a:t>построены	</a:t>
            </a:r>
            <a:r>
              <a:rPr dirty="0" spc="5"/>
              <a:t>на	</a:t>
            </a:r>
            <a:r>
              <a:rPr dirty="0"/>
              <a:t>основе </a:t>
            </a:r>
            <a:r>
              <a:rPr dirty="0" spc="5"/>
              <a:t> </a:t>
            </a:r>
            <a:r>
              <a:rPr dirty="0" spc="-5"/>
              <a:t>о</a:t>
            </a:r>
            <a:r>
              <a:rPr dirty="0"/>
              <a:t>п</a:t>
            </a:r>
            <a:r>
              <a:rPr dirty="0" spc="-15"/>
              <a:t>р</a:t>
            </a:r>
            <a:r>
              <a:rPr dirty="0" spc="-55"/>
              <a:t>е</a:t>
            </a:r>
            <a:r>
              <a:rPr dirty="0" spc="-35"/>
              <a:t>д</a:t>
            </a:r>
            <a:r>
              <a:rPr dirty="0" spc="-55"/>
              <a:t>е</a:t>
            </a:r>
            <a:r>
              <a:rPr dirty="0" spc="-5"/>
              <a:t>ле</a:t>
            </a:r>
            <a:r>
              <a:rPr dirty="0" spc="5"/>
              <a:t>нн</a:t>
            </a:r>
            <a:r>
              <a:rPr dirty="0" spc="-5"/>
              <a:t>о</a:t>
            </a:r>
            <a:r>
              <a:rPr dirty="0"/>
              <a:t>й</a:t>
            </a:r>
            <a:r>
              <a:rPr dirty="0"/>
              <a:t>	</a:t>
            </a:r>
            <a:r>
              <a:rPr dirty="0"/>
              <a:t>м</a:t>
            </a:r>
            <a:r>
              <a:rPr dirty="0" spc="-70"/>
              <a:t>о</a:t>
            </a:r>
            <a:r>
              <a:rPr dirty="0" spc="-35"/>
              <a:t>д</a:t>
            </a:r>
            <a:r>
              <a:rPr dirty="0" spc="-55"/>
              <a:t>е</a:t>
            </a:r>
            <a:r>
              <a:rPr dirty="0" spc="-5"/>
              <a:t>л</a:t>
            </a:r>
            <a:r>
              <a:rPr dirty="0"/>
              <a:t>и</a:t>
            </a:r>
            <a:r>
              <a:rPr dirty="0"/>
              <a:t>	</a:t>
            </a:r>
            <a:r>
              <a:rPr dirty="0" spc="-5"/>
              <a:t>да</a:t>
            </a:r>
            <a:r>
              <a:rPr dirty="0" spc="5"/>
              <a:t>нн</a:t>
            </a:r>
            <a:r>
              <a:rPr dirty="0" spc="5"/>
              <a:t>ы</a:t>
            </a:r>
            <a:r>
              <a:rPr dirty="0" spc="10"/>
              <a:t>х</a:t>
            </a:r>
            <a:r>
              <a:rPr dirty="0">
                <a:latin typeface="Lucida Console"/>
                <a:cs typeface="Lucida Console"/>
              </a:rPr>
              <a:t>,</a:t>
            </a:r>
            <a:r>
              <a:rPr dirty="0" spc="-45">
                <a:latin typeface="Lucida Console"/>
                <a:cs typeface="Lucida Console"/>
              </a:rPr>
              <a:t> </a:t>
            </a:r>
            <a:r>
              <a:rPr dirty="0"/>
              <a:t>в</a:t>
            </a:r>
            <a:r>
              <a:rPr dirty="0" spc="-15"/>
              <a:t>с</a:t>
            </a:r>
            <a:r>
              <a:rPr dirty="0"/>
              <a:t>е</a:t>
            </a:r>
            <a:r>
              <a:rPr dirty="0"/>
              <a:t>	</a:t>
            </a:r>
            <a:r>
              <a:rPr dirty="0"/>
              <a:t>п</a:t>
            </a:r>
            <a:r>
              <a:rPr dirty="0" spc="-40"/>
              <a:t>о</a:t>
            </a:r>
            <a:r>
              <a:rPr dirty="0" spc="-5"/>
              <a:t>льзова</a:t>
            </a:r>
            <a:r>
              <a:rPr dirty="0" spc="-30"/>
              <a:t>т</a:t>
            </a:r>
            <a:r>
              <a:rPr dirty="0" spc="-55"/>
              <a:t>е</a:t>
            </a:r>
            <a:r>
              <a:rPr dirty="0" spc="-5"/>
              <a:t>л</a:t>
            </a:r>
            <a:r>
              <a:rPr dirty="0" spc="5"/>
              <a:t>и</a:t>
            </a:r>
            <a:r>
              <a:rPr dirty="0">
                <a:latin typeface="Lucida Console"/>
                <a:cs typeface="Lucida Console"/>
              </a:rPr>
              <a:t>,</a:t>
            </a:r>
            <a:r>
              <a:rPr dirty="0" spc="-70">
                <a:latin typeface="Lucida Console"/>
                <a:cs typeface="Lucida Console"/>
              </a:rPr>
              <a:t> </a:t>
            </a:r>
            <a:r>
              <a:rPr dirty="0" spc="-5"/>
              <a:t>об</a:t>
            </a:r>
            <a:r>
              <a:rPr dirty="0" spc="-15"/>
              <a:t>р</a:t>
            </a:r>
            <a:r>
              <a:rPr dirty="0"/>
              <a:t>ащающи</a:t>
            </a:r>
            <a:r>
              <a:rPr dirty="0" spc="-10"/>
              <a:t>е</a:t>
            </a:r>
            <a:r>
              <a:rPr dirty="0" spc="-15"/>
              <a:t>с</a:t>
            </a:r>
            <a:r>
              <a:rPr dirty="0"/>
              <a:t>я</a:t>
            </a:r>
            <a:r>
              <a:rPr dirty="0"/>
              <a:t>		</a:t>
            </a:r>
            <a:r>
              <a:rPr dirty="0"/>
              <a:t>к</a:t>
            </a:r>
            <a:r>
              <a:rPr dirty="0"/>
              <a:t>	</a:t>
            </a:r>
            <a:r>
              <a:rPr dirty="0"/>
              <a:t>ку</a:t>
            </a:r>
            <a:r>
              <a:rPr dirty="0" spc="-40"/>
              <a:t>б</a:t>
            </a:r>
            <a:r>
              <a:rPr dirty="0"/>
              <a:t>у</a:t>
            </a:r>
            <a:r>
              <a:rPr dirty="0">
                <a:latin typeface="Lucida Console"/>
                <a:cs typeface="Lucida Console"/>
              </a:rPr>
              <a:t>,</a:t>
            </a:r>
            <a:r>
              <a:rPr dirty="0" spc="-20">
                <a:latin typeface="Lucida Console"/>
                <a:cs typeface="Lucida Console"/>
              </a:rPr>
              <a:t> </a:t>
            </a:r>
            <a:r>
              <a:rPr dirty="0"/>
              <a:t>п</a:t>
            </a:r>
            <a:r>
              <a:rPr dirty="0" spc="-40"/>
              <a:t>о</a:t>
            </a:r>
            <a:r>
              <a:rPr dirty="0" spc="-5"/>
              <a:t>лу</a:t>
            </a:r>
            <a:r>
              <a:rPr dirty="0" spc="5"/>
              <a:t>ч</a:t>
            </a:r>
            <a:r>
              <a:rPr dirty="0"/>
              <a:t>а</a:t>
            </a:r>
            <a:r>
              <a:rPr dirty="0" spc="-35"/>
              <a:t>ю</a:t>
            </a:r>
            <a:r>
              <a:rPr dirty="0"/>
              <a:t>т</a:t>
            </a:r>
            <a:r>
              <a:rPr dirty="0"/>
              <a:t>	</a:t>
            </a:r>
            <a:r>
              <a:rPr dirty="0" spc="-15"/>
              <a:t>с</a:t>
            </a:r>
            <a:r>
              <a:rPr dirty="0" spc="-5"/>
              <a:t>о</a:t>
            </a:r>
            <a:r>
              <a:rPr dirty="0" spc="-125"/>
              <a:t>г</a:t>
            </a:r>
            <a:r>
              <a:rPr dirty="0" spc="-5"/>
              <a:t>ласова</a:t>
            </a:r>
            <a:r>
              <a:rPr dirty="0" spc="5"/>
              <a:t>нн</a:t>
            </a:r>
            <a:r>
              <a:rPr dirty="0"/>
              <a:t>ые  </a:t>
            </a:r>
            <a:r>
              <a:rPr dirty="0" spc="-25"/>
              <a:t>результаты</a:t>
            </a:r>
            <a:r>
              <a:rPr dirty="0" spc="-25">
                <a:latin typeface="Lucida Console"/>
                <a:cs typeface="Lucida Console"/>
              </a:rPr>
              <a:t>.</a:t>
            </a:r>
            <a:r>
              <a:rPr dirty="0" spc="15">
                <a:latin typeface="Lucida Console"/>
                <a:cs typeface="Lucida Console"/>
              </a:rPr>
              <a:t> </a:t>
            </a:r>
            <a:r>
              <a:rPr dirty="0" spc="-10"/>
              <a:t>Это	гарантирует</a:t>
            </a:r>
            <a:r>
              <a:rPr dirty="0" spc="-10">
                <a:latin typeface="Lucida Console"/>
                <a:cs typeface="Lucida Console"/>
              </a:rPr>
              <a:t>,</a:t>
            </a:r>
            <a:r>
              <a:rPr dirty="0" spc="15">
                <a:latin typeface="Lucida Console"/>
                <a:cs typeface="Lucida Console"/>
              </a:rPr>
              <a:t> </a:t>
            </a:r>
            <a:r>
              <a:rPr dirty="0" spc="-10"/>
              <a:t>что	</a:t>
            </a:r>
            <a:r>
              <a:rPr dirty="0"/>
              <a:t>лица</a:t>
            </a:r>
            <a:r>
              <a:rPr dirty="0">
                <a:latin typeface="Lucida Console"/>
                <a:cs typeface="Lucida Console"/>
              </a:rPr>
              <a:t>,</a:t>
            </a:r>
            <a:r>
              <a:rPr dirty="0" spc="-5">
                <a:latin typeface="Lucida Console"/>
                <a:cs typeface="Lucida Console"/>
              </a:rPr>
              <a:t> </a:t>
            </a:r>
            <a:r>
              <a:rPr dirty="0"/>
              <a:t>принимающие		решения	во	всей		</a:t>
            </a:r>
            <a:r>
              <a:rPr dirty="0" spc="-5"/>
              <a:t>организации</a:t>
            </a:r>
            <a:r>
              <a:rPr dirty="0" spc="-5">
                <a:latin typeface="Lucida Console"/>
                <a:cs typeface="Lucida Console"/>
              </a:rPr>
              <a:t>, </a:t>
            </a:r>
            <a:r>
              <a:rPr dirty="0" spc="-10"/>
              <a:t>имеют </a:t>
            </a:r>
            <a:r>
              <a:rPr dirty="0" spc="-5"/>
              <a:t> общее	</a:t>
            </a:r>
            <a:r>
              <a:rPr dirty="0"/>
              <a:t>понимание	</a:t>
            </a:r>
            <a:r>
              <a:rPr dirty="0" spc="5"/>
              <a:t>данных</a:t>
            </a:r>
            <a:r>
              <a:rPr dirty="0" spc="5">
                <a:latin typeface="Lucida Console"/>
                <a:cs typeface="Lucida Console"/>
              </a:rPr>
              <a:t>,</a:t>
            </a:r>
            <a:r>
              <a:rPr dirty="0" spc="-65">
                <a:latin typeface="Lucida Console"/>
                <a:cs typeface="Lucida Console"/>
              </a:rPr>
              <a:t> </a:t>
            </a:r>
            <a:r>
              <a:rPr dirty="0" spc="-10"/>
              <a:t>что	приводит	</a:t>
            </a:r>
            <a:r>
              <a:rPr dirty="0"/>
              <a:t>к	</a:t>
            </a:r>
            <a:r>
              <a:rPr dirty="0" spc="-10"/>
              <a:t>улучшению	</a:t>
            </a:r>
            <a:r>
              <a:rPr dirty="0" spc="-15"/>
              <a:t>сотрудничества	</a:t>
            </a:r>
            <a:r>
              <a:rPr dirty="0"/>
              <a:t>и	принятия	решений</a:t>
            </a:r>
            <a:r>
              <a:rPr dirty="0">
                <a:latin typeface="Lucida Console"/>
                <a:cs typeface="Lucida Console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686435">
              <a:lnSpc>
                <a:spcPct val="100000"/>
              </a:lnSpc>
              <a:spcBef>
                <a:spcPts val="105"/>
              </a:spcBef>
            </a:pPr>
            <a:r>
              <a:rPr dirty="0"/>
              <a:t>Перспектива</a:t>
            </a:r>
            <a:r>
              <a:rPr dirty="0" spc="185"/>
              <a:t> </a:t>
            </a:r>
            <a:r>
              <a:rPr dirty="0" spc="-10"/>
              <a:t>коммерциализации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0405" y="1728299"/>
            <a:ext cx="20993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Актуальность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  <a:tab pos="1642745" algn="l"/>
              </a:tabLst>
            </a:pPr>
            <a:r>
              <a:rPr dirty="0" sz="2400" spc="-20">
                <a:latin typeface="Calibri"/>
                <a:cs typeface="Calibri"/>
              </a:rPr>
              <a:t>Переход	</a:t>
            </a:r>
            <a:r>
              <a:rPr dirty="0" sz="2400" spc="-15">
                <a:latin typeface="Calibri"/>
                <a:cs typeface="Calibri"/>
              </a:rPr>
              <a:t>на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79170" y="1728299"/>
            <a:ext cx="2352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34440" algn="l"/>
                <a:tab pos="1564005" algn="l"/>
              </a:tabLst>
            </a:pPr>
            <a:r>
              <a:rPr dirty="0" sz="2400">
                <a:latin typeface="Calibri"/>
                <a:cs typeface="Calibri"/>
              </a:rPr>
              <a:t>п</a:t>
            </a:r>
            <a:r>
              <a:rPr dirty="0" sz="2400" spc="5">
                <a:latin typeface="Calibri"/>
                <a:cs typeface="Calibri"/>
              </a:rPr>
              <a:t>р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 spc="5">
                <a:latin typeface="Calibri"/>
                <a:cs typeface="Calibri"/>
              </a:rPr>
              <a:t>е</a:t>
            </a:r>
            <a:r>
              <a:rPr dirty="0" sz="2400" spc="-10">
                <a:latin typeface="Calibri"/>
                <a:cs typeface="Calibri"/>
              </a:rPr>
              <a:t>к</a:t>
            </a:r>
            <a:r>
              <a:rPr dirty="0" sz="2400" spc="-5">
                <a:latin typeface="Calibri"/>
                <a:cs typeface="Calibri"/>
              </a:rPr>
              <a:t>т</a:t>
            </a:r>
            <a:r>
              <a:rPr dirty="0" sz="2400">
                <a:latin typeface="Calibri"/>
                <a:cs typeface="Calibri"/>
              </a:rPr>
              <a:t>а	в	</a:t>
            </a:r>
            <a:r>
              <a:rPr dirty="0" sz="2400" spc="-10">
                <a:latin typeface="Calibri"/>
                <a:cs typeface="Calibri"/>
              </a:rPr>
              <a:t>б</a:t>
            </a:r>
            <a:r>
              <a:rPr dirty="0" sz="2400" spc="-45">
                <a:latin typeface="Calibri"/>
                <a:cs typeface="Calibri"/>
              </a:rPr>
              <a:t>о</a:t>
            </a:r>
            <a:r>
              <a:rPr dirty="0" sz="2400" spc="-5">
                <a:latin typeface="Calibri"/>
                <a:cs typeface="Calibri"/>
              </a:rPr>
              <a:t>лее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45061" y="1728299"/>
            <a:ext cx="119938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45410">
              <a:lnSpc>
                <a:spcPct val="100000"/>
              </a:lnSpc>
              <a:spcBef>
                <a:spcPts val="100"/>
              </a:spcBef>
              <a:tabLst>
                <a:tab pos="850265" algn="l"/>
                <a:tab pos="2463165" algn="l"/>
                <a:tab pos="2813685" algn="l"/>
                <a:tab pos="3301365" algn="l"/>
                <a:tab pos="3980815" algn="l"/>
                <a:tab pos="6154420" algn="l"/>
                <a:tab pos="7846695" algn="l"/>
                <a:tab pos="8197215" algn="l"/>
                <a:tab pos="9431655" algn="l"/>
                <a:tab pos="10029190" algn="l"/>
              </a:tabLst>
            </a:pPr>
            <a:r>
              <a:rPr dirty="0" sz="2400" spc="-10">
                <a:latin typeface="Calibri"/>
                <a:cs typeface="Calibri"/>
              </a:rPr>
              <a:t>б</a:t>
            </a:r>
            <a:r>
              <a:rPr dirty="0" sz="2400" spc="5">
                <a:latin typeface="Calibri"/>
                <a:cs typeface="Calibri"/>
              </a:rPr>
              <a:t>ы</a:t>
            </a:r>
            <a:r>
              <a:rPr dirty="0" sz="2400" spc="-10">
                <a:latin typeface="Calibri"/>
                <a:cs typeface="Calibri"/>
              </a:rPr>
              <a:t>с</a:t>
            </a:r>
            <a:r>
              <a:rPr dirty="0" sz="2400" spc="-5">
                <a:latin typeface="Calibri"/>
                <a:cs typeface="Calibri"/>
              </a:rPr>
              <a:t>т</a:t>
            </a:r>
            <a:r>
              <a:rPr dirty="0" sz="2400" spc="15">
                <a:latin typeface="Calibri"/>
                <a:cs typeface="Calibri"/>
              </a:rPr>
              <a:t>р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>
                <a:latin typeface="Calibri"/>
                <a:cs typeface="Calibri"/>
              </a:rPr>
              <a:t>м	</a:t>
            </a:r>
            <a:r>
              <a:rPr dirty="0" sz="2400" spc="-10">
                <a:latin typeface="Calibri"/>
                <a:cs typeface="Calibri"/>
              </a:rPr>
              <a:t>ф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 spc="15">
                <a:latin typeface="Calibri"/>
                <a:cs typeface="Calibri"/>
              </a:rPr>
              <a:t>р</a:t>
            </a:r>
            <a:r>
              <a:rPr dirty="0" sz="2400" spc="5">
                <a:latin typeface="Calibri"/>
                <a:cs typeface="Calibri"/>
              </a:rPr>
              <a:t>м</a:t>
            </a:r>
            <a:r>
              <a:rPr dirty="0" sz="2400">
                <a:latin typeface="Calibri"/>
                <a:cs typeface="Calibri"/>
              </a:rPr>
              <a:t>и</a:t>
            </a:r>
            <a:r>
              <a:rPr dirty="0" sz="2400" spc="5">
                <a:latin typeface="Calibri"/>
                <a:cs typeface="Calibri"/>
              </a:rPr>
              <a:t>р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 spc="5">
                <a:latin typeface="Calibri"/>
                <a:cs typeface="Calibri"/>
              </a:rPr>
              <a:t>в</a:t>
            </a:r>
            <a:r>
              <a:rPr dirty="0" sz="2400">
                <a:latin typeface="Calibri"/>
                <a:cs typeface="Calibri"/>
              </a:rPr>
              <a:t>а</a:t>
            </a:r>
            <a:r>
              <a:rPr dirty="0" sz="2400" spc="-10">
                <a:latin typeface="Calibri"/>
                <a:cs typeface="Calibri"/>
              </a:rPr>
              <a:t>н</a:t>
            </a:r>
            <a:r>
              <a:rPr dirty="0" sz="2400">
                <a:latin typeface="Calibri"/>
                <a:cs typeface="Calibri"/>
              </a:rPr>
              <a:t>ии	</a:t>
            </a:r>
            <a:r>
              <a:rPr dirty="0" sz="2400" spc="-5">
                <a:latin typeface="Lucida Console"/>
                <a:cs typeface="Lucida Console"/>
              </a:rPr>
              <a:t>OLA</a:t>
            </a:r>
            <a:r>
              <a:rPr dirty="0" sz="2400" spc="-15">
                <a:latin typeface="Lucida Console"/>
                <a:cs typeface="Lucida Console"/>
              </a:rPr>
              <a:t>P</a:t>
            </a:r>
            <a:r>
              <a:rPr dirty="0" sz="2400" spc="-10">
                <a:latin typeface="Lucida Console"/>
                <a:cs typeface="Lucida Console"/>
              </a:rPr>
              <a:t>-</a:t>
            </a:r>
            <a:r>
              <a:rPr dirty="0" sz="2400" spc="-10">
                <a:latin typeface="Calibri"/>
                <a:cs typeface="Calibri"/>
              </a:rPr>
              <a:t>к</a:t>
            </a:r>
            <a:r>
              <a:rPr dirty="0" sz="2400">
                <a:latin typeface="Calibri"/>
                <a:cs typeface="Calibri"/>
              </a:rPr>
              <a:t>у</a:t>
            </a:r>
            <a:r>
              <a:rPr dirty="0" sz="2400" spc="-15">
                <a:latin typeface="Calibri"/>
                <a:cs typeface="Calibri"/>
              </a:rPr>
              <a:t>б</a:t>
            </a:r>
            <a:r>
              <a:rPr dirty="0" sz="2400">
                <a:latin typeface="Calibri"/>
                <a:cs typeface="Calibri"/>
              </a:rPr>
              <a:t>а	и	</a:t>
            </a:r>
            <a:r>
              <a:rPr dirty="0" sz="2400" spc="-10">
                <a:latin typeface="Calibri"/>
                <a:cs typeface="Calibri"/>
              </a:rPr>
              <a:t>с</a:t>
            </a:r>
            <a:r>
              <a:rPr dirty="0" sz="2400">
                <a:latin typeface="Calibri"/>
                <a:cs typeface="Calibri"/>
              </a:rPr>
              <a:t>пособе	е</a:t>
            </a:r>
            <a:r>
              <a:rPr dirty="0" sz="2400" spc="-10">
                <a:latin typeface="Calibri"/>
                <a:cs typeface="Calibri"/>
              </a:rPr>
              <a:t>г</a:t>
            </a:r>
            <a:r>
              <a:rPr dirty="0" sz="2400">
                <a:latin typeface="Calibri"/>
                <a:cs typeface="Calibri"/>
              </a:rPr>
              <a:t>о	п</a:t>
            </a:r>
            <a:r>
              <a:rPr dirty="0" sz="2400" spc="5">
                <a:latin typeface="Calibri"/>
                <a:cs typeface="Calibri"/>
              </a:rPr>
              <a:t>р</a:t>
            </a:r>
            <a:r>
              <a:rPr dirty="0" sz="2400" spc="-20">
                <a:latin typeface="Calibri"/>
                <a:cs typeface="Calibri"/>
              </a:rPr>
              <a:t>ед</a:t>
            </a:r>
            <a:r>
              <a:rPr dirty="0" sz="2400" spc="-10">
                <a:latin typeface="Calibri"/>
                <a:cs typeface="Calibri"/>
              </a:rPr>
              <a:t>с</a:t>
            </a:r>
            <a:r>
              <a:rPr dirty="0" sz="2400" spc="-5">
                <a:latin typeface="Calibri"/>
                <a:cs typeface="Calibri"/>
              </a:rPr>
              <a:t>т</a:t>
            </a:r>
            <a:r>
              <a:rPr dirty="0" sz="2400" spc="5">
                <a:latin typeface="Calibri"/>
                <a:cs typeface="Calibri"/>
              </a:rPr>
              <a:t>а</a:t>
            </a:r>
            <a:r>
              <a:rPr dirty="0" sz="2400" spc="-25">
                <a:latin typeface="Calibri"/>
                <a:cs typeface="Calibri"/>
              </a:rPr>
              <a:t>в</a:t>
            </a:r>
            <a:r>
              <a:rPr dirty="0" sz="2400" spc="-5">
                <a:latin typeface="Calibri"/>
                <a:cs typeface="Calibri"/>
              </a:rPr>
              <a:t>ле</a:t>
            </a:r>
            <a:r>
              <a:rPr dirty="0" sz="2400" spc="-10">
                <a:latin typeface="Calibri"/>
                <a:cs typeface="Calibri"/>
              </a:rPr>
              <a:t>н</a:t>
            </a:r>
            <a:r>
              <a:rPr dirty="0" sz="2400">
                <a:latin typeface="Calibri"/>
                <a:cs typeface="Calibri"/>
              </a:rPr>
              <a:t>ия  </a:t>
            </a:r>
            <a:r>
              <a:rPr dirty="0" sz="2400" spc="-5">
                <a:latin typeface="Calibri"/>
                <a:cs typeface="Calibri"/>
              </a:rPr>
              <a:t>свою	платформу	</a:t>
            </a:r>
            <a:r>
              <a:rPr dirty="0" sz="2400">
                <a:latin typeface="Calibri"/>
                <a:cs typeface="Calibri"/>
              </a:rPr>
              <a:t>и	ее	</a:t>
            </a:r>
            <a:r>
              <a:rPr dirty="0" sz="2400" spc="-10">
                <a:latin typeface="Calibri"/>
                <a:cs typeface="Calibri"/>
              </a:rPr>
              <a:t>поддержки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138" y="3607927"/>
            <a:ext cx="11601450" cy="15982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085840">
              <a:lnSpc>
                <a:spcPct val="100000"/>
              </a:lnSpc>
              <a:spcBef>
                <a:spcPts val="105"/>
              </a:spcBef>
            </a:pPr>
            <a:r>
              <a:rPr dirty="0" sz="4700" b="1">
                <a:latin typeface="Cambria"/>
                <a:cs typeface="Cambria"/>
              </a:rPr>
              <a:t>План</a:t>
            </a:r>
            <a:r>
              <a:rPr dirty="0" sz="4700" spc="195" b="1">
                <a:latin typeface="Cambria"/>
                <a:cs typeface="Cambria"/>
              </a:rPr>
              <a:t> </a:t>
            </a:r>
            <a:r>
              <a:rPr dirty="0" sz="4700" spc="-5" b="1">
                <a:latin typeface="Cambria"/>
                <a:cs typeface="Cambria"/>
              </a:rPr>
              <a:t>монетизации</a:t>
            </a:r>
            <a:endParaRPr sz="4700">
              <a:latin typeface="Cambria"/>
              <a:cs typeface="Cambria"/>
            </a:endParaRPr>
          </a:p>
          <a:p>
            <a:pPr marL="356870" indent="-344805">
              <a:lnSpc>
                <a:spcPct val="100000"/>
              </a:lnSpc>
              <a:spcBef>
                <a:spcPts val="3859"/>
              </a:spcBef>
              <a:buFont typeface="Arial MT"/>
              <a:buChar char="•"/>
              <a:tabLst>
                <a:tab pos="356870" algn="l"/>
                <a:tab pos="357505" algn="l"/>
                <a:tab pos="2000250" algn="l"/>
                <a:tab pos="2350770" algn="l"/>
                <a:tab pos="4328795" algn="l"/>
                <a:tab pos="5652135" algn="l"/>
                <a:tab pos="7303770" algn="l"/>
              </a:tabLst>
            </a:pPr>
            <a:r>
              <a:rPr dirty="0" sz="2400" spc="-10">
                <a:latin typeface="Calibri"/>
                <a:cs typeface="Calibri"/>
              </a:rPr>
              <a:t>Разработка	</a:t>
            </a:r>
            <a:r>
              <a:rPr dirty="0" sz="2400">
                <a:latin typeface="Calibri"/>
                <a:cs typeface="Calibri"/>
              </a:rPr>
              <a:t>и	</a:t>
            </a:r>
            <a:r>
              <a:rPr dirty="0" sz="2400" spc="-5">
                <a:latin typeface="Calibri"/>
                <a:cs typeface="Calibri"/>
              </a:rPr>
              <a:t>последующая	</a:t>
            </a:r>
            <a:r>
              <a:rPr dirty="0" sz="2400" spc="-15">
                <a:latin typeface="Calibri"/>
                <a:cs typeface="Calibri"/>
              </a:rPr>
              <a:t>продажа	</a:t>
            </a:r>
            <a:r>
              <a:rPr dirty="0" sz="2400" spc="-10">
                <a:latin typeface="Calibri"/>
                <a:cs typeface="Calibri"/>
              </a:rPr>
              <a:t>различным	</a:t>
            </a:r>
            <a:r>
              <a:rPr dirty="0" sz="2400" spc="-5">
                <a:latin typeface="Calibri"/>
                <a:cs typeface="Calibri"/>
              </a:rPr>
              <a:t>организациям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6115" y="6251366"/>
            <a:ext cx="5703570" cy="7429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700" b="1">
                <a:latin typeface="Cambria"/>
                <a:cs typeface="Cambria"/>
              </a:rPr>
              <a:t>Перспективы</a:t>
            </a:r>
            <a:r>
              <a:rPr dirty="0" sz="4700" spc="165" b="1">
                <a:latin typeface="Cambria"/>
                <a:cs typeface="Cambria"/>
              </a:rPr>
              <a:t> </a:t>
            </a:r>
            <a:r>
              <a:rPr dirty="0" sz="4700" spc="-5" b="1">
                <a:latin typeface="Cambria"/>
                <a:cs typeface="Cambria"/>
              </a:rPr>
              <a:t>роста</a:t>
            </a:r>
            <a:endParaRPr sz="47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91810" y="8012481"/>
            <a:ext cx="211264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Возможность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Возможность</a:t>
            </a:r>
            <a:endParaRPr sz="2400">
              <a:latin typeface="Calibri"/>
              <a:cs typeface="Calibri"/>
            </a:endParaRPr>
          </a:p>
          <a:p>
            <a:pPr marL="356870" indent="-344805">
              <a:lnSpc>
                <a:spcPct val="100000"/>
              </a:lnSpc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 sz="2400" spc="-10">
                <a:latin typeface="Calibri"/>
                <a:cs typeface="Calibri"/>
              </a:rPr>
              <a:t>Возможность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9719" y="8012481"/>
            <a:ext cx="462470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добавлять</a:t>
            </a:r>
            <a:r>
              <a:rPr dirty="0" sz="2400" spc="-5">
                <a:latin typeface="Calibri"/>
                <a:cs typeface="Calibri"/>
              </a:rPr>
              <a:t> специальные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функции 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доработки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под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нужды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компании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использовать</a:t>
            </a:r>
            <a:r>
              <a:rPr dirty="0" sz="2400" spc="37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платные</a:t>
            </a:r>
            <a:r>
              <a:rPr dirty="0" sz="2400" spc="36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подписки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12066" y="8012481"/>
            <a:ext cx="29152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6390" algn="l"/>
                <a:tab pos="1402715" algn="l"/>
              </a:tabLst>
            </a:pPr>
            <a:r>
              <a:rPr dirty="0" sz="2400">
                <a:latin typeface="Calibri"/>
                <a:cs typeface="Calibri"/>
              </a:rPr>
              <a:t>с	</a:t>
            </a:r>
            <a:r>
              <a:rPr dirty="0" sz="2400" spc="-10">
                <a:latin typeface="Calibri"/>
                <a:cs typeface="Calibri"/>
              </a:rPr>
              <a:t>сб</a:t>
            </a:r>
            <a:r>
              <a:rPr dirty="0" sz="2400" spc="-5">
                <a:latin typeface="Calibri"/>
                <a:cs typeface="Calibri"/>
              </a:rPr>
              <a:t>о</a:t>
            </a:r>
            <a:r>
              <a:rPr dirty="0" sz="2400" spc="15">
                <a:latin typeface="Calibri"/>
                <a:cs typeface="Calibri"/>
              </a:rPr>
              <a:t>р</a:t>
            </a:r>
            <a:r>
              <a:rPr dirty="0" sz="2400" spc="-10">
                <a:latin typeface="Calibri"/>
                <a:cs typeface="Calibri"/>
              </a:rPr>
              <a:t>к</a:t>
            </a:r>
            <a:r>
              <a:rPr dirty="0" sz="2400">
                <a:latin typeface="Calibri"/>
                <a:cs typeface="Calibri"/>
              </a:rPr>
              <a:t>у	</a:t>
            </a:r>
            <a:r>
              <a:rPr dirty="0" sz="2400" spc="-10">
                <a:latin typeface="Lucida Console"/>
                <a:cs typeface="Lucida Console"/>
              </a:rPr>
              <a:t>OLAP-</a:t>
            </a:r>
            <a:r>
              <a:rPr dirty="0" sz="2400" spc="-10">
                <a:latin typeface="Calibri"/>
                <a:cs typeface="Calibri"/>
              </a:rPr>
              <a:t>к</a:t>
            </a:r>
            <a:r>
              <a:rPr dirty="0" sz="2400">
                <a:latin typeface="Calibri"/>
                <a:cs typeface="Calibri"/>
              </a:rPr>
              <a:t>у</a:t>
            </a:r>
            <a:r>
              <a:rPr dirty="0" sz="2400" spc="-15">
                <a:latin typeface="Calibri"/>
                <a:cs typeface="Calibri"/>
              </a:rPr>
              <a:t>б</a:t>
            </a:r>
            <a:r>
              <a:rPr dirty="0" sz="2400">
                <a:latin typeface="Calibri"/>
                <a:cs typeface="Calibri"/>
              </a:rPr>
              <a:t>а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96245" y="8744236"/>
            <a:ext cx="6128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0085" algn="l"/>
                <a:tab pos="2844165" algn="l"/>
                <a:tab pos="4740275" algn="l"/>
              </a:tabLst>
            </a:pPr>
            <a:r>
              <a:rPr dirty="0" sz="2400">
                <a:latin typeface="Calibri"/>
                <a:cs typeface="Calibri"/>
              </a:rPr>
              <a:t>при	</a:t>
            </a:r>
            <a:r>
              <a:rPr dirty="0" sz="2400" spc="-10">
                <a:latin typeface="Calibri"/>
                <a:cs typeface="Calibri"/>
              </a:rPr>
              <a:t>использовании	</a:t>
            </a:r>
            <a:r>
              <a:rPr dirty="0" sz="2400" spc="-5">
                <a:latin typeface="Calibri"/>
                <a:cs typeface="Calibri"/>
              </a:rPr>
              <a:t>специальных	</a:t>
            </a:r>
            <a:r>
              <a:rPr dirty="0" sz="2400" spc="-10">
                <a:latin typeface="Calibri"/>
                <a:cs typeface="Calibri"/>
              </a:rPr>
              <a:t>доработок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50888" y="256406"/>
            <a:ext cx="737743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Смета</a:t>
            </a:r>
            <a:r>
              <a:rPr dirty="0" sz="4800" spc="229"/>
              <a:t> </a:t>
            </a:r>
            <a:r>
              <a:rPr dirty="0" sz="4800" spc="-50"/>
              <a:t>расходов</a:t>
            </a:r>
            <a:r>
              <a:rPr dirty="0" sz="4800" spc="260"/>
              <a:t> </a:t>
            </a:r>
            <a:r>
              <a:rPr dirty="0" sz="4800" spc="5"/>
              <a:t>для</a:t>
            </a:r>
            <a:r>
              <a:rPr dirty="0" sz="4800" spc="254"/>
              <a:t> </a:t>
            </a:r>
            <a:r>
              <a:rPr dirty="0" sz="4800" spc="-10">
                <a:latin typeface="Ebrima"/>
                <a:cs typeface="Ebrima"/>
              </a:rPr>
              <a:t>MVP</a:t>
            </a:r>
            <a:endParaRPr sz="4800">
              <a:latin typeface="Ebrima"/>
              <a:cs typeface="Ebri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44207" y="2203089"/>
            <a:ext cx="4441190" cy="4540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642870" algn="l"/>
              </a:tabLst>
            </a:pPr>
            <a:r>
              <a:rPr dirty="0" sz="2800" spc="-5">
                <a:latin typeface="Lucida Console"/>
                <a:cs typeface="Lucida Console"/>
              </a:rPr>
              <a:t>1.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Подготовка	</a:t>
            </a:r>
            <a:r>
              <a:rPr dirty="0" sz="2800" spc="-5">
                <a:latin typeface="Lucida Console"/>
                <a:cs typeface="Lucida Console"/>
              </a:rPr>
              <a:t>(1</a:t>
            </a:r>
            <a:r>
              <a:rPr dirty="0" sz="2800" spc="-8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1395" y="2630484"/>
            <a:ext cx="59963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99614" algn="l"/>
              </a:tabLst>
            </a:pPr>
            <a:r>
              <a:rPr dirty="0" sz="2800" spc="-10">
                <a:latin typeface="Lucida Console"/>
                <a:cs typeface="Lucida Console"/>
              </a:rPr>
              <a:t>1.1</a:t>
            </a:r>
            <a:r>
              <a:rPr dirty="0" sz="2800" spc="10">
                <a:latin typeface="Lucida Console"/>
                <a:cs typeface="Lucida Console"/>
              </a:rPr>
              <a:t> </a:t>
            </a:r>
            <a:r>
              <a:rPr dirty="0" sz="2800">
                <a:latin typeface="Calibri"/>
                <a:cs typeface="Calibri"/>
              </a:rPr>
              <a:t>Поиск	</a:t>
            </a:r>
            <a:r>
              <a:rPr dirty="0" sz="2800" spc="-10">
                <a:latin typeface="Lucida Console"/>
                <a:cs typeface="Lucida Console"/>
              </a:rPr>
              <a:t>frontend-</a:t>
            </a:r>
            <a:r>
              <a:rPr dirty="0" sz="2800" spc="-10">
                <a:latin typeface="Calibri"/>
                <a:cs typeface="Calibri"/>
              </a:rPr>
              <a:t>разработчика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98711" y="2630484"/>
            <a:ext cx="731710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3880" algn="l"/>
                <a:tab pos="2274570" algn="l"/>
              </a:tabLst>
            </a:pPr>
            <a:r>
              <a:rPr dirty="0" sz="2800" spc="-5">
                <a:latin typeface="Calibri"/>
                <a:cs typeface="Calibri"/>
              </a:rPr>
              <a:t>со	</a:t>
            </a:r>
            <a:r>
              <a:rPr dirty="0" sz="2800">
                <a:latin typeface="Calibri"/>
                <a:cs typeface="Calibri"/>
              </a:rPr>
              <a:t>знаниями	</a:t>
            </a:r>
            <a:r>
              <a:rPr dirty="0" sz="2800" spc="-10">
                <a:latin typeface="Lucida Console"/>
                <a:cs typeface="Lucida Console"/>
              </a:rPr>
              <a:t>JavaScript</a:t>
            </a:r>
            <a:r>
              <a:rPr dirty="0" sz="2800" spc="2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Lucida Console"/>
                <a:cs typeface="Lucida Console"/>
              </a:rPr>
              <a:t>(200000</a:t>
            </a:r>
            <a:r>
              <a:rPr dirty="0" sz="280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Calibri"/>
                <a:cs typeface="Calibri"/>
              </a:rPr>
              <a:t>руб</a:t>
            </a:r>
            <a:r>
              <a:rPr dirty="0" sz="2800" spc="-15"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0062" y="3057194"/>
            <a:ext cx="9861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35">
                <a:latin typeface="Calibri"/>
                <a:cs typeface="Calibri"/>
              </a:rPr>
              <a:t>р</a:t>
            </a:r>
            <a:r>
              <a:rPr dirty="0" sz="2800">
                <a:latin typeface="Calibri"/>
                <a:cs typeface="Calibri"/>
              </a:rPr>
              <a:t>у</a:t>
            </a:r>
            <a:r>
              <a:rPr dirty="0" sz="2800" spc="-10">
                <a:latin typeface="Calibri"/>
                <a:cs typeface="Calibri"/>
              </a:rPr>
              <a:t>б</a:t>
            </a:r>
            <a:r>
              <a:rPr dirty="0" sz="2800" spc="-15"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1395" y="3057194"/>
            <a:ext cx="11262995" cy="17341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lvl="1" marL="869315" indent="-857250">
              <a:lnSpc>
                <a:spcPct val="100000"/>
              </a:lnSpc>
              <a:spcBef>
                <a:spcPts val="105"/>
              </a:spcBef>
              <a:buFont typeface="Lucida Console"/>
              <a:buAutoNum type="arabicPeriod" startAt="2"/>
              <a:tabLst>
                <a:tab pos="869950" algn="l"/>
                <a:tab pos="1999614" algn="l"/>
                <a:tab pos="5996305" algn="l"/>
                <a:tab pos="6548120" algn="l"/>
                <a:tab pos="8255000" algn="l"/>
              </a:tabLst>
            </a:pPr>
            <a:r>
              <a:rPr dirty="0" sz="2800">
                <a:latin typeface="Calibri"/>
                <a:cs typeface="Calibri"/>
              </a:rPr>
              <a:t>Поиск	</a:t>
            </a:r>
            <a:r>
              <a:rPr dirty="0" sz="2800" spc="-10">
                <a:latin typeface="Lucida Console"/>
                <a:cs typeface="Lucida Console"/>
              </a:rPr>
              <a:t>backend-</a:t>
            </a:r>
            <a:r>
              <a:rPr dirty="0" sz="2800" spc="-10">
                <a:latin typeface="Calibri"/>
                <a:cs typeface="Calibri"/>
              </a:rPr>
              <a:t>разработчика	</a:t>
            </a:r>
            <a:r>
              <a:rPr dirty="0" sz="2800" spc="-5">
                <a:latin typeface="Calibri"/>
                <a:cs typeface="Calibri"/>
              </a:rPr>
              <a:t>со	</a:t>
            </a:r>
            <a:r>
              <a:rPr dirty="0" sz="2800">
                <a:latin typeface="Calibri"/>
                <a:cs typeface="Calibri"/>
              </a:rPr>
              <a:t>знаниями	</a:t>
            </a:r>
            <a:r>
              <a:rPr dirty="0" sz="2800" spc="-10">
                <a:latin typeface="Lucida Console"/>
                <a:cs typeface="Lucida Console"/>
              </a:rPr>
              <a:t>Python</a:t>
            </a:r>
            <a:r>
              <a:rPr dirty="0" sz="2800" spc="-20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Lucida Console"/>
                <a:cs typeface="Lucida Console"/>
              </a:rPr>
              <a:t>(200000</a:t>
            </a:r>
            <a:endParaRPr sz="2800">
              <a:latin typeface="Lucida Console"/>
              <a:cs typeface="Lucida Console"/>
            </a:endParaRPr>
          </a:p>
          <a:p>
            <a:pPr lvl="1" marL="869315" indent="-857250">
              <a:lnSpc>
                <a:spcPct val="100000"/>
              </a:lnSpc>
              <a:buFont typeface="Lucida Console"/>
              <a:buAutoNum type="arabicPeriod" startAt="2"/>
              <a:tabLst>
                <a:tab pos="869950" algn="l"/>
                <a:tab pos="1999614" algn="l"/>
                <a:tab pos="3941445" algn="l"/>
                <a:tab pos="5718810" algn="l"/>
              </a:tabLst>
            </a:pPr>
            <a:r>
              <a:rPr dirty="0" sz="2800">
                <a:latin typeface="Calibri"/>
                <a:cs typeface="Calibri"/>
              </a:rPr>
              <a:t>Поиск	</a:t>
            </a:r>
            <a:r>
              <a:rPr dirty="0" sz="2800" spc="-10">
                <a:latin typeface="Calibri"/>
                <a:cs typeface="Calibri"/>
              </a:rPr>
              <a:t>системного	</a:t>
            </a:r>
            <a:r>
              <a:rPr dirty="0" sz="2800" spc="-5">
                <a:latin typeface="Calibri"/>
                <a:cs typeface="Calibri"/>
              </a:rPr>
              <a:t>аналитика	</a:t>
            </a:r>
            <a:r>
              <a:rPr dirty="0" sz="2800" spc="-10">
                <a:latin typeface="Lucida Console"/>
                <a:cs typeface="Lucida Console"/>
              </a:rPr>
              <a:t>(100000</a:t>
            </a:r>
            <a:r>
              <a:rPr dirty="0" sz="2800" spc="-1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Calibri"/>
                <a:cs typeface="Calibri"/>
              </a:rPr>
              <a:t>руб</a:t>
            </a:r>
            <a:r>
              <a:rPr dirty="0" sz="2800" spc="-15"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  <a:p>
            <a:pPr lvl="1" marL="869315" indent="-857250">
              <a:lnSpc>
                <a:spcPct val="100000"/>
              </a:lnSpc>
              <a:spcBef>
                <a:spcPts val="5"/>
              </a:spcBef>
              <a:buFont typeface="Lucida Console"/>
              <a:buAutoNum type="arabicPeriod" startAt="2"/>
              <a:tabLst>
                <a:tab pos="869950" algn="l"/>
                <a:tab pos="2849880" algn="l"/>
                <a:tab pos="3438525" algn="l"/>
                <a:tab pos="5170170" algn="l"/>
              </a:tabLst>
            </a:pPr>
            <a:r>
              <a:rPr dirty="0" sz="2800" spc="-5">
                <a:latin typeface="Calibri"/>
                <a:cs typeface="Calibri"/>
              </a:rPr>
              <a:t>Специалист	</a:t>
            </a:r>
            <a:r>
              <a:rPr dirty="0" sz="2800">
                <a:latin typeface="Calibri"/>
                <a:cs typeface="Calibri"/>
              </a:rPr>
              <a:t>по	</a:t>
            </a:r>
            <a:r>
              <a:rPr dirty="0" sz="2800" spc="-5">
                <a:latin typeface="Calibri"/>
                <a:cs typeface="Calibri"/>
              </a:rPr>
              <a:t>обучению	</a:t>
            </a:r>
            <a:r>
              <a:rPr dirty="0" sz="2800" spc="-10">
                <a:latin typeface="Lucida Console"/>
                <a:cs typeface="Lucida Console"/>
              </a:rPr>
              <a:t>(30000</a:t>
            </a:r>
            <a:r>
              <a:rPr dirty="0" sz="2800" spc="-35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Calibri"/>
                <a:cs typeface="Calibri"/>
              </a:rPr>
              <a:t>руб</a:t>
            </a:r>
            <a:r>
              <a:rPr dirty="0" sz="2800" spc="-10"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  <a:p>
            <a:pPr lvl="1" marL="869315" indent="-857250">
              <a:lnSpc>
                <a:spcPct val="100000"/>
              </a:lnSpc>
              <a:buFont typeface="Lucida Console"/>
              <a:buAutoNum type="arabicPeriod" startAt="2"/>
              <a:tabLst>
                <a:tab pos="869950" algn="l"/>
                <a:tab pos="2929255" algn="l"/>
                <a:tab pos="4843780" algn="l"/>
              </a:tabLst>
            </a:pPr>
            <a:r>
              <a:rPr dirty="0" sz="2800" spc="-30">
                <a:latin typeface="Calibri"/>
                <a:cs typeface="Calibri"/>
              </a:rPr>
              <a:t>Техническая	</a:t>
            </a:r>
            <a:r>
              <a:rPr dirty="0" sz="2800" spc="-10">
                <a:latin typeface="Calibri"/>
                <a:cs typeface="Calibri"/>
              </a:rPr>
              <a:t>поддержка	</a:t>
            </a:r>
            <a:r>
              <a:rPr dirty="0" sz="2800" spc="-10">
                <a:latin typeface="Lucida Console"/>
                <a:cs typeface="Lucida Console"/>
              </a:rPr>
              <a:t>(30000</a:t>
            </a:r>
            <a:r>
              <a:rPr dirty="0" sz="2800" spc="-25">
                <a:latin typeface="Lucida Console"/>
                <a:cs typeface="Lucida Console"/>
              </a:rPr>
              <a:t> </a:t>
            </a:r>
            <a:r>
              <a:rPr dirty="0" sz="2800" spc="-15">
                <a:latin typeface="Calibri"/>
                <a:cs typeface="Calibri"/>
              </a:rPr>
              <a:t>руб</a:t>
            </a:r>
            <a:r>
              <a:rPr dirty="0" sz="2800" spc="-15">
                <a:latin typeface="Lucida Console"/>
                <a:cs typeface="Lucida Console"/>
              </a:rPr>
              <a:t>.)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4207" y="4764665"/>
            <a:ext cx="4527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5">
                <a:latin typeface="Lucida Console"/>
                <a:cs typeface="Lucida Console"/>
              </a:rPr>
              <a:t>2.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7318" y="4764665"/>
            <a:ext cx="334391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75485" algn="l"/>
              </a:tabLst>
            </a:pPr>
            <a:r>
              <a:rPr dirty="0" sz="2800" spc="-5" b="1">
                <a:latin typeface="Calibri"/>
                <a:cs typeface="Calibri"/>
              </a:rPr>
              <a:t>Разработка	</a:t>
            </a:r>
            <a:r>
              <a:rPr dirty="0" sz="2800" spc="-5">
                <a:latin typeface="Lucida Console"/>
                <a:cs typeface="Lucida Console"/>
              </a:rPr>
              <a:t>(1</a:t>
            </a:r>
            <a:r>
              <a:rPr dirty="0" sz="2800" spc="-90">
                <a:latin typeface="Lucida Console"/>
                <a:cs typeface="Lucida Console"/>
              </a:rPr>
              <a:t> </a:t>
            </a:r>
            <a:r>
              <a:rPr dirty="0" sz="2800" spc="-25">
                <a:latin typeface="Calibri"/>
                <a:cs typeface="Calibri"/>
              </a:rPr>
              <a:t>год</a:t>
            </a:r>
            <a:r>
              <a:rPr dirty="0" sz="2800" spc="-2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1395" y="5191374"/>
            <a:ext cx="245808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0">
                <a:latin typeface="Lucida Console"/>
                <a:cs typeface="Lucida Console"/>
              </a:rPr>
              <a:t>2.1</a:t>
            </a:r>
            <a:r>
              <a:rPr dirty="0" sz="2800" spc="-7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Calibri"/>
                <a:cs typeface="Calibri"/>
              </a:rPr>
              <a:t>Настройка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50294" y="5191374"/>
            <a:ext cx="324358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45260" algn="l"/>
              </a:tabLst>
            </a:pPr>
            <a:r>
              <a:rPr dirty="0" sz="2800" spc="-5">
                <a:latin typeface="Calibri"/>
                <a:cs typeface="Calibri"/>
              </a:rPr>
              <a:t>сервера	</a:t>
            </a:r>
            <a:r>
              <a:rPr dirty="0" sz="2800" spc="-5">
                <a:latin typeface="Lucida Console"/>
                <a:cs typeface="Lucida Console"/>
              </a:rPr>
              <a:t>(1</a:t>
            </a:r>
            <a:r>
              <a:rPr dirty="0" sz="2800" spc="-8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5329" y="5617778"/>
            <a:ext cx="8757920" cy="88074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15235" algn="l"/>
              </a:tabLst>
            </a:pPr>
            <a:r>
              <a:rPr dirty="0" sz="2800" spc="-10">
                <a:latin typeface="Lucida Console"/>
                <a:cs typeface="Lucida Console"/>
              </a:rPr>
              <a:t>wsgi-</a:t>
            </a:r>
            <a:r>
              <a:rPr dirty="0" sz="2800" spc="-10">
                <a:latin typeface="Calibri"/>
                <a:cs typeface="Calibri"/>
              </a:rPr>
              <a:t>сервера	</a:t>
            </a:r>
            <a:r>
              <a:rPr dirty="0" sz="2800">
                <a:latin typeface="Lucida Console"/>
                <a:cs typeface="Lucida Console"/>
              </a:rPr>
              <a:t>(1</a:t>
            </a:r>
            <a:r>
              <a:rPr dirty="0" sz="2800" spc="-6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1985010" algn="l"/>
                <a:tab pos="4401820" algn="l"/>
                <a:tab pos="6358890" algn="l"/>
              </a:tabLst>
            </a:pPr>
            <a:r>
              <a:rPr dirty="0" sz="2800">
                <a:latin typeface="Calibri"/>
                <a:cs typeface="Calibri"/>
              </a:rPr>
              <a:t>визуальной	</a:t>
            </a:r>
            <a:r>
              <a:rPr dirty="0" sz="2800" spc="-10">
                <a:latin typeface="Calibri"/>
                <a:cs typeface="Calibri"/>
              </a:rPr>
              <a:t>составляющей	</a:t>
            </a:r>
            <a:r>
              <a:rPr dirty="0" sz="2800" spc="-5">
                <a:latin typeface="Calibri"/>
                <a:cs typeface="Calibri"/>
              </a:rPr>
              <a:t>платформы	</a:t>
            </a:r>
            <a:r>
              <a:rPr dirty="0" sz="2800" spc="-10">
                <a:latin typeface="Lucida Console"/>
                <a:cs typeface="Lucida Console"/>
              </a:rPr>
              <a:t>(3-4</a:t>
            </a:r>
            <a:r>
              <a:rPr dirty="0" sz="2800" spc="-4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месяца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5329" y="6471756"/>
            <a:ext cx="623697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124710" algn="l"/>
                <a:tab pos="3085465" algn="l"/>
                <a:tab pos="4438650" algn="l"/>
              </a:tabLst>
            </a:pPr>
            <a:r>
              <a:rPr dirty="0" sz="2800" spc="-10">
                <a:latin typeface="Calibri"/>
                <a:cs typeface="Calibri"/>
              </a:rPr>
              <a:t>архитектуры	</a:t>
            </a:r>
            <a:r>
              <a:rPr dirty="0" sz="2800" spc="-5">
                <a:latin typeface="Calibri"/>
                <a:cs typeface="Calibri"/>
              </a:rPr>
              <a:t>базы	</a:t>
            </a:r>
            <a:r>
              <a:rPr dirty="0" sz="2800">
                <a:latin typeface="Calibri"/>
                <a:cs typeface="Calibri"/>
              </a:rPr>
              <a:t>данных	</a:t>
            </a:r>
            <a:r>
              <a:rPr dirty="0" sz="2800" spc="-5">
                <a:latin typeface="Lucida Console"/>
                <a:cs typeface="Lucida Console"/>
              </a:rPr>
              <a:t>(1</a:t>
            </a:r>
            <a:r>
              <a:rPr dirty="0" sz="2800" spc="-8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1395" y="5617778"/>
            <a:ext cx="8510905" cy="1734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lvl="1" marL="869315" indent="-857250">
              <a:lnSpc>
                <a:spcPct val="100000"/>
              </a:lnSpc>
              <a:spcBef>
                <a:spcPts val="110"/>
              </a:spcBef>
              <a:buFont typeface="Lucida Console"/>
              <a:buAutoNum type="arabicPeriod" startAt="2"/>
              <a:tabLst>
                <a:tab pos="869950" algn="l"/>
              </a:tabLst>
            </a:pPr>
            <a:r>
              <a:rPr dirty="0" sz="2800" spc="-5">
                <a:latin typeface="Calibri"/>
                <a:cs typeface="Calibri"/>
              </a:rPr>
              <a:t>Создание</a:t>
            </a:r>
            <a:endParaRPr sz="2800">
              <a:latin typeface="Calibri"/>
              <a:cs typeface="Calibri"/>
            </a:endParaRPr>
          </a:p>
          <a:p>
            <a:pPr lvl="1" marL="869315" indent="-857250">
              <a:lnSpc>
                <a:spcPct val="100000"/>
              </a:lnSpc>
              <a:buFont typeface="Lucida Console"/>
              <a:buAutoNum type="arabicPeriod" startAt="2"/>
              <a:tabLst>
                <a:tab pos="869950" algn="l"/>
              </a:tabLst>
            </a:pPr>
            <a:r>
              <a:rPr dirty="0" sz="2800" spc="-5">
                <a:latin typeface="Calibri"/>
                <a:cs typeface="Calibri"/>
              </a:rPr>
              <a:t>Создание</a:t>
            </a:r>
            <a:endParaRPr sz="2800">
              <a:latin typeface="Calibri"/>
              <a:cs typeface="Calibri"/>
            </a:endParaRPr>
          </a:p>
          <a:p>
            <a:pPr lvl="1" marL="869315" indent="-857250">
              <a:lnSpc>
                <a:spcPct val="100000"/>
              </a:lnSpc>
              <a:buFont typeface="Lucida Console"/>
              <a:buAutoNum type="arabicPeriod" startAt="2"/>
              <a:tabLst>
                <a:tab pos="869950" algn="l"/>
              </a:tabLst>
            </a:pPr>
            <a:r>
              <a:rPr dirty="0" sz="2800" spc="-5">
                <a:latin typeface="Calibri"/>
                <a:cs typeface="Calibri"/>
              </a:rPr>
              <a:t>Создание</a:t>
            </a:r>
            <a:endParaRPr sz="2800">
              <a:latin typeface="Calibri"/>
              <a:cs typeface="Calibri"/>
            </a:endParaRPr>
          </a:p>
          <a:p>
            <a:pPr lvl="1" marL="869315" indent="-857250">
              <a:lnSpc>
                <a:spcPct val="100000"/>
              </a:lnSpc>
              <a:buFont typeface="Lucida Console"/>
              <a:buAutoNum type="arabicPeriod" startAt="2"/>
              <a:tabLst>
                <a:tab pos="869950" algn="l"/>
                <a:tab pos="2536190" algn="l"/>
                <a:tab pos="5334635" algn="l"/>
                <a:tab pos="6368415" algn="l"/>
              </a:tabLst>
            </a:pPr>
            <a:r>
              <a:rPr dirty="0" sz="2800" spc="-5">
                <a:latin typeface="Calibri"/>
                <a:cs typeface="Calibri"/>
              </a:rPr>
              <a:t>Создание	</a:t>
            </a:r>
            <a:r>
              <a:rPr dirty="0" sz="2800">
                <a:latin typeface="Calibri"/>
                <a:cs typeface="Calibri"/>
              </a:rPr>
              <a:t>функциональной	части	</a:t>
            </a:r>
            <a:r>
              <a:rPr dirty="0" sz="2800" spc="-5">
                <a:latin typeface="Lucida Console"/>
                <a:cs typeface="Lucida Console"/>
              </a:rPr>
              <a:t>(8</a:t>
            </a:r>
            <a:r>
              <a:rPr dirty="0" sz="2800" spc="-60">
                <a:latin typeface="Lucida Console"/>
                <a:cs typeface="Lucida Console"/>
              </a:rPr>
              <a:t> </a:t>
            </a:r>
            <a:r>
              <a:rPr dirty="0" sz="2800" spc="-10">
                <a:latin typeface="Calibri"/>
                <a:cs typeface="Calibri"/>
              </a:rPr>
              <a:t>месяцев</a:t>
            </a:r>
            <a:r>
              <a:rPr dirty="0" sz="2800" spc="-10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4207" y="7325428"/>
            <a:ext cx="4527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15">
                <a:latin typeface="Lucida Console"/>
                <a:cs typeface="Lucida Console"/>
              </a:rPr>
              <a:t>3.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87318" y="7325428"/>
            <a:ext cx="43135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44420" algn="l"/>
              </a:tabLst>
            </a:pPr>
            <a:r>
              <a:rPr dirty="0" sz="2800" spc="-15" b="1">
                <a:latin typeface="Calibri"/>
                <a:cs typeface="Calibri"/>
              </a:rPr>
              <a:t>Тестирование	</a:t>
            </a:r>
            <a:r>
              <a:rPr dirty="0" sz="2800" spc="-5">
                <a:latin typeface="Lucida Console"/>
                <a:cs typeface="Lucida Console"/>
              </a:rPr>
              <a:t>(3</a:t>
            </a:r>
            <a:r>
              <a:rPr dirty="0" sz="2800" spc="-80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месяца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96603" y="7752137"/>
            <a:ext cx="7023100" cy="16040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>
              <a:lnSpc>
                <a:spcPct val="100000"/>
              </a:lnSpc>
              <a:spcBef>
                <a:spcPts val="105"/>
              </a:spcBef>
              <a:tabLst>
                <a:tab pos="3460115" algn="l"/>
                <a:tab pos="5053965" algn="l"/>
              </a:tabLst>
            </a:pPr>
            <a:r>
              <a:rPr dirty="0" sz="2800" spc="-10">
                <a:latin typeface="Lucida Console"/>
                <a:cs typeface="Lucida Console"/>
              </a:rPr>
              <a:t>3.1</a:t>
            </a:r>
            <a:r>
              <a:rPr dirty="0" sz="2800" spc="30">
                <a:latin typeface="Lucida Console"/>
                <a:cs typeface="Lucida Console"/>
              </a:rPr>
              <a:t> </a:t>
            </a:r>
            <a:r>
              <a:rPr dirty="0" sz="2800" spc="-25">
                <a:latin typeface="Calibri"/>
                <a:cs typeface="Calibri"/>
              </a:rPr>
              <a:t>Тестирование	</a:t>
            </a:r>
            <a:r>
              <a:rPr dirty="0" sz="2800" spc="-15">
                <a:latin typeface="Calibri"/>
                <a:cs typeface="Calibri"/>
              </a:rPr>
              <a:t>продукта	</a:t>
            </a:r>
            <a:r>
              <a:rPr dirty="0" sz="2800" spc="-5">
                <a:latin typeface="Lucida Console"/>
                <a:cs typeface="Lucida Console"/>
              </a:rPr>
              <a:t>(3</a:t>
            </a:r>
            <a:r>
              <a:rPr dirty="0" sz="2800" spc="-75">
                <a:latin typeface="Lucida Console"/>
                <a:cs typeface="Lucida Console"/>
              </a:rPr>
              <a:t> </a:t>
            </a:r>
            <a:r>
              <a:rPr dirty="0" sz="2800" spc="-5">
                <a:latin typeface="Calibri"/>
                <a:cs typeface="Calibri"/>
              </a:rPr>
              <a:t>месяца</a:t>
            </a:r>
            <a:r>
              <a:rPr dirty="0" sz="2800" spc="-5">
                <a:latin typeface="Lucida Console"/>
                <a:cs typeface="Lucida Console"/>
              </a:rPr>
              <a:t>)</a:t>
            </a:r>
            <a:endParaRPr sz="280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2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4000" spc="-20" b="1">
                <a:latin typeface="Cambria"/>
                <a:cs typeface="Cambria"/>
              </a:rPr>
              <a:t>Итого</a:t>
            </a:r>
            <a:r>
              <a:rPr dirty="0" sz="4000" spc="-20" b="1">
                <a:latin typeface="Ebrima"/>
                <a:cs typeface="Ebrima"/>
              </a:rPr>
              <a:t>:</a:t>
            </a:r>
            <a:r>
              <a:rPr dirty="0" sz="4000" spc="-55" b="1">
                <a:latin typeface="Ebrima"/>
                <a:cs typeface="Ebrima"/>
              </a:rPr>
              <a:t> </a:t>
            </a:r>
            <a:r>
              <a:rPr dirty="0" sz="4000" b="1">
                <a:latin typeface="Ebrima"/>
                <a:cs typeface="Ebrima"/>
              </a:rPr>
              <a:t>560</a:t>
            </a:r>
            <a:r>
              <a:rPr dirty="0" sz="4000" spc="-40" b="1">
                <a:latin typeface="Ebrima"/>
                <a:cs typeface="Ebrima"/>
              </a:rPr>
              <a:t> </a:t>
            </a:r>
            <a:r>
              <a:rPr dirty="0" sz="4000" b="1">
                <a:latin typeface="Ebrima"/>
                <a:cs typeface="Ebrima"/>
              </a:rPr>
              <a:t>000</a:t>
            </a:r>
            <a:r>
              <a:rPr dirty="0" sz="4000" spc="-45" b="1">
                <a:latin typeface="Ebrima"/>
                <a:cs typeface="Ebrima"/>
              </a:rPr>
              <a:t> </a:t>
            </a:r>
            <a:r>
              <a:rPr dirty="0" sz="4000" spc="-15" b="1">
                <a:latin typeface="Cambria"/>
                <a:cs typeface="Cambria"/>
              </a:rPr>
              <a:t>руб</a:t>
            </a:r>
            <a:r>
              <a:rPr dirty="0" sz="4000" spc="-15" b="1">
                <a:latin typeface="Ebrima"/>
                <a:cs typeface="Ebrima"/>
              </a:rPr>
              <a:t>.</a:t>
            </a:r>
            <a:endParaRPr sz="4000">
              <a:latin typeface="Ebrima"/>
              <a:cs typeface="Ebri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63080" y="256406"/>
            <a:ext cx="689990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Полная</a:t>
            </a:r>
            <a:r>
              <a:rPr dirty="0" sz="4800" spc="270"/>
              <a:t> </a:t>
            </a:r>
            <a:r>
              <a:rPr dirty="0" sz="4800"/>
              <a:t>смета</a:t>
            </a:r>
            <a:r>
              <a:rPr dirty="0" sz="4800" spc="225"/>
              <a:t> </a:t>
            </a:r>
            <a:r>
              <a:rPr dirty="0" sz="4800" spc="-50"/>
              <a:t>расходов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224733" y="1782781"/>
            <a:ext cx="11728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3115" algn="l"/>
              </a:tabLst>
            </a:pPr>
            <a:r>
              <a:rPr dirty="0" sz="2400" b="1">
                <a:latin typeface="Calibri"/>
                <a:cs typeface="Calibri"/>
              </a:rPr>
              <a:t>Эт</a:t>
            </a:r>
            <a:r>
              <a:rPr dirty="0" sz="2400" spc="-10" b="1">
                <a:latin typeface="Calibri"/>
                <a:cs typeface="Calibri"/>
              </a:rPr>
              <a:t>а</a:t>
            </a:r>
            <a:r>
              <a:rPr dirty="0" sz="2400" b="1">
                <a:latin typeface="Calibri"/>
                <a:cs typeface="Calibri"/>
              </a:rPr>
              <a:t>п	</a:t>
            </a:r>
            <a:r>
              <a:rPr dirty="0" sz="2400" spc="-5" b="1">
                <a:latin typeface="Courier New"/>
                <a:cs typeface="Courier New"/>
              </a:rPr>
              <a:t>1</a:t>
            </a:r>
            <a:r>
              <a:rPr dirty="0" sz="2400" spc="5" b="1">
                <a:latin typeface="Courier New"/>
                <a:cs typeface="Courier New"/>
              </a:rPr>
              <a:t>: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0028" y="1782781"/>
            <a:ext cx="4462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58240" algn="l"/>
                <a:tab pos="1511935" algn="l"/>
                <a:tab pos="3898900" algn="l"/>
              </a:tabLst>
            </a:pPr>
            <a:r>
              <a:rPr dirty="0" sz="2400" spc="5" b="1">
                <a:latin typeface="Calibri"/>
                <a:cs typeface="Calibri"/>
              </a:rPr>
              <a:t>Ан</a:t>
            </a:r>
            <a:r>
              <a:rPr dirty="0" sz="2400" spc="-10" b="1">
                <a:latin typeface="Calibri"/>
                <a:cs typeface="Calibri"/>
              </a:rPr>
              <a:t>а</a:t>
            </a:r>
            <a:r>
              <a:rPr dirty="0" sz="2400" spc="5" b="1">
                <a:latin typeface="Calibri"/>
                <a:cs typeface="Calibri"/>
              </a:rPr>
              <a:t>ли</a:t>
            </a:r>
            <a:r>
              <a:rPr dirty="0" sz="2400" b="1">
                <a:latin typeface="Calibri"/>
                <a:cs typeface="Calibri"/>
              </a:rPr>
              <a:t>з	и	</a:t>
            </a:r>
            <a:r>
              <a:rPr dirty="0" sz="2400" spc="-10" b="1">
                <a:latin typeface="Calibri"/>
                <a:cs typeface="Calibri"/>
              </a:rPr>
              <a:t>п</a:t>
            </a:r>
            <a:r>
              <a:rPr dirty="0" sz="2400" spc="5" b="1">
                <a:latin typeface="Calibri"/>
                <a:cs typeface="Calibri"/>
              </a:rPr>
              <a:t>р</a:t>
            </a:r>
            <a:r>
              <a:rPr dirty="0" sz="2400" b="1">
                <a:latin typeface="Calibri"/>
                <a:cs typeface="Calibri"/>
              </a:rPr>
              <a:t>ое</a:t>
            </a:r>
            <a:r>
              <a:rPr dirty="0" sz="2400" spc="-15" b="1">
                <a:latin typeface="Calibri"/>
                <a:cs typeface="Calibri"/>
              </a:rPr>
              <a:t>к</a:t>
            </a:r>
            <a:r>
              <a:rPr dirty="0" sz="2400" b="1">
                <a:latin typeface="Calibri"/>
                <a:cs typeface="Calibri"/>
              </a:rPr>
              <a:t>т</a:t>
            </a:r>
            <a:r>
              <a:rPr dirty="0" sz="2400" spc="5" b="1">
                <a:latin typeface="Calibri"/>
                <a:cs typeface="Calibri"/>
              </a:rPr>
              <a:t>ир</a:t>
            </a:r>
            <a:r>
              <a:rPr dirty="0" sz="2400" b="1">
                <a:latin typeface="Calibri"/>
                <a:cs typeface="Calibri"/>
              </a:rPr>
              <a:t>о</a:t>
            </a:r>
            <a:r>
              <a:rPr dirty="0" sz="2400" spc="-10" b="1">
                <a:latin typeface="Calibri"/>
                <a:cs typeface="Calibri"/>
              </a:rPr>
              <a:t>ва</a:t>
            </a:r>
            <a:r>
              <a:rPr dirty="0" sz="2400" spc="5" b="1">
                <a:latin typeface="Calibri"/>
                <a:cs typeface="Calibri"/>
              </a:rPr>
              <a:t>ни</a:t>
            </a:r>
            <a:r>
              <a:rPr dirty="0" sz="2400" b="1">
                <a:latin typeface="Calibri"/>
                <a:cs typeface="Calibri"/>
              </a:rPr>
              <a:t>е	</a:t>
            </a:r>
            <a:r>
              <a:rPr dirty="0" sz="2400" spc="-5" b="1">
                <a:latin typeface="Courier New"/>
                <a:cs typeface="Courier New"/>
              </a:rPr>
              <a:t>(2</a:t>
            </a:r>
            <a:r>
              <a:rPr dirty="0" sz="2400" spc="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4733" y="2148531"/>
            <a:ext cx="8122920" cy="2952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lvl="1" marL="933450" indent="-921385">
              <a:lnSpc>
                <a:spcPct val="100000"/>
              </a:lnSpc>
              <a:spcBef>
                <a:spcPts val="100"/>
              </a:spcBef>
              <a:buFont typeface="Lucida Console"/>
              <a:buAutoNum type="arabicPeriod"/>
              <a:tabLst>
                <a:tab pos="934085" algn="l"/>
                <a:tab pos="2051685" algn="l"/>
                <a:tab pos="3773804" algn="l"/>
                <a:tab pos="4124325" algn="l"/>
                <a:tab pos="5752465" algn="l"/>
              </a:tabLst>
            </a:pPr>
            <a:r>
              <a:rPr dirty="0" sz="2400" spc="-5">
                <a:latin typeface="Calibri"/>
                <a:cs typeface="Calibri"/>
              </a:rPr>
              <a:t>Анализ	</a:t>
            </a:r>
            <a:r>
              <a:rPr dirty="0" sz="2400">
                <a:latin typeface="Calibri"/>
                <a:cs typeface="Calibri"/>
              </a:rPr>
              <a:t>требований	и	</a:t>
            </a:r>
            <a:r>
              <a:rPr dirty="0" sz="2400" spc="-20">
                <a:latin typeface="Calibri"/>
                <a:cs typeface="Calibri"/>
              </a:rPr>
              <a:t>подготовка	</a:t>
            </a:r>
            <a:r>
              <a:rPr dirty="0" sz="2400" spc="-5">
                <a:latin typeface="Calibri"/>
                <a:cs typeface="Calibri"/>
              </a:rPr>
              <a:t>проекта</a:t>
            </a:r>
            <a:endParaRPr sz="24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  <a:tabLst>
                <a:tab pos="2298700" algn="l"/>
              </a:tabLst>
            </a:pPr>
            <a:r>
              <a:rPr dirty="0" sz="2400" spc="-10">
                <a:latin typeface="Calibri"/>
                <a:cs typeface="Calibri"/>
              </a:rPr>
              <a:t>Системный	</a:t>
            </a:r>
            <a:r>
              <a:rPr dirty="0" sz="2400" spc="-5">
                <a:latin typeface="Calibri"/>
                <a:cs typeface="Calibri"/>
              </a:rPr>
              <a:t>аналитик</a:t>
            </a:r>
            <a:r>
              <a:rPr dirty="0" sz="2400" spc="-5">
                <a:latin typeface="Lucida Console"/>
                <a:cs typeface="Lucida Console"/>
              </a:rPr>
              <a:t>: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200</a:t>
            </a:r>
            <a:r>
              <a:rPr dirty="0" sz="2400" spc="2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(2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lvl="1" marL="933450" indent="-921385">
              <a:lnSpc>
                <a:spcPct val="100000"/>
              </a:lnSpc>
              <a:buFont typeface="Lucida Console"/>
              <a:buAutoNum type="arabicPeriod" startAt="2"/>
              <a:tabLst>
                <a:tab pos="934085" algn="l"/>
                <a:tab pos="2469515" algn="l"/>
              </a:tabLst>
            </a:pPr>
            <a:r>
              <a:rPr dirty="0" sz="2400" spc="-5">
                <a:latin typeface="Calibri"/>
                <a:cs typeface="Calibri"/>
              </a:rPr>
              <a:t>Настройка	</a:t>
            </a:r>
            <a:r>
              <a:rPr dirty="0" sz="2400">
                <a:latin typeface="Calibri"/>
                <a:cs typeface="Calibri"/>
              </a:rPr>
              <a:t>сервера</a:t>
            </a:r>
            <a:endParaRPr sz="24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Бэкенд</a:t>
            </a:r>
            <a:r>
              <a:rPr dirty="0" sz="2400" spc="-5">
                <a:latin typeface="Lucida Console"/>
                <a:cs typeface="Lucida Console"/>
              </a:rPr>
              <a:t>-</a:t>
            </a:r>
            <a:r>
              <a:rPr dirty="0" sz="2400" spc="-5">
                <a:latin typeface="Calibri"/>
                <a:cs typeface="Calibri"/>
              </a:rPr>
              <a:t>разработчик</a:t>
            </a:r>
            <a:r>
              <a:rPr dirty="0" sz="2400" spc="-5">
                <a:latin typeface="Lucida Console"/>
                <a:cs typeface="Lucida Console"/>
              </a:rPr>
              <a:t>: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400</a:t>
            </a:r>
            <a:r>
              <a:rPr dirty="0" sz="2400" spc="2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(2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93115" algn="l"/>
                <a:tab pos="3027045" algn="l"/>
              </a:tabLst>
            </a:pPr>
            <a:r>
              <a:rPr dirty="0" sz="2400" spc="-5" b="1">
                <a:latin typeface="Calibri"/>
                <a:cs typeface="Calibri"/>
              </a:rPr>
              <a:t>Этап	</a:t>
            </a:r>
            <a:r>
              <a:rPr dirty="0" sz="2400" b="1">
                <a:latin typeface="Courier New"/>
                <a:cs typeface="Courier New"/>
              </a:rPr>
              <a:t>2:</a:t>
            </a:r>
            <a:r>
              <a:rPr dirty="0" sz="2400" spc="5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Разработка	</a:t>
            </a:r>
            <a:r>
              <a:rPr dirty="0" sz="2400" b="1">
                <a:latin typeface="Courier New"/>
                <a:cs typeface="Courier New"/>
              </a:rPr>
              <a:t>(9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месяцев</a:t>
            </a:r>
            <a:r>
              <a:rPr dirty="0" sz="2400" spc="-10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576195" algn="l"/>
              </a:tabLst>
            </a:pPr>
            <a:r>
              <a:rPr dirty="0" sz="2400" spc="-10">
                <a:latin typeface="Lucida Console"/>
                <a:cs typeface="Lucida Console"/>
              </a:rPr>
              <a:t>2.1.</a:t>
            </a:r>
            <a:r>
              <a:rPr dirty="0" sz="2400" spc="6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Разработка	</a:t>
            </a:r>
            <a:r>
              <a:rPr dirty="0" sz="2400" spc="-5">
                <a:latin typeface="Calibri"/>
                <a:cs typeface="Calibri"/>
              </a:rPr>
              <a:t>платформы</a:t>
            </a:r>
            <a:endParaRPr sz="2400">
              <a:latin typeface="Calibri"/>
              <a:cs typeface="Calibri"/>
            </a:endParaRPr>
          </a:p>
          <a:p>
            <a:pPr marL="65278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Фронтенд</a:t>
            </a:r>
            <a:r>
              <a:rPr dirty="0" sz="2400" spc="-5">
                <a:latin typeface="Lucida Console"/>
                <a:cs typeface="Lucida Console"/>
              </a:rPr>
              <a:t>-</a:t>
            </a:r>
            <a:r>
              <a:rPr dirty="0" sz="2400" spc="-5">
                <a:latin typeface="Calibri"/>
                <a:cs typeface="Calibri"/>
              </a:rPr>
              <a:t>разработчик</a:t>
            </a:r>
            <a:r>
              <a:rPr dirty="0" sz="2400" spc="-5">
                <a:latin typeface="Lucida Console"/>
                <a:cs typeface="Lucida Console"/>
              </a:rPr>
              <a:t>: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600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35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(3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marL="652780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Бэкенд</a:t>
            </a:r>
            <a:r>
              <a:rPr dirty="0" sz="2400" spc="-5">
                <a:latin typeface="Lucida Console"/>
                <a:cs typeface="Lucida Console"/>
              </a:rPr>
              <a:t>-</a:t>
            </a:r>
            <a:r>
              <a:rPr dirty="0" sz="2400" spc="-5">
                <a:latin typeface="Calibri"/>
                <a:cs typeface="Calibri"/>
              </a:rPr>
              <a:t>разработчик</a:t>
            </a:r>
            <a:r>
              <a:rPr dirty="0" sz="2400" spc="-5">
                <a:latin typeface="Lucida Console"/>
                <a:cs typeface="Lucida Console"/>
              </a:rPr>
              <a:t>: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Lucida Console"/>
                <a:cs typeface="Lucida Console"/>
              </a:rPr>
              <a:t>600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Lucida Console"/>
                <a:cs typeface="Lucida Console"/>
              </a:rPr>
              <a:t>000</a:t>
            </a:r>
            <a:r>
              <a:rPr dirty="0" sz="2400" spc="4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(3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71980" y="1852375"/>
            <a:ext cx="8190230" cy="3317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2480" algn="l"/>
                <a:tab pos="3082290" algn="l"/>
                <a:tab pos="3435350" algn="l"/>
                <a:tab pos="5426075" algn="l"/>
              </a:tabLst>
            </a:pPr>
            <a:r>
              <a:rPr dirty="0" sz="2400" spc="-5" b="1">
                <a:latin typeface="Calibri"/>
                <a:cs typeface="Calibri"/>
              </a:rPr>
              <a:t>Этап	</a:t>
            </a:r>
            <a:r>
              <a:rPr dirty="0" sz="2400" b="1">
                <a:latin typeface="Courier New"/>
                <a:cs typeface="Courier New"/>
              </a:rPr>
              <a:t>3:</a:t>
            </a:r>
            <a:r>
              <a:rPr dirty="0" sz="2400" spc="40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alibri"/>
                <a:cs typeface="Calibri"/>
              </a:rPr>
              <a:t>Интеграция	</a:t>
            </a:r>
            <a:r>
              <a:rPr dirty="0" sz="2400" b="1">
                <a:latin typeface="Calibri"/>
                <a:cs typeface="Calibri"/>
              </a:rPr>
              <a:t>и	</a:t>
            </a:r>
            <a:r>
              <a:rPr dirty="0" sz="2400" spc="-5" b="1">
                <a:latin typeface="Calibri"/>
                <a:cs typeface="Calibri"/>
              </a:rPr>
              <a:t>тестирование	</a:t>
            </a:r>
            <a:r>
              <a:rPr dirty="0" sz="2400" b="1">
                <a:latin typeface="Courier New"/>
                <a:cs typeface="Courier New"/>
              </a:rPr>
              <a:t>(4</a:t>
            </a:r>
            <a:r>
              <a:rPr dirty="0" sz="2400" spc="-1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alibri"/>
                <a:cs typeface="Calibri"/>
              </a:rPr>
              <a:t>месяца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lvl="1" marL="932815" indent="-920750">
              <a:lnSpc>
                <a:spcPct val="100000"/>
              </a:lnSpc>
              <a:buFont typeface="Lucida Console"/>
              <a:buAutoNum type="arabicPeriod"/>
              <a:tabLst>
                <a:tab pos="933450" algn="l"/>
                <a:tab pos="2630805" algn="l"/>
                <a:tab pos="2941320" algn="l"/>
                <a:tab pos="5286375" algn="l"/>
              </a:tabLst>
            </a:pPr>
            <a:r>
              <a:rPr dirty="0" sz="2400" spc="-5">
                <a:latin typeface="Calibri"/>
                <a:cs typeface="Calibri"/>
              </a:rPr>
              <a:t>Интеграция	</a:t>
            </a:r>
            <a:r>
              <a:rPr dirty="0" sz="2400">
                <a:latin typeface="Calibri"/>
                <a:cs typeface="Calibri"/>
              </a:rPr>
              <a:t>с	</a:t>
            </a:r>
            <a:r>
              <a:rPr dirty="0" sz="2400" spc="-5">
                <a:latin typeface="Calibri"/>
                <a:cs typeface="Calibri"/>
              </a:rPr>
              <a:t>существующими	</a:t>
            </a:r>
            <a:r>
              <a:rPr dirty="0" sz="2400" spc="-10">
                <a:latin typeface="Calibri"/>
                <a:cs typeface="Calibri"/>
              </a:rPr>
              <a:t>системами</a:t>
            </a:r>
            <a:endParaRPr sz="2400">
              <a:latin typeface="Calibri"/>
              <a:cs typeface="Calibri"/>
            </a:endParaRPr>
          </a:p>
          <a:p>
            <a:pPr marL="65214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Бэкенд</a:t>
            </a:r>
            <a:r>
              <a:rPr dirty="0" sz="2400" spc="-5">
                <a:latin typeface="Lucida Console"/>
                <a:cs typeface="Lucida Console"/>
              </a:rPr>
              <a:t>-</a:t>
            </a:r>
            <a:r>
              <a:rPr dirty="0" sz="2400" spc="-5">
                <a:latin typeface="Calibri"/>
                <a:cs typeface="Calibri"/>
              </a:rPr>
              <a:t>разработчик</a:t>
            </a:r>
            <a:r>
              <a:rPr dirty="0" sz="2400" spc="-5">
                <a:latin typeface="Lucida Console"/>
                <a:cs typeface="Lucida Console"/>
              </a:rPr>
              <a:t>: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400</a:t>
            </a:r>
            <a:r>
              <a:rPr dirty="0" sz="2400" spc="2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>
                <a:latin typeface="Lucida Console"/>
                <a:cs typeface="Lucida Console"/>
              </a:rPr>
              <a:t> (2</a:t>
            </a:r>
            <a:r>
              <a:rPr dirty="0" sz="2400" spc="-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lvl="1" marL="932815" indent="-920750">
              <a:lnSpc>
                <a:spcPct val="100000"/>
              </a:lnSpc>
              <a:buFont typeface="Lucida Console"/>
              <a:buAutoNum type="arabicPeriod" startAt="2"/>
              <a:tabLst>
                <a:tab pos="933450" algn="l"/>
                <a:tab pos="2895600" algn="l"/>
                <a:tab pos="3246755" algn="l"/>
              </a:tabLst>
            </a:pPr>
            <a:r>
              <a:rPr dirty="0" sz="2400" spc="-20">
                <a:latin typeface="Calibri"/>
                <a:cs typeface="Calibri"/>
              </a:rPr>
              <a:t>Тестирование	</a:t>
            </a:r>
            <a:r>
              <a:rPr dirty="0" sz="2400">
                <a:latin typeface="Calibri"/>
                <a:cs typeface="Calibri"/>
              </a:rPr>
              <a:t>и	</a:t>
            </a:r>
            <a:r>
              <a:rPr dirty="0" sz="2400" spc="-5">
                <a:latin typeface="Calibri"/>
                <a:cs typeface="Calibri"/>
              </a:rPr>
              <a:t>оптимизация</a:t>
            </a:r>
            <a:endParaRPr sz="2400">
              <a:latin typeface="Calibri"/>
              <a:cs typeface="Calibri"/>
            </a:endParaRPr>
          </a:p>
          <a:p>
            <a:pPr marL="652145">
              <a:lnSpc>
                <a:spcPct val="100000"/>
              </a:lnSpc>
              <a:tabLst>
                <a:tab pos="3572510" algn="l"/>
              </a:tabLst>
            </a:pPr>
            <a:r>
              <a:rPr dirty="0" sz="2400" spc="-5">
                <a:latin typeface="Calibri"/>
                <a:cs typeface="Calibri"/>
              </a:rPr>
              <a:t>Бэкенд</a:t>
            </a:r>
            <a:r>
              <a:rPr dirty="0" sz="2400" spc="-5">
                <a:latin typeface="Lucida Console"/>
                <a:cs typeface="Lucida Console"/>
              </a:rPr>
              <a:t>-</a:t>
            </a:r>
            <a:r>
              <a:rPr dirty="0" sz="2400" spc="-5">
                <a:latin typeface="Calibri"/>
                <a:cs typeface="Calibri"/>
              </a:rPr>
              <a:t>разработчик	</a:t>
            </a:r>
            <a:r>
              <a:rPr dirty="0" sz="2400">
                <a:latin typeface="Lucida Console"/>
                <a:cs typeface="Lucida Console"/>
              </a:rPr>
              <a:t>:</a:t>
            </a:r>
            <a:r>
              <a:rPr dirty="0" sz="2400" spc="-5">
                <a:latin typeface="Lucida Console"/>
                <a:cs typeface="Lucida Console"/>
              </a:rPr>
              <a:t> 200 000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 spc="-5">
                <a:latin typeface="Lucida Console"/>
                <a:cs typeface="Lucida Console"/>
              </a:rPr>
              <a:t> </a:t>
            </a:r>
            <a:r>
              <a:rPr dirty="0" sz="2400">
                <a:latin typeface="Lucida Console"/>
                <a:cs typeface="Lucida Console"/>
              </a:rPr>
              <a:t>(2</a:t>
            </a:r>
            <a:r>
              <a:rPr dirty="0" sz="2400" spc="-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tabLst>
                <a:tab pos="792480" algn="l"/>
                <a:tab pos="2411095" algn="l"/>
                <a:tab pos="2767965" algn="l"/>
                <a:tab pos="4465955" algn="l"/>
              </a:tabLst>
            </a:pPr>
            <a:r>
              <a:rPr dirty="0" sz="2400" spc="-5" b="1">
                <a:latin typeface="Calibri"/>
                <a:cs typeface="Calibri"/>
              </a:rPr>
              <a:t>Этап	</a:t>
            </a:r>
            <a:r>
              <a:rPr dirty="0" sz="2400" b="1">
                <a:latin typeface="Courier New"/>
                <a:cs typeface="Courier New"/>
              </a:rPr>
              <a:t>3:</a:t>
            </a:r>
            <a:r>
              <a:rPr dirty="0" sz="2400" spc="55" b="1">
                <a:latin typeface="Courier New"/>
                <a:cs typeface="Courier New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Запуск	</a:t>
            </a:r>
            <a:r>
              <a:rPr dirty="0" sz="2400" b="1">
                <a:latin typeface="Calibri"/>
                <a:cs typeface="Calibri"/>
              </a:rPr>
              <a:t>и	</a:t>
            </a:r>
            <a:r>
              <a:rPr dirty="0" sz="2400" spc="-15" b="1">
                <a:latin typeface="Calibri"/>
                <a:cs typeface="Calibri"/>
              </a:rPr>
              <a:t>поддержка	</a:t>
            </a:r>
            <a:r>
              <a:rPr dirty="0" sz="2400" b="1">
                <a:latin typeface="Courier New"/>
                <a:cs typeface="Courier New"/>
              </a:rPr>
              <a:t>(3</a:t>
            </a:r>
            <a:r>
              <a:rPr dirty="0" sz="2400" spc="-45" b="1">
                <a:latin typeface="Courier New"/>
                <a:cs typeface="Courier New"/>
              </a:rPr>
              <a:t> </a:t>
            </a:r>
            <a:r>
              <a:rPr dirty="0" sz="2400" spc="-5" b="1">
                <a:latin typeface="Calibri"/>
                <a:cs typeface="Calibri"/>
              </a:rPr>
              <a:t>месяца</a:t>
            </a:r>
            <a:r>
              <a:rPr dirty="0" sz="2400" spc="-5" b="1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2393315" algn="l"/>
                <a:tab pos="2743835" algn="l"/>
                <a:tab pos="4383405" algn="l"/>
              </a:tabLst>
            </a:pPr>
            <a:r>
              <a:rPr dirty="0" sz="2400" spc="-10">
                <a:latin typeface="Lucida Console"/>
                <a:cs typeface="Lucida Console"/>
              </a:rPr>
              <a:t>3.1.</a:t>
            </a:r>
            <a:r>
              <a:rPr dirty="0" sz="2400" spc="55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Обучение	</a:t>
            </a:r>
            <a:r>
              <a:rPr dirty="0" sz="2400">
                <a:latin typeface="Calibri"/>
                <a:cs typeface="Calibri"/>
              </a:rPr>
              <a:t>и	</a:t>
            </a:r>
            <a:r>
              <a:rPr dirty="0" sz="2400" spc="-10">
                <a:latin typeface="Calibri"/>
                <a:cs typeface="Calibri"/>
              </a:rPr>
              <a:t>поддержка	</a:t>
            </a:r>
            <a:r>
              <a:rPr dirty="0" sz="2400" spc="-15">
                <a:latin typeface="Calibri"/>
                <a:cs typeface="Calibri"/>
              </a:rPr>
              <a:t>пользователей</a:t>
            </a:r>
            <a:endParaRPr sz="2400">
              <a:latin typeface="Calibri"/>
              <a:cs typeface="Calibri"/>
            </a:endParaRPr>
          </a:p>
          <a:p>
            <a:pPr marL="652145">
              <a:lnSpc>
                <a:spcPct val="100000"/>
              </a:lnSpc>
              <a:tabLst>
                <a:tab pos="2353310" algn="l"/>
                <a:tab pos="2856230" algn="l"/>
              </a:tabLst>
            </a:pPr>
            <a:r>
              <a:rPr dirty="0" sz="2400" spc="-5">
                <a:latin typeface="Calibri"/>
                <a:cs typeface="Calibri"/>
              </a:rPr>
              <a:t>Специалист	по	</a:t>
            </a:r>
            <a:r>
              <a:rPr dirty="0" sz="2400" spc="-10">
                <a:latin typeface="Calibri"/>
                <a:cs typeface="Calibri"/>
              </a:rPr>
              <a:t>обучению</a:t>
            </a:r>
            <a:r>
              <a:rPr dirty="0" sz="2400" spc="-10">
                <a:latin typeface="Lucida Console"/>
                <a:cs typeface="Lucida Console"/>
              </a:rPr>
              <a:t>:</a:t>
            </a:r>
            <a:r>
              <a:rPr dirty="0" sz="2400" spc="5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30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25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 spc="5">
                <a:latin typeface="Lucida Console"/>
                <a:cs typeface="Lucida Console"/>
              </a:rPr>
              <a:t> </a:t>
            </a:r>
            <a:r>
              <a:rPr dirty="0" sz="2400">
                <a:latin typeface="Lucida Console"/>
                <a:cs typeface="Lucida Console"/>
              </a:rPr>
              <a:t>(1 </a:t>
            </a:r>
            <a:r>
              <a:rPr dirty="0" sz="2400" spc="-5">
                <a:latin typeface="Calibri"/>
                <a:cs typeface="Calibri"/>
              </a:rPr>
              <a:t>месяц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  <a:p>
            <a:pPr marL="652145">
              <a:lnSpc>
                <a:spcPct val="100000"/>
              </a:lnSpc>
              <a:tabLst>
                <a:tab pos="2423795" algn="l"/>
              </a:tabLst>
            </a:pPr>
            <a:r>
              <a:rPr dirty="0" sz="2400" spc="-25">
                <a:latin typeface="Calibri"/>
                <a:cs typeface="Calibri"/>
              </a:rPr>
              <a:t>Техническая	</a:t>
            </a:r>
            <a:r>
              <a:rPr dirty="0" sz="2400" spc="-10">
                <a:latin typeface="Calibri"/>
                <a:cs typeface="Calibri"/>
              </a:rPr>
              <a:t>поддержка</a:t>
            </a:r>
            <a:r>
              <a:rPr dirty="0" sz="2400" spc="-10">
                <a:latin typeface="Lucida Console"/>
                <a:cs typeface="Lucida Console"/>
              </a:rPr>
              <a:t>:</a:t>
            </a:r>
            <a:r>
              <a:rPr dirty="0" sz="2400" spc="-2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90</a:t>
            </a:r>
            <a:r>
              <a:rPr dirty="0" sz="2400">
                <a:latin typeface="Lucida Console"/>
                <a:cs typeface="Lucida Console"/>
              </a:rPr>
              <a:t> </a:t>
            </a:r>
            <a:r>
              <a:rPr dirty="0" sz="2400" spc="-5">
                <a:latin typeface="Lucida Console"/>
                <a:cs typeface="Lucida Console"/>
              </a:rPr>
              <a:t>000</a:t>
            </a:r>
            <a:r>
              <a:rPr dirty="0" sz="2400" spc="30">
                <a:latin typeface="Lucida Console"/>
                <a:cs typeface="Lucida Console"/>
              </a:rPr>
              <a:t> </a:t>
            </a:r>
            <a:r>
              <a:rPr dirty="0" sz="2400" spc="-10">
                <a:latin typeface="Calibri"/>
                <a:cs typeface="Calibri"/>
              </a:rPr>
              <a:t>руб</a:t>
            </a:r>
            <a:r>
              <a:rPr dirty="0" sz="2400" spc="-10">
                <a:latin typeface="Lucida Console"/>
                <a:cs typeface="Lucida Console"/>
              </a:rPr>
              <a:t>.</a:t>
            </a:r>
            <a:r>
              <a:rPr dirty="0" sz="2400">
                <a:latin typeface="Lucida Console"/>
                <a:cs typeface="Lucida Console"/>
              </a:rPr>
              <a:t> (3</a:t>
            </a:r>
            <a:r>
              <a:rPr dirty="0" sz="2400" spc="-5">
                <a:latin typeface="Lucida Console"/>
                <a:cs typeface="Lucida Console"/>
              </a:rPr>
              <a:t> </a:t>
            </a:r>
            <a:r>
              <a:rPr dirty="0" sz="2400" spc="-5">
                <a:latin typeface="Calibri"/>
                <a:cs typeface="Calibri"/>
              </a:rPr>
              <a:t>месяца</a:t>
            </a:r>
            <a:r>
              <a:rPr dirty="0" sz="2400" spc="-5">
                <a:latin typeface="Lucida Console"/>
                <a:cs typeface="Lucida Console"/>
              </a:rPr>
              <a:t>)</a:t>
            </a:r>
            <a:endParaRPr sz="2400">
              <a:latin typeface="Lucida Console"/>
              <a:cs typeface="Lucida Consol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08669" y="8491004"/>
            <a:ext cx="7634605" cy="19107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46300">
              <a:lnSpc>
                <a:spcPct val="100000"/>
              </a:lnSpc>
              <a:spcBef>
                <a:spcPts val="105"/>
              </a:spcBef>
            </a:pPr>
            <a:r>
              <a:rPr dirty="0" sz="4000" spc="-20" b="1">
                <a:latin typeface="Cambria"/>
                <a:cs typeface="Cambria"/>
              </a:rPr>
              <a:t>Итого</a:t>
            </a:r>
            <a:r>
              <a:rPr dirty="0" sz="4000" spc="-20" b="1">
                <a:latin typeface="Ebrima"/>
                <a:cs typeface="Ebrima"/>
              </a:rPr>
              <a:t>:</a:t>
            </a:r>
            <a:r>
              <a:rPr dirty="0" sz="4000" spc="-50" b="1">
                <a:latin typeface="Ebrima"/>
                <a:cs typeface="Ebrima"/>
              </a:rPr>
              <a:t> </a:t>
            </a:r>
            <a:r>
              <a:rPr dirty="0" sz="4000" b="1">
                <a:latin typeface="Ebrima"/>
                <a:cs typeface="Ebrima"/>
              </a:rPr>
              <a:t>3</a:t>
            </a:r>
            <a:r>
              <a:rPr dirty="0" sz="4000" spc="-45" b="1">
                <a:latin typeface="Ebrima"/>
                <a:cs typeface="Ebrima"/>
              </a:rPr>
              <a:t> </a:t>
            </a:r>
            <a:r>
              <a:rPr dirty="0" sz="4000" b="1">
                <a:latin typeface="Ebrima"/>
                <a:cs typeface="Ebrima"/>
              </a:rPr>
              <a:t>720</a:t>
            </a:r>
            <a:r>
              <a:rPr dirty="0" sz="4000" spc="-15" b="1">
                <a:latin typeface="Ebrima"/>
                <a:cs typeface="Ebrima"/>
              </a:rPr>
              <a:t> </a:t>
            </a:r>
            <a:r>
              <a:rPr dirty="0" sz="4000" b="1">
                <a:latin typeface="Ebrima"/>
                <a:cs typeface="Ebrima"/>
              </a:rPr>
              <a:t>000</a:t>
            </a:r>
            <a:r>
              <a:rPr dirty="0" sz="4000" spc="-40" b="1">
                <a:latin typeface="Ebrima"/>
                <a:cs typeface="Ebrima"/>
              </a:rPr>
              <a:t> </a:t>
            </a:r>
            <a:r>
              <a:rPr dirty="0" sz="4000" spc="-15" b="1">
                <a:latin typeface="Cambria"/>
                <a:cs typeface="Cambria"/>
              </a:rPr>
              <a:t>руб</a:t>
            </a:r>
            <a:r>
              <a:rPr dirty="0" sz="4000" spc="-15" b="1">
                <a:latin typeface="Ebrima"/>
                <a:cs typeface="Ebrima"/>
              </a:rPr>
              <a:t>.</a:t>
            </a:r>
            <a:endParaRPr sz="4000">
              <a:latin typeface="Ebrima"/>
              <a:cs typeface="Ebrima"/>
            </a:endParaRPr>
          </a:p>
          <a:p>
            <a:pPr marL="12700" marR="5080">
              <a:lnSpc>
                <a:spcPct val="100000"/>
              </a:lnSpc>
              <a:spcBef>
                <a:spcPts val="3554"/>
              </a:spcBef>
            </a:pPr>
            <a:r>
              <a:rPr dirty="0" sz="1800" spc="-10">
                <a:latin typeface="Cambria"/>
                <a:cs typeface="Cambria"/>
              </a:rPr>
              <a:t>Этот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график</a:t>
            </a:r>
            <a:r>
              <a:rPr dirty="0" sz="1800" spc="10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не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включает</a:t>
            </a:r>
            <a:r>
              <a:rPr dirty="0" sz="1800" spc="3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накладные</a:t>
            </a:r>
            <a:r>
              <a:rPr dirty="0" sz="1800" spc="7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расходы</a:t>
            </a:r>
            <a:r>
              <a:rPr dirty="0" sz="1800" spc="-15">
                <a:latin typeface="Ebrima"/>
                <a:cs typeface="Ebrima"/>
              </a:rPr>
              <a:t>, </a:t>
            </a:r>
            <a:r>
              <a:rPr dirty="0" sz="1800" spc="-5">
                <a:latin typeface="Cambria"/>
                <a:cs typeface="Cambria"/>
              </a:rPr>
              <a:t>такие</a:t>
            </a:r>
            <a:r>
              <a:rPr dirty="0" sz="1800" spc="95">
                <a:latin typeface="Cambria"/>
                <a:cs typeface="Cambria"/>
              </a:rPr>
              <a:t> </a:t>
            </a:r>
            <a:r>
              <a:rPr dirty="0" sz="1800" spc="5">
                <a:latin typeface="Cambria"/>
                <a:cs typeface="Cambria"/>
              </a:rPr>
              <a:t>как</a:t>
            </a:r>
            <a:r>
              <a:rPr dirty="0" sz="1800" spc="8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аренда</a:t>
            </a:r>
            <a:r>
              <a:rPr dirty="0" sz="1800" spc="5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офиса</a:t>
            </a:r>
            <a:r>
              <a:rPr dirty="0" sz="1800" spc="-5">
                <a:latin typeface="Ebrima"/>
                <a:cs typeface="Ebrima"/>
              </a:rPr>
              <a:t>, </a:t>
            </a:r>
            <a:r>
              <a:rPr dirty="0" sz="1800">
                <a:latin typeface="Ebrima"/>
                <a:cs typeface="Ebrima"/>
              </a:rPr>
              <a:t> </a:t>
            </a:r>
            <a:r>
              <a:rPr dirty="0" sz="1800" spc="-10">
                <a:latin typeface="Cambria"/>
                <a:cs typeface="Cambria"/>
              </a:rPr>
              <a:t>оборудование</a:t>
            </a:r>
            <a:r>
              <a:rPr dirty="0" sz="1800" spc="-10">
                <a:latin typeface="Ebrima"/>
                <a:cs typeface="Ebrima"/>
              </a:rPr>
              <a:t>,</a:t>
            </a:r>
            <a:r>
              <a:rPr dirty="0" sz="1800" spc="-65">
                <a:latin typeface="Ebrima"/>
                <a:cs typeface="Ebrima"/>
              </a:rPr>
              <a:t> </a:t>
            </a:r>
            <a:r>
              <a:rPr dirty="0" sz="1800">
                <a:latin typeface="Cambria"/>
                <a:cs typeface="Cambria"/>
              </a:rPr>
              <a:t>и</a:t>
            </a:r>
            <a:r>
              <a:rPr dirty="0" sz="1800" spc="85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дополнительные</a:t>
            </a:r>
            <a:r>
              <a:rPr dirty="0" sz="1800" spc="90">
                <a:latin typeface="Cambria"/>
                <a:cs typeface="Cambria"/>
              </a:rPr>
              <a:t> </a:t>
            </a:r>
            <a:r>
              <a:rPr dirty="0" sz="1800" spc="-15">
                <a:latin typeface="Cambria"/>
                <a:cs typeface="Cambria"/>
              </a:rPr>
              <a:t>расходы</a:t>
            </a:r>
            <a:r>
              <a:rPr dirty="0" sz="1800" spc="-15">
                <a:latin typeface="Ebrima"/>
                <a:cs typeface="Ebrima"/>
              </a:rPr>
              <a:t>, </a:t>
            </a:r>
            <a:r>
              <a:rPr dirty="0" sz="1800" spc="-10">
                <a:latin typeface="Cambria"/>
                <a:cs typeface="Cambria"/>
              </a:rPr>
              <a:t>которые</a:t>
            </a:r>
            <a:r>
              <a:rPr dirty="0" sz="1800" spc="100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могут</a:t>
            </a:r>
            <a:r>
              <a:rPr dirty="0" sz="1800" spc="114">
                <a:latin typeface="Cambria"/>
                <a:cs typeface="Cambria"/>
              </a:rPr>
              <a:t> </a:t>
            </a:r>
            <a:r>
              <a:rPr dirty="0" sz="1800" spc="-5">
                <a:latin typeface="Cambria"/>
                <a:cs typeface="Cambria"/>
              </a:rPr>
              <a:t>возникнуть</a:t>
            </a:r>
            <a:r>
              <a:rPr dirty="0" sz="1800" spc="1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в </a:t>
            </a:r>
            <a:r>
              <a:rPr dirty="0" sz="1800" spc="-380">
                <a:latin typeface="Cambria"/>
                <a:cs typeface="Cambria"/>
              </a:rPr>
              <a:t> </a:t>
            </a:r>
            <a:r>
              <a:rPr dirty="0" sz="1800" spc="-30">
                <a:latin typeface="Cambria"/>
                <a:cs typeface="Cambria"/>
              </a:rPr>
              <a:t>ходе</a:t>
            </a:r>
            <a:r>
              <a:rPr dirty="0" sz="1800" spc="9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проекта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2024-01-15T07:50:42Z</dcterms:created>
  <dcterms:modified xsi:type="dcterms:W3CDTF">2024-01-15T07:50:42Z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2024-01-15T00:00:00Z</vt:filetime>
  </property>
</Properties>
</file>