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8" r:id="rId1"/>
  </p:sldMasterIdLst>
  <p:notesMasterIdLst>
    <p:notesMasterId r:id="rId9"/>
  </p:notesMasterIdLst>
  <p:sldIdLst>
    <p:sldId id="262" r:id="rId2"/>
    <p:sldId id="256" r:id="rId3"/>
    <p:sldId id="257" r:id="rId4"/>
    <p:sldId id="258" r:id="rId5"/>
    <p:sldId id="259" r:id="rId6"/>
    <p:sldId id="260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3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65055-2428-4521-8468-159049EA42B1}" type="datetimeFigureOut">
              <a:rPr lang="ru-RU" smtClean="0"/>
              <a:t>07.03.2025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FDBF5C-A284-421A-90F1-AEF9A78FD0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627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0526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C5170-4DBE-40D6-9FBB-358CE3C79B2C}" type="datetimeFigureOut">
              <a:rPr lang="ru-RU" smtClean="0"/>
              <a:t>07.03.2025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EFA7E-4AE6-4E9F-9463-2B3A8F16B8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7382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C5170-4DBE-40D6-9FBB-358CE3C79B2C}" type="datetimeFigureOut">
              <a:rPr lang="ru-RU" smtClean="0"/>
              <a:t>07.03.2025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EFA7E-4AE6-4E9F-9463-2B3A8F16B8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416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C5170-4DBE-40D6-9FBB-358CE3C79B2C}" type="datetimeFigureOut">
              <a:rPr lang="ru-RU" smtClean="0"/>
              <a:t>07.03.2025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EFA7E-4AE6-4E9F-9463-2B3A8F16B8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0017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C5170-4DBE-40D6-9FBB-358CE3C79B2C}" type="datetimeFigureOut">
              <a:rPr lang="ru-RU" smtClean="0"/>
              <a:t>07.03.2025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EFA7E-4AE6-4E9F-9463-2B3A8F16B8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0237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C5170-4DBE-40D6-9FBB-358CE3C79B2C}" type="datetimeFigureOut">
              <a:rPr lang="ru-RU" smtClean="0"/>
              <a:t>07.03.2025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EFA7E-4AE6-4E9F-9463-2B3A8F16B8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8903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C5170-4DBE-40D6-9FBB-358CE3C79B2C}" type="datetimeFigureOut">
              <a:rPr lang="ru-RU" smtClean="0"/>
              <a:t>07.03.2025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EFA7E-4AE6-4E9F-9463-2B3A8F16B8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7687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C5170-4DBE-40D6-9FBB-358CE3C79B2C}" type="datetimeFigureOut">
              <a:rPr lang="ru-RU" smtClean="0"/>
              <a:t>07.03.2025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EFA7E-4AE6-4E9F-9463-2B3A8F16B8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6702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C5170-4DBE-40D6-9FBB-358CE3C79B2C}" type="datetimeFigureOut">
              <a:rPr lang="ru-RU" smtClean="0"/>
              <a:t>07.03.2025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EFA7E-4AE6-4E9F-9463-2B3A8F16B8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5159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C5170-4DBE-40D6-9FBB-358CE3C79B2C}" type="datetimeFigureOut">
              <a:rPr lang="ru-RU" smtClean="0"/>
              <a:t>07.03.2025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EFA7E-4AE6-4E9F-9463-2B3A8F16B8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744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C5170-4DBE-40D6-9FBB-358CE3C79B2C}" type="datetimeFigureOut">
              <a:rPr lang="ru-RU" smtClean="0"/>
              <a:t>07.03.2025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EFA7E-4AE6-4E9F-9463-2B3A8F16B8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8496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C5170-4DBE-40D6-9FBB-358CE3C79B2C}" type="datetimeFigureOut">
              <a:rPr lang="ru-RU" smtClean="0"/>
              <a:t>07.03.2025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EFA7E-4AE6-4E9F-9463-2B3A8F16B8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1924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C5170-4DBE-40D6-9FBB-358CE3C79B2C}" type="datetimeFigureOut">
              <a:rPr lang="ru-RU" smtClean="0"/>
              <a:t>07.03.2025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EFA7E-4AE6-4E9F-9463-2B3A8F16B8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09465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8"/>
          <p:cNvSpPr txBox="1">
            <a:spLocks noGrp="1"/>
          </p:cNvSpPr>
          <p:nvPr>
            <p:ph type="subTitle" idx="1"/>
          </p:nvPr>
        </p:nvSpPr>
        <p:spPr>
          <a:xfrm>
            <a:off x="1821568" y="4491629"/>
            <a:ext cx="8548864" cy="50709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r">
              <a:spcBef>
                <a:spcPts val="0"/>
              </a:spcBef>
            </a:pPr>
            <a:r>
              <a:rPr lang="ru-RU" sz="1867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 группы </a:t>
            </a:r>
            <a:r>
              <a:rPr lang="ru-RU" sz="1867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ИКМО-05-23 Миронов Дмитрий Сергеевич</a:t>
            </a:r>
            <a:endParaRPr lang="ru-RU" sz="1867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spcBef>
                <a:spcPts val="0"/>
              </a:spcBef>
            </a:pPr>
            <a:endParaRPr lang="ru-RU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5" name="Google Shape;165;p38"/>
          <p:cNvCxnSpPr>
            <a:cxnSpLocks/>
          </p:cNvCxnSpPr>
          <p:nvPr/>
        </p:nvCxnSpPr>
        <p:spPr>
          <a:xfrm>
            <a:off x="4254000" y="4310214"/>
            <a:ext cx="368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1D387D5-091A-4CEB-B7F1-9A905D5194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047" y="573244"/>
            <a:ext cx="755901" cy="85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7B8466A-9FBC-40FA-ACD5-41C57E269E95}"/>
              </a:ext>
            </a:extLst>
          </p:cNvPr>
          <p:cNvSpPr txBox="1"/>
          <p:nvPr/>
        </p:nvSpPr>
        <p:spPr>
          <a:xfrm>
            <a:off x="1524001" y="1425645"/>
            <a:ext cx="914399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МИНОБРНАУКИ РОССИИ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</a:p>
          <a:p>
            <a:pPr algn="ctr"/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«МИРЭА - Российский технологический университет»</a:t>
            </a:r>
          </a:p>
          <a:p>
            <a:pPr algn="ctr"/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РТУ МИРЭА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Институт информационных технологий (ИТ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D66CB9-8736-4BCC-B298-E2E1A7FDCDB3}"/>
              </a:ext>
            </a:extLst>
          </p:cNvPr>
          <p:cNvSpPr txBox="1"/>
          <p:nvPr/>
        </p:nvSpPr>
        <p:spPr>
          <a:xfrm>
            <a:off x="487677" y="2794715"/>
            <a:ext cx="11216640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67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Тема:</a:t>
            </a:r>
            <a:r>
              <a:rPr lang="ru-RU" sz="1867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ru-RU" sz="1867" dirty="0" smtClean="0">
                <a:latin typeface="Times New Roman" panose="02020603050405020304" pitchFamily="18" charset="0"/>
              </a:rPr>
              <a:t>«Система автоматизации умного загородного дома на базе</a:t>
            </a:r>
          </a:p>
          <a:p>
            <a:pPr algn="ctr"/>
            <a:r>
              <a:rPr lang="ru-RU" sz="1867" dirty="0" smtClean="0">
                <a:latin typeface="Times New Roman" panose="02020603050405020304" pitchFamily="18" charset="0"/>
              </a:rPr>
              <a:t>компонентов </a:t>
            </a:r>
            <a:r>
              <a:rPr lang="ru-RU" sz="1867" dirty="0" err="1" smtClean="0">
                <a:latin typeface="Times New Roman" panose="02020603050405020304" pitchFamily="18" charset="0"/>
              </a:rPr>
              <a:t>Arduino</a:t>
            </a:r>
            <a:r>
              <a:rPr lang="ru-RU" sz="1867" dirty="0" smtClean="0">
                <a:latin typeface="Times New Roman" panose="02020603050405020304" pitchFamily="18" charset="0"/>
              </a:rPr>
              <a:t> и </a:t>
            </a:r>
            <a:r>
              <a:rPr lang="ru-RU" sz="1867" dirty="0" err="1" smtClean="0">
                <a:latin typeface="Times New Roman" panose="02020603050405020304" pitchFamily="18" charset="0"/>
              </a:rPr>
              <a:t>Raspbery</a:t>
            </a:r>
            <a:r>
              <a:rPr lang="ru-RU" sz="1867" dirty="0" smtClean="0">
                <a:latin typeface="Times New Roman" panose="02020603050405020304" pitchFamily="18" charset="0"/>
              </a:rPr>
              <a:t> P</a:t>
            </a:r>
            <a:r>
              <a:rPr lang="en-US" sz="1867" dirty="0">
                <a:latin typeface="Times New Roman" panose="02020603050405020304" pitchFamily="18" charset="0"/>
              </a:rPr>
              <a:t>I</a:t>
            </a:r>
            <a:r>
              <a:rPr lang="ru-RU" sz="1867" dirty="0" smtClean="0">
                <a:latin typeface="Times New Roman" panose="02020603050405020304" pitchFamily="18" charset="0"/>
              </a:rPr>
              <a:t>».  </a:t>
            </a:r>
            <a:r>
              <a:rPr lang="ru-RU" sz="186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74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1200" y="1"/>
            <a:ext cx="10947400" cy="1692812"/>
          </a:xfrm>
        </p:spPr>
        <p:txBody>
          <a:bodyPr>
            <a:noAutofit/>
          </a:bodyPr>
          <a:lstStyle/>
          <a:p>
            <a:r>
              <a:rPr lang="ru-RU" sz="4000" b="1" dirty="0"/>
              <a:t>П</a:t>
            </a:r>
            <a:r>
              <a:rPr lang="ru-RU" sz="4000" b="1" dirty="0" smtClean="0"/>
              <a:t>роект </a:t>
            </a:r>
            <a:r>
              <a:rPr lang="ru-RU" sz="4000" b="1" dirty="0"/>
              <a:t>системы автоматизации умного загородного дома на базе компонентов </a:t>
            </a:r>
            <a:r>
              <a:rPr lang="ru-RU" sz="4000" b="1" dirty="0" err="1"/>
              <a:t>Arduino</a:t>
            </a:r>
            <a:r>
              <a:rPr lang="ru-RU" sz="4000" b="1" dirty="0"/>
              <a:t> и </a:t>
            </a:r>
            <a:r>
              <a:rPr lang="ru-RU" sz="4000" b="1" dirty="0" err="1"/>
              <a:t>Raspbery</a:t>
            </a:r>
            <a:r>
              <a:rPr lang="ru-RU" sz="4000" b="1" dirty="0"/>
              <a:t> PI</a:t>
            </a:r>
            <a:r>
              <a:rPr lang="ru-RU" sz="4000" b="1" dirty="0" smtClean="0"/>
              <a:t>.</a:t>
            </a:r>
            <a:endParaRPr lang="ru-RU" sz="40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1833489"/>
            <a:ext cx="5905500" cy="5024511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ru-RU" dirty="0" smtClean="0"/>
              <a:t>Система </a:t>
            </a:r>
            <a:r>
              <a:rPr lang="ru-RU" dirty="0"/>
              <a:t>состоит из блока управления (проектируется в рамках работы), газового котла с коммутационным модулем </a:t>
            </a:r>
            <a:r>
              <a:rPr lang="ru-RU" dirty="0" err="1"/>
              <a:t>Vaillant</a:t>
            </a:r>
            <a:r>
              <a:rPr lang="ru-RU" dirty="0"/>
              <a:t> VR34. Система должна обеспечивать автоматический сбор данных со следующих источников:</a:t>
            </a:r>
          </a:p>
          <a:p>
            <a:pPr algn="just"/>
            <a:r>
              <a:rPr lang="ru-RU" dirty="0" smtClean="0"/>
              <a:t>•1 </a:t>
            </a:r>
            <a:r>
              <a:rPr lang="ru-RU" dirty="0"/>
              <a:t>счетчик воды;</a:t>
            </a:r>
          </a:p>
          <a:p>
            <a:pPr algn="just"/>
            <a:r>
              <a:rPr lang="ru-RU" dirty="0" smtClean="0"/>
              <a:t>•1 </a:t>
            </a:r>
            <a:r>
              <a:rPr lang="ru-RU" dirty="0"/>
              <a:t>счетчик электроэнергии;</a:t>
            </a:r>
          </a:p>
          <a:p>
            <a:pPr algn="just"/>
            <a:r>
              <a:rPr lang="ru-RU" dirty="0" smtClean="0"/>
              <a:t>•1 </a:t>
            </a:r>
            <a:r>
              <a:rPr lang="ru-RU" dirty="0"/>
              <a:t>счетчик газа</a:t>
            </a:r>
          </a:p>
          <a:p>
            <a:pPr algn="just"/>
            <a:r>
              <a:rPr lang="ru-RU" dirty="0" smtClean="0"/>
              <a:t>•Уличная </a:t>
            </a:r>
            <a:r>
              <a:rPr lang="ru-RU" dirty="0"/>
              <a:t>температура;</a:t>
            </a:r>
          </a:p>
          <a:p>
            <a:pPr algn="just"/>
            <a:r>
              <a:rPr lang="ru-RU" dirty="0" smtClean="0"/>
              <a:t>•Температура </a:t>
            </a:r>
            <a:r>
              <a:rPr lang="ru-RU" dirty="0"/>
              <a:t>в помещениях (не менее 4-х точек);</a:t>
            </a:r>
          </a:p>
          <a:p>
            <a:pPr algn="just"/>
            <a:r>
              <a:rPr lang="ru-RU" dirty="0" smtClean="0"/>
              <a:t>•Температура </a:t>
            </a:r>
            <a:r>
              <a:rPr lang="ru-RU" dirty="0"/>
              <a:t>контура отопления (подача, </a:t>
            </a:r>
            <a:r>
              <a:rPr lang="ru-RU" dirty="0" err="1"/>
              <a:t>обратка</a:t>
            </a:r>
            <a:r>
              <a:rPr lang="ru-RU" dirty="0"/>
              <a:t>);</a:t>
            </a:r>
          </a:p>
          <a:p>
            <a:pPr algn="just"/>
            <a:r>
              <a:rPr lang="ru-RU" dirty="0" smtClean="0"/>
              <a:t>•Датчик </a:t>
            </a:r>
            <a:r>
              <a:rPr lang="ru-RU" dirty="0"/>
              <a:t>превышения допустимой концентрации газа;</a:t>
            </a:r>
          </a:p>
          <a:p>
            <a:pPr algn="just"/>
            <a:r>
              <a:rPr lang="ru-RU" dirty="0" smtClean="0"/>
              <a:t>•Ошибка </a:t>
            </a:r>
            <a:r>
              <a:rPr lang="ru-RU" dirty="0"/>
              <a:t>газового котла от устройства VR34.</a:t>
            </a:r>
          </a:p>
          <a:p>
            <a:pPr algn="just"/>
            <a:endParaRPr lang="ru-RU" dirty="0"/>
          </a:p>
        </p:txBody>
      </p:sp>
      <p:pic>
        <p:nvPicPr>
          <p:cNvPr id="1030" name="Picture 6" descr="Системы умный дом. Основные компоненты и функции систем – Телеметрик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50" y="2571750"/>
            <a:ext cx="59626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37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52706" y="76200"/>
            <a:ext cx="5455325" cy="815975"/>
          </a:xfrm>
        </p:spPr>
        <p:txBody>
          <a:bodyPr>
            <a:normAutofit/>
          </a:bodyPr>
          <a:lstStyle/>
          <a:p>
            <a:r>
              <a:rPr lang="ru-RU" b="1" dirty="0" smtClean="0"/>
              <a:t>Выбор спецификации</a:t>
            </a:r>
            <a:endParaRPr lang="ru-RU" b="1" dirty="0"/>
          </a:p>
        </p:txBody>
      </p:sp>
      <p:pic>
        <p:nvPicPr>
          <p:cNvPr id="4" name="Рисунок 3" descr="Портативная зарядная станция EcoFlow DELTA Pro 3600 Втч купить с доставкой.  Эксклюзивный представитель EcoFlow в России.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6136" y="1165990"/>
            <a:ext cx="2482848" cy="2199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5" name="Рисунок 4" descr="YF-S201 Water Flow Meter Sensor WITH Good Quality 100%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521" y="4268107"/>
            <a:ext cx="2482848" cy="2199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704763"/>
              </p:ext>
            </p:extLst>
          </p:nvPr>
        </p:nvGraphicFramePr>
        <p:xfrm>
          <a:off x="0" y="0"/>
          <a:ext cx="6381754" cy="68991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76413">
                  <a:extLst>
                    <a:ext uri="{9D8B030D-6E8A-4147-A177-3AD203B41FA5}">
                      <a16:colId xmlns:a16="http://schemas.microsoft.com/office/drawing/2014/main" val="2253801984"/>
                    </a:ext>
                  </a:extLst>
                </a:gridCol>
                <a:gridCol w="1414122">
                  <a:extLst>
                    <a:ext uri="{9D8B030D-6E8A-4147-A177-3AD203B41FA5}">
                      <a16:colId xmlns:a16="http://schemas.microsoft.com/office/drawing/2014/main" val="2220582276"/>
                    </a:ext>
                  </a:extLst>
                </a:gridCol>
                <a:gridCol w="1243353">
                  <a:extLst>
                    <a:ext uri="{9D8B030D-6E8A-4147-A177-3AD203B41FA5}">
                      <a16:colId xmlns:a16="http://schemas.microsoft.com/office/drawing/2014/main" val="2990835560"/>
                    </a:ext>
                  </a:extLst>
                </a:gridCol>
                <a:gridCol w="1947866">
                  <a:extLst>
                    <a:ext uri="{9D8B030D-6E8A-4147-A177-3AD203B41FA5}">
                      <a16:colId xmlns:a16="http://schemas.microsoft.com/office/drawing/2014/main" val="3087706160"/>
                    </a:ext>
                  </a:extLst>
                </a:gridCol>
              </a:tblGrid>
              <a:tr h="500307">
                <a:tc>
                  <a:txBody>
                    <a:bodyPr/>
                    <a:lstStyle/>
                    <a:p>
                      <a:pPr marR="90170"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Компонент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424" marR="27424" marT="0" marB="0"/>
                </a:tc>
                <a:tc>
                  <a:txBody>
                    <a:bodyPr/>
                    <a:lstStyle/>
                    <a:p>
                      <a:pPr marR="90170"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Цена (в руб.)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424" marR="27424" marT="0" marB="0"/>
                </a:tc>
                <a:tc>
                  <a:txBody>
                    <a:bodyPr/>
                    <a:lstStyle/>
                    <a:p>
                      <a:pPr marR="90170"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Кол-во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424" marR="27424" marT="0" marB="0"/>
                </a:tc>
                <a:tc>
                  <a:txBody>
                    <a:bodyPr/>
                    <a:lstStyle/>
                    <a:p>
                      <a:pPr marR="90170"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Сумма (в руб.)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424" marR="27424" marT="0" marB="0"/>
                </a:tc>
                <a:extLst>
                  <a:ext uri="{0D108BD9-81ED-4DB2-BD59-A6C34878D82A}">
                    <a16:rowId xmlns:a16="http://schemas.microsoft.com/office/drawing/2014/main" val="3415672101"/>
                  </a:ext>
                </a:extLst>
              </a:tr>
              <a:tr h="416972">
                <a:tc>
                  <a:txBody>
                    <a:bodyPr/>
                    <a:lstStyle/>
                    <a:p>
                      <a:pPr marR="90170"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Arduino</a:t>
                      </a: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Uno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424" marR="27424" marT="0" marB="0"/>
                </a:tc>
                <a:tc>
                  <a:txBody>
                    <a:bodyPr/>
                    <a:lstStyle/>
                    <a:p>
                      <a:pPr marR="90170"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1200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424" marR="27424" marT="0" marB="0"/>
                </a:tc>
                <a:tc>
                  <a:txBody>
                    <a:bodyPr/>
                    <a:lstStyle/>
                    <a:p>
                      <a:pPr marR="90170"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424" marR="27424" marT="0" marB="0"/>
                </a:tc>
                <a:tc>
                  <a:txBody>
                    <a:bodyPr/>
                    <a:lstStyle/>
                    <a:p>
                      <a:pPr marR="90170"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1200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424" marR="27424" marT="0" marB="0"/>
                </a:tc>
                <a:extLst>
                  <a:ext uri="{0D108BD9-81ED-4DB2-BD59-A6C34878D82A}">
                    <a16:rowId xmlns:a16="http://schemas.microsoft.com/office/drawing/2014/main" val="1580702651"/>
                  </a:ext>
                </a:extLst>
              </a:tr>
              <a:tr h="416972">
                <a:tc>
                  <a:txBody>
                    <a:bodyPr/>
                    <a:lstStyle/>
                    <a:p>
                      <a:pPr marR="90170"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Raspberry</a:t>
                      </a: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</a:t>
                      </a: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424" marR="27424" marT="0" marB="0"/>
                </a:tc>
                <a:tc>
                  <a:txBody>
                    <a:bodyPr/>
                    <a:lstStyle/>
                    <a:p>
                      <a:pPr marR="90170"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4500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424" marR="27424" marT="0" marB="0"/>
                </a:tc>
                <a:tc>
                  <a:txBody>
                    <a:bodyPr/>
                    <a:lstStyle/>
                    <a:p>
                      <a:pPr marR="90170"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424" marR="27424" marT="0" marB="0"/>
                </a:tc>
                <a:tc>
                  <a:txBody>
                    <a:bodyPr/>
                    <a:lstStyle/>
                    <a:p>
                      <a:pPr marR="90170"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4500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424" marR="27424" marT="0" marB="0"/>
                </a:tc>
                <a:extLst>
                  <a:ext uri="{0D108BD9-81ED-4DB2-BD59-A6C34878D82A}">
                    <a16:rowId xmlns:a16="http://schemas.microsoft.com/office/drawing/2014/main" val="84513800"/>
                  </a:ext>
                </a:extLst>
              </a:tr>
              <a:tr h="905319">
                <a:tc>
                  <a:txBody>
                    <a:bodyPr/>
                    <a:lstStyle/>
                    <a:p>
                      <a:pPr marR="90170"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DS18B20 (датчики температуры, улицы, контура отопления)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424" marR="27424" marT="0" marB="0"/>
                </a:tc>
                <a:tc>
                  <a:txBody>
                    <a:bodyPr/>
                    <a:lstStyle/>
                    <a:p>
                      <a:pPr marR="90170"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424" marR="27424" marT="0" marB="0"/>
                </a:tc>
                <a:tc>
                  <a:txBody>
                    <a:bodyPr/>
                    <a:lstStyle/>
                    <a:p>
                      <a:pPr marR="90170"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424" marR="27424" marT="0" marB="0"/>
                </a:tc>
                <a:tc>
                  <a:txBody>
                    <a:bodyPr/>
                    <a:lstStyle/>
                    <a:p>
                      <a:pPr marR="90170"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750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424" marR="27424" marT="0" marB="0"/>
                </a:tc>
                <a:extLst>
                  <a:ext uri="{0D108BD9-81ED-4DB2-BD59-A6C34878D82A}">
                    <a16:rowId xmlns:a16="http://schemas.microsoft.com/office/drawing/2014/main" val="1691506955"/>
                  </a:ext>
                </a:extLst>
              </a:tr>
              <a:tr h="511306">
                <a:tc>
                  <a:txBody>
                    <a:bodyPr/>
                    <a:lstStyle/>
                    <a:p>
                      <a:pPr marR="90170"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YF-S201 (счётчик воды)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424" marR="27424" marT="0" marB="0"/>
                </a:tc>
                <a:tc>
                  <a:txBody>
                    <a:bodyPr/>
                    <a:lstStyle/>
                    <a:p>
                      <a:pPr marR="90170"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600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424" marR="27424" marT="0" marB="0"/>
                </a:tc>
                <a:tc>
                  <a:txBody>
                    <a:bodyPr/>
                    <a:lstStyle/>
                    <a:p>
                      <a:pPr marR="90170"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424" marR="27424" marT="0" marB="0"/>
                </a:tc>
                <a:tc>
                  <a:txBody>
                    <a:bodyPr/>
                    <a:lstStyle/>
                    <a:p>
                      <a:pPr marR="90170"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600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424" marR="27424" marT="0" marB="0"/>
                </a:tc>
                <a:extLst>
                  <a:ext uri="{0D108BD9-81ED-4DB2-BD59-A6C34878D82A}">
                    <a16:rowId xmlns:a16="http://schemas.microsoft.com/office/drawing/2014/main" val="1181818442"/>
                  </a:ext>
                </a:extLst>
              </a:tr>
              <a:tr h="511306">
                <a:tc>
                  <a:txBody>
                    <a:bodyPr/>
                    <a:lstStyle/>
                    <a:p>
                      <a:pPr marR="90170"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Gallus</a:t>
                      </a: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G4 (счётчик газа)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424" marR="27424" marT="0" marB="0"/>
                </a:tc>
                <a:tc>
                  <a:txBody>
                    <a:bodyPr/>
                    <a:lstStyle/>
                    <a:p>
                      <a:pPr marR="90170"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3500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424" marR="27424" marT="0" marB="0"/>
                </a:tc>
                <a:tc>
                  <a:txBody>
                    <a:bodyPr/>
                    <a:lstStyle/>
                    <a:p>
                      <a:pPr marR="90170"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424" marR="27424" marT="0" marB="0"/>
                </a:tc>
                <a:tc>
                  <a:txBody>
                    <a:bodyPr/>
                    <a:lstStyle/>
                    <a:p>
                      <a:pPr marR="90170"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3500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424" marR="27424" marT="0" marB="0"/>
                </a:tc>
                <a:extLst>
                  <a:ext uri="{0D108BD9-81ED-4DB2-BD59-A6C34878D82A}">
                    <a16:rowId xmlns:a16="http://schemas.microsoft.com/office/drawing/2014/main" val="9158961"/>
                  </a:ext>
                </a:extLst>
              </a:tr>
              <a:tr h="642642">
                <a:tc>
                  <a:txBody>
                    <a:bodyPr/>
                    <a:lstStyle/>
                    <a:p>
                      <a:pPr marR="90170"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PZEM-004T (счётчик электроэнергии)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424" marR="27424" marT="0" marB="0"/>
                </a:tc>
                <a:tc>
                  <a:txBody>
                    <a:bodyPr/>
                    <a:lstStyle/>
                    <a:p>
                      <a:pPr marR="90170"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1500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424" marR="27424" marT="0" marB="0"/>
                </a:tc>
                <a:tc>
                  <a:txBody>
                    <a:bodyPr/>
                    <a:lstStyle/>
                    <a:p>
                      <a:pPr marR="90170"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424" marR="27424" marT="0" marB="0"/>
                </a:tc>
                <a:tc>
                  <a:txBody>
                    <a:bodyPr/>
                    <a:lstStyle/>
                    <a:p>
                      <a:pPr marR="90170"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1500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424" marR="27424" marT="0" marB="0"/>
                </a:tc>
                <a:extLst>
                  <a:ext uri="{0D108BD9-81ED-4DB2-BD59-A6C34878D82A}">
                    <a16:rowId xmlns:a16="http://schemas.microsoft.com/office/drawing/2014/main" val="530888981"/>
                  </a:ext>
                </a:extLst>
              </a:tr>
              <a:tr h="416972">
                <a:tc>
                  <a:txBody>
                    <a:bodyPr/>
                    <a:lstStyle/>
                    <a:p>
                      <a:pPr marR="90170"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MQ-135 (датчик газа)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424" marR="27424" marT="0" marB="0"/>
                </a:tc>
                <a:tc>
                  <a:txBody>
                    <a:bodyPr/>
                    <a:lstStyle/>
                    <a:p>
                      <a:pPr marR="90170"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424" marR="27424" marT="0" marB="0"/>
                </a:tc>
                <a:tc>
                  <a:txBody>
                    <a:bodyPr/>
                    <a:lstStyle/>
                    <a:p>
                      <a:pPr marR="90170"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424" marR="27424" marT="0" marB="0"/>
                </a:tc>
                <a:tc>
                  <a:txBody>
                    <a:bodyPr/>
                    <a:lstStyle/>
                    <a:p>
                      <a:pPr marR="90170"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424" marR="27424" marT="0" marB="0"/>
                </a:tc>
                <a:extLst>
                  <a:ext uri="{0D108BD9-81ED-4DB2-BD59-A6C34878D82A}">
                    <a16:rowId xmlns:a16="http://schemas.microsoft.com/office/drawing/2014/main" val="1214253031"/>
                  </a:ext>
                </a:extLst>
              </a:tr>
              <a:tr h="416972">
                <a:tc>
                  <a:txBody>
                    <a:bodyPr/>
                    <a:lstStyle/>
                    <a:p>
                      <a:pPr marR="90170"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Модуль связи VR34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424" marR="27424" marT="0" marB="0"/>
                </a:tc>
                <a:tc>
                  <a:txBody>
                    <a:bodyPr/>
                    <a:lstStyle/>
                    <a:p>
                      <a:pPr marR="90170"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5000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424" marR="27424" marT="0" marB="0"/>
                </a:tc>
                <a:tc>
                  <a:txBody>
                    <a:bodyPr/>
                    <a:lstStyle/>
                    <a:p>
                      <a:pPr marR="90170"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424" marR="27424" marT="0" marB="0"/>
                </a:tc>
                <a:tc>
                  <a:txBody>
                    <a:bodyPr/>
                    <a:lstStyle/>
                    <a:p>
                      <a:pPr marR="90170"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5000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424" marR="27424" marT="0" marB="0"/>
                </a:tc>
                <a:extLst>
                  <a:ext uri="{0D108BD9-81ED-4DB2-BD59-A6C34878D82A}">
                    <a16:rowId xmlns:a16="http://schemas.microsoft.com/office/drawing/2014/main" val="2144747606"/>
                  </a:ext>
                </a:extLst>
              </a:tr>
              <a:tr h="511306">
                <a:tc>
                  <a:txBody>
                    <a:bodyPr/>
                    <a:lstStyle/>
                    <a:p>
                      <a:pPr marR="90170"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Источник бесперебойного питания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424" marR="27424" marT="0" marB="0"/>
                </a:tc>
                <a:tc>
                  <a:txBody>
                    <a:bodyPr/>
                    <a:lstStyle/>
                    <a:p>
                      <a:pPr marR="90170"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5000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424" marR="27424" marT="0" marB="0"/>
                </a:tc>
                <a:tc>
                  <a:txBody>
                    <a:bodyPr/>
                    <a:lstStyle/>
                    <a:p>
                      <a:pPr marR="90170"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424" marR="27424" marT="0" marB="0"/>
                </a:tc>
                <a:tc>
                  <a:txBody>
                    <a:bodyPr/>
                    <a:lstStyle/>
                    <a:p>
                      <a:pPr marR="90170"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5000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424" marR="27424" marT="0" marB="0"/>
                </a:tc>
                <a:extLst>
                  <a:ext uri="{0D108BD9-81ED-4DB2-BD59-A6C34878D82A}">
                    <a16:rowId xmlns:a16="http://schemas.microsoft.com/office/drawing/2014/main" val="3687245643"/>
                  </a:ext>
                </a:extLst>
              </a:tr>
              <a:tr h="773980">
                <a:tc>
                  <a:txBody>
                    <a:bodyPr/>
                    <a:lstStyle/>
                    <a:p>
                      <a:pPr marR="90170"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Прочие компоненты (кабели, резисторы и т.д.)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424" marR="27424" marT="0" marB="0"/>
                </a:tc>
                <a:tc>
                  <a:txBody>
                    <a:bodyPr/>
                    <a:lstStyle/>
                    <a:p>
                      <a:pPr marR="90170"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424" marR="27424" marT="0" marB="0"/>
                </a:tc>
                <a:tc>
                  <a:txBody>
                    <a:bodyPr/>
                    <a:lstStyle/>
                    <a:p>
                      <a:pPr marR="90170"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424" marR="27424" marT="0" marB="0"/>
                </a:tc>
                <a:tc>
                  <a:txBody>
                    <a:bodyPr/>
                    <a:lstStyle/>
                    <a:p>
                      <a:pPr marR="90170"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424" marR="27424" marT="0" marB="0"/>
                </a:tc>
                <a:extLst>
                  <a:ext uri="{0D108BD9-81ED-4DB2-BD59-A6C34878D82A}">
                    <a16:rowId xmlns:a16="http://schemas.microsoft.com/office/drawing/2014/main" val="299413207"/>
                  </a:ext>
                </a:extLst>
              </a:tr>
              <a:tr h="416972">
                <a:tc>
                  <a:txBody>
                    <a:bodyPr/>
                    <a:lstStyle/>
                    <a:p>
                      <a:pPr marR="90170"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EcoFlow</a:t>
                      </a: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DELTA </a:t>
                      </a:r>
                      <a:r>
                        <a:rPr lang="ru-RU" sz="1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424" marR="27424" marT="0" marB="0"/>
                </a:tc>
                <a:tc>
                  <a:txBody>
                    <a:bodyPr/>
                    <a:lstStyle/>
                    <a:p>
                      <a:pPr marR="90170"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300000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424" marR="27424" marT="0" marB="0"/>
                </a:tc>
                <a:tc>
                  <a:txBody>
                    <a:bodyPr/>
                    <a:lstStyle/>
                    <a:p>
                      <a:pPr marR="90170"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424" marR="27424" marT="0" marB="0"/>
                </a:tc>
                <a:tc>
                  <a:txBody>
                    <a:bodyPr/>
                    <a:lstStyle/>
                    <a:p>
                      <a:pPr marR="90170"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300000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424" marR="27424" marT="0" marB="0"/>
                </a:tc>
                <a:extLst>
                  <a:ext uri="{0D108BD9-81ED-4DB2-BD59-A6C34878D82A}">
                    <a16:rowId xmlns:a16="http://schemas.microsoft.com/office/drawing/2014/main" val="2298707770"/>
                  </a:ext>
                </a:extLst>
              </a:tr>
              <a:tr h="416972">
                <a:tc>
                  <a:txBody>
                    <a:bodyPr/>
                    <a:lstStyle/>
                    <a:p>
                      <a:pPr marR="90170"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Итого на одну квартиру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424" marR="27424" marT="0" marB="0"/>
                </a:tc>
                <a:tc>
                  <a:txBody>
                    <a:bodyPr/>
                    <a:lstStyle/>
                    <a:p>
                      <a:pPr marR="90170"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424" marR="27424" marT="0" marB="0"/>
                </a:tc>
                <a:tc>
                  <a:txBody>
                    <a:bodyPr/>
                    <a:lstStyle/>
                    <a:p>
                      <a:pPr marR="90170"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424" marR="27424" marT="0" marB="0"/>
                </a:tc>
                <a:tc>
                  <a:txBody>
                    <a:bodyPr/>
                    <a:lstStyle/>
                    <a:p>
                      <a:pPr marR="90170" indent="45021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54600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424" marR="27424" marT="0" marB="0"/>
                </a:tc>
                <a:extLst>
                  <a:ext uri="{0D108BD9-81ED-4DB2-BD59-A6C34878D82A}">
                    <a16:rowId xmlns:a16="http://schemas.microsoft.com/office/drawing/2014/main" val="3813822949"/>
                  </a:ext>
                </a:extLst>
              </a:tr>
            </a:tbl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12981" y="3411256"/>
            <a:ext cx="1941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EcoFlow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DELTA </a:t>
            </a:r>
            <a:r>
              <a:rPr lang="ru-RU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777857" y="6523507"/>
            <a:ext cx="2322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YF-S201 Счётчик воды</a:t>
            </a:r>
            <a:endParaRPr lang="ru-RU" dirty="0"/>
          </a:p>
        </p:txBody>
      </p:sp>
      <p:pic>
        <p:nvPicPr>
          <p:cNvPr id="11" name="Рисунок 10" descr="Коммуникационный модуль переменного тока PZEM-004T V3.0 Руководство  пользователя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521" y="1166772"/>
            <a:ext cx="2482848" cy="2198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2" name="Прямоугольник 11"/>
          <p:cNvSpPr/>
          <p:nvPr/>
        </p:nvSpPr>
        <p:spPr>
          <a:xfrm>
            <a:off x="6693627" y="3411256"/>
            <a:ext cx="24906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PZEM-004T счётчик электроэнергии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767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67438" y="0"/>
            <a:ext cx="5557837" cy="809625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/>
              <a:t>Схема соединений</a:t>
            </a:r>
            <a:endParaRPr lang="ru-RU" b="1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5784850" y="1234123"/>
            <a:ext cx="5940425" cy="4657090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41456"/>
              </p:ext>
            </p:extLst>
          </p:nvPr>
        </p:nvGraphicFramePr>
        <p:xfrm>
          <a:off x="-2" y="-2"/>
          <a:ext cx="5552050" cy="68580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7864">
                  <a:extLst>
                    <a:ext uri="{9D8B030D-6E8A-4147-A177-3AD203B41FA5}">
                      <a16:colId xmlns:a16="http://schemas.microsoft.com/office/drawing/2014/main" val="222420233"/>
                    </a:ext>
                  </a:extLst>
                </a:gridCol>
                <a:gridCol w="1387864">
                  <a:extLst>
                    <a:ext uri="{9D8B030D-6E8A-4147-A177-3AD203B41FA5}">
                      <a16:colId xmlns:a16="http://schemas.microsoft.com/office/drawing/2014/main" val="1025931098"/>
                    </a:ext>
                  </a:extLst>
                </a:gridCol>
                <a:gridCol w="1387864">
                  <a:extLst>
                    <a:ext uri="{9D8B030D-6E8A-4147-A177-3AD203B41FA5}">
                      <a16:colId xmlns:a16="http://schemas.microsoft.com/office/drawing/2014/main" val="2797927566"/>
                    </a:ext>
                  </a:extLst>
                </a:gridCol>
                <a:gridCol w="1388458">
                  <a:extLst>
                    <a:ext uri="{9D8B030D-6E8A-4147-A177-3AD203B41FA5}">
                      <a16:colId xmlns:a16="http://schemas.microsoft.com/office/drawing/2014/main" val="2917303167"/>
                    </a:ext>
                  </a:extLst>
                </a:gridCol>
              </a:tblGrid>
              <a:tr h="2078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Компонент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10" marR="504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Arduino Pin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10" marR="504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Raspberry Pi Pin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10" marR="504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Примечание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10" marR="50410" marT="0" marB="0"/>
                </a:tc>
                <a:extLst>
                  <a:ext uri="{0D108BD9-81ED-4DB2-BD59-A6C34878D82A}">
                    <a16:rowId xmlns:a16="http://schemas.microsoft.com/office/drawing/2014/main" val="1059023463"/>
                  </a:ext>
                </a:extLst>
              </a:tr>
              <a:tr h="6234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Счётчик воды (импульсный)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10" marR="504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Digital Pin 2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10" marR="504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10" marR="504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Используется для считывания импульсов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10" marR="50410" marT="0" marB="0"/>
                </a:tc>
                <a:extLst>
                  <a:ext uri="{0D108BD9-81ED-4DB2-BD59-A6C34878D82A}">
                    <a16:rowId xmlns:a16="http://schemas.microsoft.com/office/drawing/2014/main" val="1273573024"/>
                  </a:ext>
                </a:extLst>
              </a:tr>
              <a:tr h="6234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Счётчик электроэнергии (RS-485)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10" marR="504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TX (</a:t>
                      </a:r>
                      <a:r>
                        <a:rPr lang="ru-RU" sz="1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Pin</a:t>
                      </a: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1) &amp; RX (</a:t>
                      </a:r>
                      <a:r>
                        <a:rPr lang="ru-RU" sz="1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Pin</a:t>
                      </a: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0)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10" marR="504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10" marR="504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Через модуль RS-485, TX/RX занят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10" marR="50410" marT="0" marB="0"/>
                </a:tc>
                <a:extLst>
                  <a:ext uri="{0D108BD9-81ED-4DB2-BD59-A6C34878D82A}">
                    <a16:rowId xmlns:a16="http://schemas.microsoft.com/office/drawing/2014/main" val="132522856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Счётчик газа (IN-Z61, импульсный)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10" marR="504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Digital Pin 3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10" marR="504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10" marR="504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Считывание импульсов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10" marR="50410" marT="0" marB="0"/>
                </a:tc>
                <a:extLst>
                  <a:ext uri="{0D108BD9-81ED-4DB2-BD59-A6C34878D82A}">
                    <a16:rowId xmlns:a16="http://schemas.microsoft.com/office/drawing/2014/main" val="340710633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Датчик уличной температуры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10" marR="504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Analog Pin A0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10" marR="504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10" marR="504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Использование датчика типа DS18B20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10" marR="50410" marT="0" marB="0"/>
                </a:tc>
                <a:extLst>
                  <a:ext uri="{0D108BD9-81ED-4DB2-BD59-A6C34878D82A}">
                    <a16:rowId xmlns:a16="http://schemas.microsoft.com/office/drawing/2014/main" val="3555070815"/>
                  </a:ext>
                </a:extLst>
              </a:tr>
              <a:tr h="6234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Температура в помещении 1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10" marR="504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Analog Pin A1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10" marR="504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10" marR="504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DS18B20 или аналоговый термометр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10" marR="50410" marT="0" marB="0"/>
                </a:tc>
                <a:extLst>
                  <a:ext uri="{0D108BD9-81ED-4DB2-BD59-A6C34878D82A}">
                    <a16:rowId xmlns:a16="http://schemas.microsoft.com/office/drawing/2014/main" val="3182912422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Температура в помещении 2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10" marR="504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Analog Pin A2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10" marR="504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10" marR="504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Использование аналогового датчика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10" marR="50410" marT="0" marB="0"/>
                </a:tc>
                <a:extLst>
                  <a:ext uri="{0D108BD9-81ED-4DB2-BD59-A6C34878D82A}">
                    <a16:rowId xmlns:a16="http://schemas.microsoft.com/office/drawing/2014/main" val="1189256540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Температура в помещении 3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10" marR="504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Analog Pin A3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10" marR="504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10" marR="504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Аналоговый датчик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10" marR="50410" marT="0" marB="0"/>
                </a:tc>
                <a:extLst>
                  <a:ext uri="{0D108BD9-81ED-4DB2-BD59-A6C34878D82A}">
                    <a16:rowId xmlns:a16="http://schemas.microsoft.com/office/drawing/2014/main" val="1289198871"/>
                  </a:ext>
                </a:extLst>
              </a:tr>
              <a:tr h="6234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Температура в помещении 4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10" marR="504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Analog Pin A4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10" marR="504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10" marR="504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Последний датчик температуры в помещении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10" marR="50410" marT="0" marB="0"/>
                </a:tc>
                <a:extLst>
                  <a:ext uri="{0D108BD9-81ED-4DB2-BD59-A6C34878D82A}">
                    <a16:rowId xmlns:a16="http://schemas.microsoft.com/office/drawing/2014/main" val="1789337114"/>
                  </a:ext>
                </a:extLst>
              </a:tr>
              <a:tr h="6234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Температура отопления (подача)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10" marR="504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Analog Pin A5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10" marR="504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10" marR="504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Считывание температуры подачи в системе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10" marR="50410" marT="0" marB="0"/>
                </a:tc>
                <a:extLst>
                  <a:ext uri="{0D108BD9-81ED-4DB2-BD59-A6C34878D82A}">
                    <a16:rowId xmlns:a16="http://schemas.microsoft.com/office/drawing/2014/main" val="3692448350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Температура отопления (обратка)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10" marR="504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Analog Pin A6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10" marR="504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10" marR="504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Считывание температуры обратки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10" marR="50410" marT="0" marB="0"/>
                </a:tc>
                <a:extLst>
                  <a:ext uri="{0D108BD9-81ED-4DB2-BD59-A6C34878D82A}">
                    <a16:rowId xmlns:a16="http://schemas.microsoft.com/office/drawing/2014/main" val="3476293891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Датчик превышения концентрации газа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10" marR="504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Digital Pin 4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10" marR="504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10" marR="504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Считывание сигнала от газового датчика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10" marR="50410" marT="0" marB="0"/>
                </a:tc>
                <a:extLst>
                  <a:ext uri="{0D108BD9-81ED-4DB2-BD59-A6C34878D82A}">
                    <a16:rowId xmlns:a16="http://schemas.microsoft.com/office/drawing/2014/main" val="4211308710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Ошибка газового котла (VR34)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10" marR="504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Digital Pin 5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10" marR="504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10" marR="504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Получение данных от котла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10" marR="50410" marT="0" marB="0"/>
                </a:tc>
                <a:extLst>
                  <a:ext uri="{0D108BD9-81ED-4DB2-BD59-A6C34878D82A}">
                    <a16:rowId xmlns:a16="http://schemas.microsoft.com/office/drawing/2014/main" val="2657694772"/>
                  </a:ext>
                </a:extLst>
              </a:tr>
              <a:tr h="6234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ИБП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10" marR="504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10" marR="504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GPIO </a:t>
                      </a:r>
                      <a:r>
                        <a:rPr lang="ru-RU" sz="1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Pin</a:t>
                      </a: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ru-RU" sz="1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Raspberry</a:t>
                      </a: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</a:t>
                      </a: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10" marR="5041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Мониторинг состояния ИБП через </a:t>
                      </a:r>
                      <a:r>
                        <a:rPr lang="ru-RU" sz="1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Raspberry</a:t>
                      </a: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410" marR="50410" marT="0" marB="0"/>
                </a:tc>
                <a:extLst>
                  <a:ext uri="{0D108BD9-81ED-4DB2-BD59-A6C34878D82A}">
                    <a16:rowId xmlns:a16="http://schemas.microsoft.com/office/drawing/2014/main" val="782809266"/>
                  </a:ext>
                </a:extLst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6320554" y="5851912"/>
            <a:ext cx="4990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Схема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соединений датчиков и модулей к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Arduino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049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24275" y="182563"/>
            <a:ext cx="4743450" cy="962025"/>
          </a:xfrm>
        </p:spPr>
        <p:txBody>
          <a:bodyPr>
            <a:normAutofit/>
          </a:bodyPr>
          <a:lstStyle/>
          <a:p>
            <a:r>
              <a:rPr lang="ru-RU" b="1" dirty="0"/>
              <a:t>Схема соединений</a:t>
            </a:r>
            <a:endParaRPr lang="ru-RU" b="1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5440680" y="1470660"/>
            <a:ext cx="6751320" cy="47015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Прямоугольник 4"/>
          <p:cNvSpPr/>
          <p:nvPr/>
        </p:nvSpPr>
        <p:spPr>
          <a:xfrm>
            <a:off x="5629275" y="6172200"/>
            <a:ext cx="64103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Схема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соединений датчиков и модулей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Arduino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к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</a:rPr>
              <a:t>Raspberry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</a:rPr>
              <a:t>Pi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-1" y="1281493"/>
            <a:ext cx="5057775" cy="2771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Используем </a:t>
            </a: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I2C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интерфейс для связи между </a:t>
            </a:r>
            <a:r>
              <a:rPr lang="ru-RU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Arduino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ru-RU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Raspberry</a:t>
            </a: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SDA (A4)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Arduino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подключаем к </a:t>
            </a: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GPIO 2 (SDA)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Raspberry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SCL (A5)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Arduino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подключаем к </a:t>
            </a: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GPIO 3 (SCL)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Raspberry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Общий </a:t>
            </a: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GND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между платами — подключаем </a:t>
            </a: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GND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на обеих платах.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735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0346" y="41568"/>
            <a:ext cx="11030243" cy="1325563"/>
          </a:xfrm>
        </p:spPr>
        <p:txBody>
          <a:bodyPr>
            <a:normAutofit/>
          </a:bodyPr>
          <a:lstStyle/>
          <a:p>
            <a:r>
              <a:rPr lang="ru-RU" b="1" dirty="0" smtClean="0"/>
              <a:t>Шаги реализации </a:t>
            </a:r>
            <a:r>
              <a:rPr lang="ru-RU" b="1" dirty="0"/>
              <a:t>передачи данных с </a:t>
            </a:r>
            <a:r>
              <a:rPr lang="ru-RU" b="1" dirty="0" err="1"/>
              <a:t>Arduino</a:t>
            </a:r>
            <a:r>
              <a:rPr lang="ru-RU" b="1" dirty="0"/>
              <a:t> на </a:t>
            </a:r>
            <a:r>
              <a:rPr lang="ru-RU" b="1" dirty="0" err="1"/>
              <a:t>Raspberry</a:t>
            </a:r>
            <a:r>
              <a:rPr lang="ru-RU" b="1" dirty="0"/>
              <a:t> </a:t>
            </a:r>
            <a:r>
              <a:rPr lang="ru-RU" b="1" dirty="0" err="1"/>
              <a:t>Pi</a:t>
            </a:r>
            <a:r>
              <a:rPr lang="ru-RU" b="1" dirty="0"/>
              <a:t> и мониторинга через телефон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89127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Настройка подключения I2C между </a:t>
            </a:r>
            <a:r>
              <a:rPr lang="ru-RU" dirty="0" err="1"/>
              <a:t>Arduino</a:t>
            </a:r>
            <a:r>
              <a:rPr lang="ru-RU" dirty="0"/>
              <a:t> и </a:t>
            </a:r>
            <a:r>
              <a:rPr lang="ru-RU" dirty="0" err="1"/>
              <a:t>Raspberry</a:t>
            </a:r>
            <a:r>
              <a:rPr lang="ru-RU" dirty="0"/>
              <a:t> </a:t>
            </a:r>
            <a:r>
              <a:rPr lang="ru-RU" dirty="0" err="1" smtClean="0"/>
              <a:t>Pi</a:t>
            </a:r>
            <a:endParaRPr lang="ru-RU" dirty="0" smtClean="0"/>
          </a:p>
          <a:p>
            <a:r>
              <a:rPr lang="ru-RU" dirty="0"/>
              <a:t>Настройка I2C на </a:t>
            </a:r>
            <a:r>
              <a:rPr lang="ru-RU" dirty="0" err="1" smtClean="0"/>
              <a:t>Arduino</a:t>
            </a:r>
            <a:endParaRPr lang="ru-RU" dirty="0" smtClean="0"/>
          </a:p>
          <a:p>
            <a:r>
              <a:rPr lang="ru-RU" dirty="0"/>
              <a:t>Настройка</a:t>
            </a:r>
            <a:r>
              <a:rPr lang="en-US" dirty="0"/>
              <a:t> I2C </a:t>
            </a:r>
            <a:r>
              <a:rPr lang="ru-RU" dirty="0"/>
              <a:t>на</a:t>
            </a:r>
            <a:r>
              <a:rPr lang="en-US" dirty="0"/>
              <a:t> Raspberry </a:t>
            </a:r>
            <a:r>
              <a:rPr lang="en-US" dirty="0" smtClean="0"/>
              <a:t>Pi</a:t>
            </a:r>
            <a:endParaRPr lang="ru-RU" dirty="0" smtClean="0"/>
          </a:p>
          <a:p>
            <a:r>
              <a:rPr lang="ru-RU" dirty="0"/>
              <a:t>Установка </a:t>
            </a:r>
            <a:r>
              <a:rPr lang="ru-RU" dirty="0" err="1"/>
              <a:t>Blynk</a:t>
            </a:r>
            <a:r>
              <a:rPr lang="ru-RU" dirty="0"/>
              <a:t> на </a:t>
            </a:r>
            <a:r>
              <a:rPr lang="ru-RU" dirty="0" err="1"/>
              <a:t>Raspberry</a:t>
            </a:r>
            <a:r>
              <a:rPr lang="ru-RU" dirty="0"/>
              <a:t> </a:t>
            </a:r>
            <a:r>
              <a:rPr lang="ru-RU" dirty="0" err="1" smtClean="0"/>
              <a:t>Pi</a:t>
            </a:r>
            <a:endParaRPr lang="ru-RU" dirty="0" smtClean="0"/>
          </a:p>
          <a:p>
            <a:r>
              <a:rPr lang="ru-RU" dirty="0"/>
              <a:t>Установка библиотеки </a:t>
            </a:r>
            <a:r>
              <a:rPr lang="ru-RU" dirty="0" err="1"/>
              <a:t>Blynk</a:t>
            </a:r>
            <a:r>
              <a:rPr lang="ru-RU" dirty="0"/>
              <a:t> на </a:t>
            </a:r>
            <a:r>
              <a:rPr lang="ru-RU" dirty="0" err="1"/>
              <a:t>Raspberry</a:t>
            </a:r>
            <a:r>
              <a:rPr lang="ru-RU" dirty="0"/>
              <a:t> </a:t>
            </a:r>
            <a:r>
              <a:rPr lang="ru-RU" dirty="0" err="1" smtClean="0"/>
              <a:t>Pi</a:t>
            </a:r>
            <a:endParaRPr lang="ru-RU" dirty="0" smtClean="0"/>
          </a:p>
          <a:p>
            <a:r>
              <a:rPr lang="ru-RU" dirty="0"/>
              <a:t>Создание проекта в приложении </a:t>
            </a:r>
            <a:r>
              <a:rPr lang="ru-RU" dirty="0" err="1" smtClean="0"/>
              <a:t>Blynk</a:t>
            </a:r>
            <a:endParaRPr lang="ru-RU" dirty="0" smtClean="0"/>
          </a:p>
          <a:p>
            <a:r>
              <a:rPr lang="ru-RU" dirty="0"/>
              <a:t>Отправка данных на </a:t>
            </a:r>
            <a:r>
              <a:rPr lang="ru-RU" dirty="0" err="1"/>
              <a:t>Blynk</a:t>
            </a:r>
            <a:r>
              <a:rPr lang="ru-RU" dirty="0"/>
              <a:t> с </a:t>
            </a:r>
            <a:r>
              <a:rPr lang="ru-RU" dirty="0" err="1"/>
              <a:t>Raspberry</a:t>
            </a:r>
            <a:r>
              <a:rPr lang="ru-RU" dirty="0"/>
              <a:t> </a:t>
            </a:r>
            <a:r>
              <a:rPr lang="ru-RU" dirty="0" err="1" smtClean="0"/>
              <a:t>Pi</a:t>
            </a:r>
            <a:endParaRPr lang="ru-RU" dirty="0" smtClean="0"/>
          </a:p>
          <a:p>
            <a:r>
              <a:rPr lang="ru-RU" dirty="0" smtClean="0"/>
              <a:t>Телеграмм бот</a:t>
            </a:r>
          </a:p>
          <a:p>
            <a:r>
              <a:rPr lang="ru-RU" dirty="0" smtClean="0"/>
              <a:t>Мобильное приложение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8257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27406" y="2566524"/>
            <a:ext cx="9773530" cy="12270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7200" dirty="0" smtClean="0"/>
              <a:t>Спасибо за внимание!</a:t>
            </a:r>
            <a:endParaRPr lang="ru-RU" sz="7200" dirty="0"/>
          </a:p>
        </p:txBody>
      </p:sp>
    </p:spTree>
    <p:extLst>
      <p:ext uri="{BB962C8B-B14F-4D97-AF65-F5344CB8AC3E}">
        <p14:creationId xmlns:p14="http://schemas.microsoft.com/office/powerpoint/2010/main" val="23504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562</Words>
  <Application>Microsoft Office PowerPoint</Application>
  <PresentationFormat>Широкоэкранный</PresentationFormat>
  <Paragraphs>149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Проект системы автоматизации умного загородного дома на базе компонентов Arduino и Raspbery PI.</vt:lpstr>
      <vt:lpstr>Выбор спецификации</vt:lpstr>
      <vt:lpstr>Схема соединений</vt:lpstr>
      <vt:lpstr>Схема соединений</vt:lpstr>
      <vt:lpstr>Шаги реализации передачи данных с Arduino на Raspberry Pi и мониторинга через телефон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Дмитрий</dc:creator>
  <cp:lastModifiedBy>Дмитрий</cp:lastModifiedBy>
  <cp:revision>7</cp:revision>
  <dcterms:created xsi:type="dcterms:W3CDTF">2025-03-07T00:23:28Z</dcterms:created>
  <dcterms:modified xsi:type="dcterms:W3CDTF">2025-03-07T00:55:28Z</dcterms:modified>
</cp:coreProperties>
</file>